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0" r:id="rId1"/>
  </p:sldMasterIdLst>
  <p:notesMasterIdLst>
    <p:notesMasterId r:id="rId80"/>
  </p:notesMasterIdLst>
  <p:sldIdLst>
    <p:sldId id="256" r:id="rId2"/>
    <p:sldId id="261" r:id="rId3"/>
    <p:sldId id="262" r:id="rId4"/>
    <p:sldId id="260" r:id="rId5"/>
    <p:sldId id="263" r:id="rId6"/>
    <p:sldId id="285" r:id="rId7"/>
    <p:sldId id="287" r:id="rId8"/>
    <p:sldId id="288" r:id="rId9"/>
    <p:sldId id="289" r:id="rId10"/>
    <p:sldId id="304" r:id="rId11"/>
    <p:sldId id="305" r:id="rId12"/>
    <p:sldId id="264" r:id="rId13"/>
    <p:sldId id="276" r:id="rId14"/>
    <p:sldId id="266" r:id="rId15"/>
    <p:sldId id="290" r:id="rId16"/>
    <p:sldId id="291" r:id="rId17"/>
    <p:sldId id="282" r:id="rId18"/>
    <p:sldId id="299" r:id="rId19"/>
    <p:sldId id="292" r:id="rId20"/>
    <p:sldId id="293" r:id="rId21"/>
    <p:sldId id="302" r:id="rId22"/>
    <p:sldId id="303" r:id="rId23"/>
    <p:sldId id="301" r:id="rId24"/>
    <p:sldId id="267" r:id="rId25"/>
    <p:sldId id="297" r:id="rId26"/>
    <p:sldId id="268" r:id="rId27"/>
    <p:sldId id="298" r:id="rId28"/>
    <p:sldId id="306" r:id="rId29"/>
    <p:sldId id="307" r:id="rId30"/>
    <p:sldId id="296" r:id="rId31"/>
    <p:sldId id="310" r:id="rId32"/>
    <p:sldId id="294" r:id="rId33"/>
    <p:sldId id="308" r:id="rId34"/>
    <p:sldId id="309" r:id="rId35"/>
    <p:sldId id="312" r:id="rId36"/>
    <p:sldId id="311" r:id="rId37"/>
    <p:sldId id="350" r:id="rId38"/>
    <p:sldId id="280" r:id="rId39"/>
    <p:sldId id="283" r:id="rId40"/>
    <p:sldId id="269" r:id="rId41"/>
    <p:sldId id="332" r:id="rId42"/>
    <p:sldId id="328" r:id="rId43"/>
    <p:sldId id="337" r:id="rId44"/>
    <p:sldId id="338" r:id="rId45"/>
    <p:sldId id="339" r:id="rId46"/>
    <p:sldId id="340" r:id="rId47"/>
    <p:sldId id="341" r:id="rId48"/>
    <p:sldId id="342" r:id="rId49"/>
    <p:sldId id="343" r:id="rId50"/>
    <p:sldId id="344" r:id="rId51"/>
    <p:sldId id="314" r:id="rId52"/>
    <p:sldId id="315" r:id="rId53"/>
    <p:sldId id="329" r:id="rId54"/>
    <p:sldId id="316" r:id="rId55"/>
    <p:sldId id="345" r:id="rId56"/>
    <p:sldId id="317" r:id="rId57"/>
    <p:sldId id="318" r:id="rId58"/>
    <p:sldId id="319" r:id="rId59"/>
    <p:sldId id="330" r:id="rId60"/>
    <p:sldId id="320" r:id="rId61"/>
    <p:sldId id="321" r:id="rId62"/>
    <p:sldId id="324" r:id="rId63"/>
    <p:sldId id="325" r:id="rId64"/>
    <p:sldId id="326" r:id="rId65"/>
    <p:sldId id="327" r:id="rId66"/>
    <p:sldId id="322" r:id="rId67"/>
    <p:sldId id="331" r:id="rId68"/>
    <p:sldId id="333" r:id="rId69"/>
    <p:sldId id="335" r:id="rId70"/>
    <p:sldId id="336" r:id="rId71"/>
    <p:sldId id="346" r:id="rId72"/>
    <p:sldId id="347" r:id="rId73"/>
    <p:sldId id="351" r:id="rId74"/>
    <p:sldId id="348" r:id="rId75"/>
    <p:sldId id="349" r:id="rId76"/>
    <p:sldId id="352" r:id="rId77"/>
    <p:sldId id="353" r:id="rId78"/>
    <p:sldId id="334" r:id="rId79"/>
  </p:sldIdLst>
  <p:sldSz cx="12192000" cy="6858000"/>
  <p:notesSz cx="6858000" cy="9144000"/>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Dold" initials="DD" lastIdx="1" clrIdx="0">
    <p:extLst>
      <p:ext uri="{19B8F6BF-5375-455C-9EA6-DF929625EA0E}">
        <p15:presenceInfo xmlns:p15="http://schemas.microsoft.com/office/powerpoint/2012/main" userId="f2e3d405450aa2f4" providerId="Windows Live"/>
      </p:ext>
    </p:extLst>
  </p:cmAuthor>
  <p:cmAuthor id="2" name="Dold, Dominik (T RDA BAM SMR-DE)" initials="DD(RBS" lastIdx="3" clrIdx="1">
    <p:extLst>
      <p:ext uri="{19B8F6BF-5375-455C-9EA6-DF929625EA0E}">
        <p15:presenceInfo xmlns:p15="http://schemas.microsoft.com/office/powerpoint/2012/main" userId="S::dominik.dold@siemens.com::e3b83538-190a-41c4-93a1-78a811c24d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F4E79"/>
    <a:srgbClr val="9E0343"/>
    <a:srgbClr val="FF684D"/>
    <a:srgbClr val="191D43"/>
    <a:srgbClr val="4682B4"/>
    <a:srgbClr val="878787"/>
    <a:srgbClr val="008B8B"/>
    <a:srgbClr val="B22222"/>
    <a:srgbClr val="646363"/>
    <a:srgbClr val="416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BF0BDE-000D-4608-8029-D8BB5E5D3E4A}" v="11" dt="2026-01-09T09:41:17.1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81638" autoAdjust="0"/>
  </p:normalViewPr>
  <p:slideViewPr>
    <p:cSldViewPr snapToGrid="0">
      <p:cViewPr varScale="1">
        <p:scale>
          <a:sx n="131" d="100"/>
          <a:sy n="131" d="100"/>
        </p:scale>
        <p:origin x="556" y="92"/>
      </p:cViewPr>
      <p:guideLst/>
    </p:cSldViewPr>
  </p:slideViewPr>
  <p:notesTextViewPr>
    <p:cViewPr>
      <p:scale>
        <a:sx n="3" d="2"/>
        <a:sy n="3" d="2"/>
      </p:scale>
      <p:origin x="0" y="0"/>
    </p:cViewPr>
  </p:notesText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k Dold" userId="f2e3d405450aa2f4" providerId="LiveId" clId="{5805CB45-291F-49AE-A1B6-715AA1DB6F91}"/>
    <pc:docChg chg="undo redo custSel addSld delSld modSld sldOrd">
      <pc:chgData name="Dominik Dold" userId="f2e3d405450aa2f4" providerId="LiveId" clId="{5805CB45-291F-49AE-A1B6-715AA1DB6F91}" dt="2026-01-09T09:41:17.116" v="33754" actId="20577"/>
      <pc:docMkLst>
        <pc:docMk/>
      </pc:docMkLst>
      <pc:sldChg chg="modSp mod">
        <pc:chgData name="Dominik Dold" userId="f2e3d405450aa2f4" providerId="LiveId" clId="{5805CB45-291F-49AE-A1B6-715AA1DB6F91}" dt="2026-01-09T09:28:27.613" v="33714" actId="20577"/>
        <pc:sldMkLst>
          <pc:docMk/>
          <pc:sldMk cId="1605938876" sldId="256"/>
        </pc:sldMkLst>
        <pc:spChg chg="mod">
          <ac:chgData name="Dominik Dold" userId="f2e3d405450aa2f4" providerId="LiveId" clId="{5805CB45-291F-49AE-A1B6-715AA1DB6F91}" dt="2026-01-09T09:28:27.613" v="33714" actId="20577"/>
          <ac:spMkLst>
            <pc:docMk/>
            <pc:sldMk cId="1605938876" sldId="256"/>
            <ac:spMk id="6" creationId="{FE52C87C-42C9-5D83-F25A-09C72E6C5AA9}"/>
          </ac:spMkLst>
        </pc:spChg>
      </pc:sldChg>
      <pc:sldChg chg="addSp delSp modSp mod delAnim">
        <pc:chgData name="Dominik Dold" userId="f2e3d405450aa2f4" providerId="LiveId" clId="{5805CB45-291F-49AE-A1B6-715AA1DB6F91}" dt="2026-01-09T09:41:17.116" v="33754" actId="20577"/>
        <pc:sldMkLst>
          <pc:docMk/>
          <pc:sldMk cId="4205964385" sldId="283"/>
        </pc:sldMkLst>
        <pc:spChg chg="mod">
          <ac:chgData name="Dominik Dold" userId="f2e3d405450aa2f4" providerId="LiveId" clId="{5805CB45-291F-49AE-A1B6-715AA1DB6F91}" dt="2026-01-09T09:41:17.116" v="33754" actId="20577"/>
          <ac:spMkLst>
            <pc:docMk/>
            <pc:sldMk cId="4205964385" sldId="283"/>
            <ac:spMk id="24" creationId="{95725F5C-2E43-67B1-2712-7217A27A3DDE}"/>
          </ac:spMkLst>
        </pc:spChg>
        <pc:spChg chg="mod">
          <ac:chgData name="Dominik Dold" userId="f2e3d405450aa2f4" providerId="LiveId" clId="{5805CB45-291F-49AE-A1B6-715AA1DB6F91}" dt="2026-01-09T09:41:12.958" v="33750" actId="20577"/>
          <ac:spMkLst>
            <pc:docMk/>
            <pc:sldMk cId="4205964385" sldId="283"/>
            <ac:spMk id="25" creationId="{D9CB58DF-ACBC-3864-8A48-F046B736F94F}"/>
          </ac:spMkLst>
        </pc:spChg>
        <pc:picChg chg="add mod">
          <ac:chgData name="Dominik Dold" userId="f2e3d405450aa2f4" providerId="LiveId" clId="{5805CB45-291F-49AE-A1B6-715AA1DB6F91}" dt="2026-01-09T09:40:23.279" v="33734" actId="1076"/>
          <ac:picMkLst>
            <pc:docMk/>
            <pc:sldMk cId="4205964385" sldId="283"/>
            <ac:picMk id="6" creationId="{4A714151-0A50-8614-E39A-46CF56CCC9F3}"/>
          </ac:picMkLst>
        </pc:picChg>
        <pc:picChg chg="del">
          <ac:chgData name="Dominik Dold" userId="f2e3d405450aa2f4" providerId="LiveId" clId="{5805CB45-291F-49AE-A1B6-715AA1DB6F91}" dt="2026-01-09T09:41:03.087" v="33743" actId="478"/>
          <ac:picMkLst>
            <pc:docMk/>
            <pc:sldMk cId="4205964385" sldId="283"/>
            <ac:picMk id="7" creationId="{03AC757B-762D-BE6A-E498-4A38C051C286}"/>
          </ac:picMkLst>
        </pc:picChg>
        <pc:picChg chg="add mod">
          <ac:chgData name="Dominik Dold" userId="f2e3d405450aa2f4" providerId="LiveId" clId="{5805CB45-291F-49AE-A1B6-715AA1DB6F91}" dt="2026-01-09T09:40:43.474" v="33739" actId="1076"/>
          <ac:picMkLst>
            <pc:docMk/>
            <pc:sldMk cId="4205964385" sldId="283"/>
            <ac:picMk id="9" creationId="{0B0C3035-0C3B-3941-1BDD-5E35E912AB1B}"/>
          </ac:picMkLst>
        </pc:picChg>
        <pc:picChg chg="add mod">
          <ac:chgData name="Dominik Dold" userId="f2e3d405450aa2f4" providerId="LiveId" clId="{5805CB45-291F-49AE-A1B6-715AA1DB6F91}" dt="2026-01-09T09:40:28.328" v="33735" actId="1076"/>
          <ac:picMkLst>
            <pc:docMk/>
            <pc:sldMk cId="4205964385" sldId="283"/>
            <ac:picMk id="11" creationId="{F5E899B3-A794-4A36-88C5-6B8566142827}"/>
          </ac:picMkLst>
        </pc:picChg>
        <pc:picChg chg="add mod">
          <ac:chgData name="Dominik Dold" userId="f2e3d405450aa2f4" providerId="LiveId" clId="{5805CB45-291F-49AE-A1B6-715AA1DB6F91}" dt="2026-01-09T09:40:35.774" v="33737" actId="1076"/>
          <ac:picMkLst>
            <pc:docMk/>
            <pc:sldMk cId="4205964385" sldId="283"/>
            <ac:picMk id="13" creationId="{5ED7B097-B31F-2027-2216-825114B8BB14}"/>
          </ac:picMkLst>
        </pc:picChg>
        <pc:picChg chg="del">
          <ac:chgData name="Dominik Dold" userId="f2e3d405450aa2f4" providerId="LiveId" clId="{5805CB45-291F-49AE-A1B6-715AA1DB6F91}" dt="2026-01-09T09:40:57.042" v="33742" actId="478"/>
          <ac:picMkLst>
            <pc:docMk/>
            <pc:sldMk cId="4205964385" sldId="283"/>
            <ac:picMk id="14" creationId="{272EC0A8-AFDE-F26B-FD12-44A1B3F4DAFB}"/>
          </ac:picMkLst>
        </pc:picChg>
        <pc:picChg chg="del">
          <ac:chgData name="Dominik Dold" userId="f2e3d405450aa2f4" providerId="LiveId" clId="{5805CB45-291F-49AE-A1B6-715AA1DB6F91}" dt="2026-01-09T09:40:47.099" v="33740" actId="478"/>
          <ac:picMkLst>
            <pc:docMk/>
            <pc:sldMk cId="4205964385" sldId="283"/>
            <ac:picMk id="16" creationId="{D56C1EAB-4109-00C0-AB44-192F6DE99D28}"/>
          </ac:picMkLst>
        </pc:picChg>
        <pc:picChg chg="del">
          <ac:chgData name="Dominik Dold" userId="f2e3d405450aa2f4" providerId="LiveId" clId="{5805CB45-291F-49AE-A1B6-715AA1DB6F91}" dt="2026-01-09T09:40:53.345" v="33741" actId="478"/>
          <ac:picMkLst>
            <pc:docMk/>
            <pc:sldMk cId="4205964385" sldId="283"/>
            <ac:picMk id="21" creationId="{574981D7-2A53-9580-F63D-B97CDCDD3B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CE08E-FD48-4ABE-9805-2EBFDE106AB3}" type="datetimeFigureOut">
              <a:rPr lang="en-GB" smtClean="0"/>
              <a:t>09/01/2026</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3B3B47-E9D1-4DC9-BA97-9D4F98187D77}" type="slidenum">
              <a:rPr lang="en-GB" smtClean="0"/>
              <a:t>‹#›</a:t>
            </a:fld>
            <a:endParaRPr lang="en-GB"/>
          </a:p>
        </p:txBody>
      </p:sp>
    </p:spTree>
    <p:extLst>
      <p:ext uri="{BB962C8B-B14F-4D97-AF65-F5344CB8AC3E}">
        <p14:creationId xmlns:p14="http://schemas.microsoft.com/office/powerpoint/2010/main" val="233709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753B3B47-E9D1-4DC9-BA97-9D4F98187D77}" type="slidenum">
              <a:rPr lang="en-GB" smtClean="0"/>
              <a:t>9</a:t>
            </a:fld>
            <a:endParaRPr lang="en-GB"/>
          </a:p>
        </p:txBody>
      </p:sp>
    </p:spTree>
    <p:extLst>
      <p:ext uri="{BB962C8B-B14F-4D97-AF65-F5344CB8AC3E}">
        <p14:creationId xmlns:p14="http://schemas.microsoft.com/office/powerpoint/2010/main" val="69721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753B3B47-E9D1-4DC9-BA97-9D4F98187D77}" type="slidenum">
              <a:rPr lang="en-GB" smtClean="0"/>
              <a:t>54</a:t>
            </a:fld>
            <a:endParaRPr lang="en-GB"/>
          </a:p>
        </p:txBody>
      </p:sp>
    </p:spTree>
    <p:extLst>
      <p:ext uri="{BB962C8B-B14F-4D97-AF65-F5344CB8AC3E}">
        <p14:creationId xmlns:p14="http://schemas.microsoft.com/office/powerpoint/2010/main" val="37488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bg>
      <p:bgPr>
        <a:solidFill>
          <a:schemeClr val="bg1"/>
        </a:solidFill>
        <a:effectLst/>
      </p:bgPr>
    </p:bg>
    <p:spTree>
      <p:nvGrpSpPr>
        <p:cNvPr id="1" name=""/>
        <p:cNvGrpSpPr/>
        <p:nvPr/>
      </p:nvGrpSpPr>
      <p:grpSpPr>
        <a:xfrm>
          <a:off x="0" y="0"/>
          <a:ext cx="0" cy="0"/>
          <a:chOff x="0" y="0"/>
          <a:chExt cx="0" cy="0"/>
        </a:xfrm>
      </p:grpSpPr>
      <p:sp>
        <p:nvSpPr>
          <p:cNvPr id="11"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dirty="0"/>
          </a:p>
        </p:txBody>
      </p:sp>
      <p:pic>
        <p:nvPicPr>
          <p:cNvPr id="1028" name="Picture 4" descr="Data Science @ Uni Vienna">
            <a:extLst>
              <a:ext uri="{FF2B5EF4-FFF2-40B4-BE49-F238E27FC236}">
                <a16:creationId xmlns:a16="http://schemas.microsoft.com/office/drawing/2014/main" id="{04D2D794-85F5-7CD7-4A77-992CEEAB32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779327"/>
            <a:ext cx="7298267" cy="30786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D1E390-ECDD-CE6E-9367-DE8D21DB2F41}"/>
              </a:ext>
            </a:extLst>
          </p:cNvPr>
          <p:cNvSpPr txBox="1"/>
          <p:nvPr userDrawn="1"/>
        </p:nvSpPr>
        <p:spPr>
          <a:xfrm>
            <a:off x="259080" y="863807"/>
            <a:ext cx="553212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Mathematics of Data Science</a:t>
            </a:r>
            <a:endParaRPr lang="en-AT"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1B6B0B7C-0D14-E6B2-C871-A2C642F5419D}"/>
              </a:ext>
            </a:extLst>
          </p:cNvPr>
          <p:cNvSpPr txBox="1"/>
          <p:nvPr userDrawn="1"/>
        </p:nvSpPr>
        <p:spPr>
          <a:xfrm>
            <a:off x="7298266" y="5901860"/>
            <a:ext cx="9067800" cy="369332"/>
          </a:xfrm>
          <a:prstGeom prst="rect">
            <a:avLst/>
          </a:prstGeom>
          <a:noFill/>
        </p:spPr>
        <p:txBody>
          <a:bodyPr wrap="square" rtlCol="0">
            <a:spAutoFit/>
          </a:bodyPr>
          <a:lstStyle/>
          <a:p>
            <a:r>
              <a:rPr lang="en-US" sz="1800" b="0" dirty="0">
                <a:latin typeface="Beaufort for LOL" panose="02020503050000020004" pitchFamily="18" charset="0"/>
                <a:cs typeface="Beaufort for LOL" panose="02020503050000020004" pitchFamily="18" charset="0"/>
              </a:rPr>
              <a:t>University of Vienna, </a:t>
            </a:r>
            <a:r>
              <a:rPr lang="en-US" sz="1800" b="0" dirty="0" err="1">
                <a:latin typeface="Beaufort for LOL" panose="02020503050000020004" pitchFamily="18" charset="0"/>
                <a:cs typeface="Beaufort for LOL" panose="02020503050000020004" pitchFamily="18" charset="0"/>
              </a:rPr>
              <a:t>WiSe</a:t>
            </a:r>
            <a:r>
              <a:rPr lang="en-US" sz="1800" b="0" dirty="0">
                <a:latin typeface="Beaufort for LOL" panose="02020503050000020004" pitchFamily="18" charset="0"/>
                <a:cs typeface="Beaufort for LOL" panose="02020503050000020004" pitchFamily="18" charset="0"/>
              </a:rPr>
              <a:t> 2025</a:t>
            </a:r>
            <a:endParaRPr lang="en-AT" sz="1800" b="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ECC94799-5FA7-268F-965B-42C585B4C68D}"/>
              </a:ext>
            </a:extLst>
          </p:cNvPr>
          <p:cNvSpPr txBox="1"/>
          <p:nvPr userDrawn="1"/>
        </p:nvSpPr>
        <p:spPr>
          <a:xfrm>
            <a:off x="259080" y="3198167"/>
            <a:ext cx="5532120" cy="461665"/>
          </a:xfrm>
          <a:prstGeom prst="rect">
            <a:avLst/>
          </a:prstGeom>
          <a:noFill/>
        </p:spPr>
        <p:txBody>
          <a:bodyPr wrap="square" rtlCol="0">
            <a:spAutoFit/>
          </a:bodyPr>
          <a:lstStyle/>
          <a:p>
            <a:r>
              <a:rPr lang="en-US" sz="2400" b="1" dirty="0">
                <a:solidFill>
                  <a:schemeClr val="accent5">
                    <a:lumMod val="50000"/>
                  </a:schemeClr>
                </a:solidFill>
                <a:latin typeface="Beaufort for LOL" panose="02020503050000020004" pitchFamily="18" charset="0"/>
                <a:cs typeface="Beaufort for LOL" panose="02020503050000020004" pitchFamily="18" charset="0"/>
              </a:rPr>
              <a:t>Lecturer: Dominik Dold</a:t>
            </a:r>
            <a:endParaRPr lang="en-AT" sz="2400" b="1" dirty="0">
              <a:solidFill>
                <a:schemeClr val="accent5">
                  <a:lumMod val="50000"/>
                </a:schemeClr>
              </a:solidFill>
              <a:latin typeface="Beaufort for LOL" panose="02020503050000020004" pitchFamily="18" charset="0"/>
              <a:cs typeface="Beaufort for LOL" panose="02020503050000020004" pitchFamily="18" charset="0"/>
            </a:endParaRPr>
          </a:p>
        </p:txBody>
      </p:sp>
      <p:sp>
        <p:nvSpPr>
          <p:cNvPr id="9" name="TextBox 8">
            <a:extLst>
              <a:ext uri="{FF2B5EF4-FFF2-40B4-BE49-F238E27FC236}">
                <a16:creationId xmlns:a16="http://schemas.microsoft.com/office/drawing/2014/main" id="{6F6DB9A7-BB84-C6CF-3F68-20EEF0340673}"/>
              </a:ext>
            </a:extLst>
          </p:cNvPr>
          <p:cNvSpPr txBox="1"/>
          <p:nvPr userDrawn="1"/>
        </p:nvSpPr>
        <p:spPr>
          <a:xfrm>
            <a:off x="7298266" y="6244710"/>
            <a:ext cx="9067800" cy="369332"/>
          </a:xfrm>
          <a:prstGeom prst="rect">
            <a:avLst/>
          </a:prstGeom>
          <a:noFill/>
        </p:spPr>
        <p:txBody>
          <a:bodyPr wrap="square" rtlCol="0">
            <a:spAutoFit/>
          </a:bodyPr>
          <a:lstStyle/>
          <a:p>
            <a:r>
              <a:rPr lang="en-US" sz="1800" b="0" dirty="0">
                <a:latin typeface="Beaufort for LOL" panose="02020503050000020004" pitchFamily="18" charset="0"/>
                <a:cs typeface="Beaufort for LOL" panose="02020503050000020004" pitchFamily="18" charset="0"/>
              </a:rPr>
              <a:t>Master’s </a:t>
            </a:r>
            <a:r>
              <a:rPr lang="en-US" sz="1800" b="0" dirty="0" err="1">
                <a:latin typeface="Beaufort for LOL" panose="02020503050000020004" pitchFamily="18" charset="0"/>
                <a:cs typeface="Beaufort for LOL" panose="02020503050000020004" pitchFamily="18" charset="0"/>
              </a:rPr>
              <a:t>programme</a:t>
            </a:r>
            <a:r>
              <a:rPr lang="en-US" sz="1800" b="0" dirty="0">
                <a:latin typeface="Beaufort for LOL" panose="02020503050000020004" pitchFamily="18" charset="0"/>
                <a:cs typeface="Beaufort for LOL" panose="02020503050000020004" pitchFamily="18" charset="0"/>
              </a:rPr>
              <a:t> in Data Science</a:t>
            </a:r>
            <a:endParaRPr lang="en-AT" sz="1800" b="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47585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de-DE"/>
              <a:t>Mastertitelformat bearbeiten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CBE30051-C6DB-4954-8A39-7BBB06410C9B}" type="datetime1">
              <a:rPr lang="en-GB" smtClean="0"/>
              <a:t>09/01/2026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130129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D7C210B-129B-4959-BC37-B5393D6AEA88}" type="datetime1">
              <a:rPr lang="en-GB" smtClean="0"/>
              <a:t>09/01/2026</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66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de-DE"/>
              <a:t>Mastertitelformat bearbeiten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742CE41D-2DBF-4108-A0A6-B66ADCBB53B9}" type="datetime1">
              <a:rPr lang="en-GB" smtClean="0"/>
              <a:t>09/01/2026</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2837493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891" y="-119587"/>
            <a:ext cx="11314444" cy="1325562"/>
          </a:xfrm>
        </p:spPr>
        <p:txBody>
          <a:bodyPr>
            <a:normAutofit/>
          </a:bodyPr>
          <a:lstStyle>
            <a:lvl1pPr>
              <a:defRPr sz="3500" b="1">
                <a:solidFill>
                  <a:srgbClr val="191D43"/>
                </a:solidFill>
                <a:latin typeface="Beaufort for LoL" panose="02020503050000020004" pitchFamily="18" charset="0"/>
                <a:cs typeface="Beaufort for LoL" panose="02020503050000020004" pitchFamily="18" charset="0"/>
              </a:defRPr>
            </a:lvl1pPr>
          </a:lstStyle>
          <a:p>
            <a:r>
              <a:rPr lang="en-US" dirty="0"/>
              <a:t>And nothing else matters</a:t>
            </a:r>
          </a:p>
        </p:txBody>
      </p:sp>
      <p:sp>
        <p:nvSpPr>
          <p:cNvPr id="6" name="Slide Number Placeholder 5"/>
          <p:cNvSpPr>
            <a:spLocks noGrp="1"/>
          </p:cNvSpPr>
          <p:nvPr>
            <p:ph type="sldNum" sz="quarter" idx="12"/>
          </p:nvPr>
        </p:nvSpPr>
        <p:spPr>
          <a:xfrm>
            <a:off x="9448801" y="6528720"/>
            <a:ext cx="2743200" cy="365125"/>
          </a:xfrm>
          <a:prstGeom prst="rect">
            <a:avLst/>
          </a:prstGeom>
        </p:spPr>
        <p:txBody>
          <a:bodyPr/>
          <a:lstStyle>
            <a:lvl1pPr>
              <a:defRPr sz="1200">
                <a:latin typeface="Beaufort for LoL" panose="02020503050000020004" pitchFamily="18" charset="0"/>
                <a:cs typeface="Beaufort for LoL" panose="02020503050000020004" pitchFamily="18" charset="0"/>
              </a:defRPr>
            </a:lvl1pPr>
          </a:lstStyle>
          <a:p>
            <a:fld id="{CC491BDB-77F2-4EF0-887C-9DE660584513}" type="slidenum">
              <a:rPr lang="en-GB" smtClean="0"/>
              <a:pPr/>
              <a:t>‹#›</a:t>
            </a:fld>
            <a:endParaRPr lang="en-GB" dirty="0"/>
          </a:p>
        </p:txBody>
      </p:sp>
      <p:cxnSp>
        <p:nvCxnSpPr>
          <p:cNvPr id="4" name="Straight Connector 3">
            <a:extLst>
              <a:ext uri="{FF2B5EF4-FFF2-40B4-BE49-F238E27FC236}">
                <a16:creationId xmlns:a16="http://schemas.microsoft.com/office/drawing/2014/main" id="{8BDAD9EC-3917-A6B5-BFC0-78CFC508B2ED}"/>
              </a:ext>
            </a:extLst>
          </p:cNvPr>
          <p:cNvCxnSpPr>
            <a:cxnSpLocks/>
          </p:cNvCxnSpPr>
          <p:nvPr userDrawn="1"/>
        </p:nvCxnSpPr>
        <p:spPr>
          <a:xfrm>
            <a:off x="305079" y="891868"/>
            <a:ext cx="11314444" cy="0"/>
          </a:xfrm>
          <a:prstGeom prst="line">
            <a:avLst/>
          </a:prstGeom>
          <a:ln w="53975" cap="rnd" cmpd="sng">
            <a:gradFill flip="none" rotWithShape="1">
              <a:gsLst>
                <a:gs pos="0">
                  <a:srgbClr val="191D43"/>
                </a:gs>
                <a:gs pos="34000">
                  <a:srgbClr val="191D43"/>
                </a:gs>
                <a:gs pos="62000">
                  <a:srgbClr val="191D43">
                    <a:alpha val="55000"/>
                  </a:srgbClr>
                </a:gs>
                <a:gs pos="86000">
                  <a:srgbClr val="191D43">
                    <a:alpha val="0"/>
                  </a:srgbClr>
                </a:gs>
              </a:gsLst>
              <a:lin ang="0" scaled="1"/>
              <a:tileRect/>
            </a:gra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997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pic>
        <p:nvPicPr>
          <p:cNvPr id="3" name="Picture 2" descr="A black and white image of a brain&#10;&#10;Description automatically generated">
            <a:extLst>
              <a:ext uri="{FF2B5EF4-FFF2-40B4-BE49-F238E27FC236}">
                <a16:creationId xmlns:a16="http://schemas.microsoft.com/office/drawing/2014/main" id="{8019FAC9-9AF7-E084-7654-F3C01ADF70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69"/>
            <a:ext cx="12192000" cy="6858000"/>
          </a:xfrm>
          <a:prstGeom prst="rect">
            <a:avLst/>
          </a:prstGeom>
        </p:spPr>
      </p:pic>
      <p:sp>
        <p:nvSpPr>
          <p:cNvPr id="4" name="Rectangle 3">
            <a:extLst>
              <a:ext uri="{FF2B5EF4-FFF2-40B4-BE49-F238E27FC236}">
                <a16:creationId xmlns:a16="http://schemas.microsoft.com/office/drawing/2014/main" id="{2933E148-CF42-4205-B6F8-3B728CF7C4C5}"/>
              </a:ext>
            </a:extLst>
          </p:cNvPr>
          <p:cNvSpPr/>
          <p:nvPr userDrawn="1"/>
        </p:nvSpPr>
        <p:spPr>
          <a:xfrm>
            <a:off x="0" y="-21507"/>
            <a:ext cx="12191998" cy="3336207"/>
          </a:xfrm>
          <a:prstGeom prst="rect">
            <a:avLst/>
          </a:prstGeom>
          <a:gradFill flip="none" rotWithShape="1">
            <a:gsLst>
              <a:gs pos="0">
                <a:srgbClr val="E3EEF8">
                  <a:lumMod val="0"/>
                  <a:lumOff val="100000"/>
                </a:srgbClr>
              </a:gs>
              <a:gs pos="44000">
                <a:schemeClr val="accent1">
                  <a:alpha val="85000"/>
                  <a:lumMod val="0"/>
                  <a:lumOff val="100000"/>
                </a:schemeClr>
              </a:gs>
              <a:gs pos="100000">
                <a:schemeClr val="accent1">
                  <a:lumMod val="0"/>
                  <a:lumOff val="10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Rectangle 4">
            <a:extLst>
              <a:ext uri="{FF2B5EF4-FFF2-40B4-BE49-F238E27FC236}">
                <a16:creationId xmlns:a16="http://schemas.microsoft.com/office/drawing/2014/main" id="{9C99D05B-973C-1FB5-7278-033AF9D8F9A2}"/>
              </a:ext>
            </a:extLst>
          </p:cNvPr>
          <p:cNvSpPr/>
          <p:nvPr userDrawn="1"/>
        </p:nvSpPr>
        <p:spPr>
          <a:xfrm rot="10800000">
            <a:off x="0" y="3314699"/>
            <a:ext cx="12191998" cy="3550469"/>
          </a:xfrm>
          <a:prstGeom prst="rect">
            <a:avLst/>
          </a:prstGeom>
          <a:gradFill flip="none" rotWithShape="1">
            <a:gsLst>
              <a:gs pos="0">
                <a:srgbClr val="E3EEF8">
                  <a:lumMod val="0"/>
                  <a:lumOff val="100000"/>
                </a:srgbClr>
              </a:gs>
              <a:gs pos="44000">
                <a:schemeClr val="accent1">
                  <a:alpha val="85000"/>
                  <a:lumMod val="0"/>
                  <a:lumOff val="100000"/>
                </a:schemeClr>
              </a:gs>
              <a:gs pos="100000">
                <a:schemeClr val="accent1">
                  <a:lumMod val="0"/>
                  <a:lumOff val="100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Title 1">
            <a:extLst>
              <a:ext uri="{FF2B5EF4-FFF2-40B4-BE49-F238E27FC236}">
                <a16:creationId xmlns:a16="http://schemas.microsoft.com/office/drawing/2014/main" id="{D452A333-6028-3FFA-E937-DF521D2EF675}"/>
              </a:ext>
            </a:extLst>
          </p:cNvPr>
          <p:cNvSpPr>
            <a:spLocks noGrp="1"/>
          </p:cNvSpPr>
          <p:nvPr>
            <p:ph type="title" hasCustomPrompt="1"/>
          </p:nvPr>
        </p:nvSpPr>
        <p:spPr>
          <a:xfrm>
            <a:off x="3563144" y="2651917"/>
            <a:ext cx="5065709" cy="1325562"/>
          </a:xfrm>
        </p:spPr>
        <p:txBody>
          <a:bodyPr>
            <a:normAutofit/>
          </a:bodyPr>
          <a:lstStyle>
            <a:lvl1pPr>
              <a:defRPr sz="3500" b="1">
                <a:solidFill>
                  <a:srgbClr val="191D43"/>
                </a:solidFill>
                <a:latin typeface="Beaufort for LoL" panose="02020503050000020004" pitchFamily="18" charset="0"/>
                <a:cs typeface="Beaufort for LoL" panose="02020503050000020004" pitchFamily="18" charset="0"/>
              </a:defRPr>
            </a:lvl1pPr>
          </a:lstStyle>
          <a:p>
            <a:r>
              <a:rPr lang="en-US" dirty="0"/>
              <a:t>And nothing else matters</a:t>
            </a:r>
          </a:p>
        </p:txBody>
      </p:sp>
    </p:spTree>
    <p:extLst>
      <p:ext uri="{BB962C8B-B14F-4D97-AF65-F5344CB8AC3E}">
        <p14:creationId xmlns:p14="http://schemas.microsoft.com/office/powerpoint/2010/main" val="2515466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C79674F-EEE7-A3F7-E7B6-E090E34DAE77}"/>
              </a:ext>
            </a:extLst>
          </p:cNvPr>
          <p:cNvGrpSpPr/>
          <p:nvPr userDrawn="1"/>
        </p:nvGrpSpPr>
        <p:grpSpPr>
          <a:xfrm>
            <a:off x="0" y="0"/>
            <a:ext cx="12192000" cy="6858000"/>
            <a:chOff x="0" y="0"/>
            <a:chExt cx="12192000" cy="6858000"/>
          </a:xfrm>
        </p:grpSpPr>
        <p:pic>
          <p:nvPicPr>
            <p:cNvPr id="11" name="Picture 10">
              <a:extLst>
                <a:ext uri="{FF2B5EF4-FFF2-40B4-BE49-F238E27FC236}">
                  <a16:creationId xmlns:a16="http://schemas.microsoft.com/office/drawing/2014/main" id="{14F97D08-59F5-690E-D135-2A5264455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261ACB7E-6B9B-F069-4767-E614377BA33D}"/>
                </a:ext>
              </a:extLst>
            </p:cNvPr>
            <p:cNvSpPr/>
            <p:nvPr userDrawn="1"/>
          </p:nvSpPr>
          <p:spPr>
            <a:xfrm>
              <a:off x="0" y="0"/>
              <a:ext cx="12192000" cy="6858000"/>
            </a:xfrm>
            <a:prstGeom prst="rect">
              <a:avLst/>
            </a:prstGeom>
            <a:solidFill>
              <a:schemeClr val="bg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7" name="Picture 6" descr="A brain with circuit board&#10;&#10;Description automatically generated">
            <a:extLst>
              <a:ext uri="{FF2B5EF4-FFF2-40B4-BE49-F238E27FC236}">
                <a16:creationId xmlns:a16="http://schemas.microsoft.com/office/drawing/2014/main" id="{71D72719-C124-A965-D48D-9233DB44E3E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7601" b="26149"/>
          <a:stretch/>
        </p:blipFill>
        <p:spPr>
          <a:xfrm>
            <a:off x="0" y="1"/>
            <a:ext cx="12192000" cy="6858000"/>
          </a:xfrm>
          <a:prstGeom prst="rect">
            <a:avLst/>
          </a:prstGeom>
          <a:noFill/>
        </p:spPr>
      </p:pic>
      <p:sp>
        <p:nvSpPr>
          <p:cNvPr id="8" name="Rectangle 7">
            <a:extLst>
              <a:ext uri="{FF2B5EF4-FFF2-40B4-BE49-F238E27FC236}">
                <a16:creationId xmlns:a16="http://schemas.microsoft.com/office/drawing/2014/main" id="{F26C7911-7E19-CC38-D210-8AA48256FC58}"/>
              </a:ext>
            </a:extLst>
          </p:cNvPr>
          <p:cNvSpPr/>
          <p:nvPr userDrawn="1"/>
        </p:nvSpPr>
        <p:spPr>
          <a:xfrm>
            <a:off x="1" y="-7169"/>
            <a:ext cx="12191999" cy="6858000"/>
          </a:xfrm>
          <a:prstGeom prst="rect">
            <a:avLst/>
          </a:prstGeom>
          <a:gradFill flip="none" rotWithShape="1">
            <a:gsLst>
              <a:gs pos="42000">
                <a:srgbClr val="FBFDFE">
                  <a:alpha val="84000"/>
                </a:srgbClr>
              </a:gs>
              <a:gs pos="0">
                <a:srgbClr val="E3EEF8">
                  <a:lumMod val="0"/>
                  <a:lumOff val="100000"/>
                </a:srgbClr>
              </a:gs>
              <a:gs pos="62000">
                <a:schemeClr val="accent1">
                  <a:lumMod val="5000"/>
                  <a:lumOff val="95000"/>
                  <a:alpha val="71000"/>
                </a:schemeClr>
              </a:gs>
              <a:gs pos="55000">
                <a:schemeClr val="accent1">
                  <a:lumMod val="30000"/>
                  <a:lumOff val="70000"/>
                  <a:alpha val="0"/>
                </a:schemeClr>
              </a:gs>
            </a:gsLst>
            <a:lin ang="180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775332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104763"/>
                </a:solidFill>
              </a:defRPr>
            </a:lvl1pPr>
          </a:lstStyle>
          <a:p>
            <a:r>
              <a:rPr lang="en-GB" sz="4400" b="1" dirty="0">
                <a:solidFill>
                  <a:srgbClr val="700000"/>
                </a:solidFill>
              </a:rPr>
              <a:t>And nothing else matters</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4CB3D7D-A06C-4DE9-992B-5B65F53834D9}" type="datetime1">
              <a:rPr lang="en-GB" smtClean="0"/>
              <a:t>09/01/2026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247160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45127" y="2507550"/>
            <a:ext cx="5156200" cy="36805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7550"/>
            <a:ext cx="5181601" cy="36805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C67A38C1-9379-4361-9946-D3680B7F47FE}" type="datetime1">
              <a:rPr lang="en-GB" smtClean="0"/>
              <a:t>09/01/2026</a:t>
            </a:fld>
            <a:endParaRPr lang="en-GB"/>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9" name="Slide Number Placeholder 8"/>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
        <p:nvSpPr>
          <p:cNvPr id="10" name="Title 9"/>
          <p:cNvSpPr>
            <a:spLocks noGrp="1"/>
          </p:cNvSpPr>
          <p:nvPr>
            <p:ph type="title"/>
          </p:nvPr>
        </p:nvSpPr>
        <p:spPr/>
        <p:txBody>
          <a:bodyPr/>
          <a:lstStyle/>
          <a:p>
            <a:r>
              <a:rPr lang="de-DE"/>
              <a:t>Mastertitelformat bearbeiten</a:t>
            </a:r>
            <a:endParaRPr lang="en-US" dirty="0"/>
          </a:p>
        </p:txBody>
      </p:sp>
    </p:spTree>
    <p:extLst>
      <p:ext uri="{BB962C8B-B14F-4D97-AF65-F5344CB8AC3E}">
        <p14:creationId xmlns:p14="http://schemas.microsoft.com/office/powerpoint/2010/main" val="183565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9C7243E-F364-48F3-BBAD-37A743E237B4}" type="datetime1">
              <a:rPr lang="en-GB" smtClean="0"/>
              <a:t>09/01/2026</a:t>
            </a:fld>
            <a:endParaRPr lang="en-GB"/>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5" name="Slide Number Placeholder 4"/>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
        <p:nvSpPr>
          <p:cNvPr id="6" name="Title 5"/>
          <p:cNvSpPr>
            <a:spLocks noGrp="1"/>
          </p:cNvSpPr>
          <p:nvPr>
            <p:ph type="title"/>
          </p:nvPr>
        </p:nvSpPr>
        <p:spPr/>
        <p:txBody>
          <a:bodyPr/>
          <a:lstStyle/>
          <a:p>
            <a:r>
              <a:rPr lang="de-DE"/>
              <a:t>Mastertitelformat bearbeiten</a:t>
            </a:r>
            <a:endParaRPr lang="en-US"/>
          </a:p>
        </p:txBody>
      </p:sp>
      <p:cxnSp>
        <p:nvCxnSpPr>
          <p:cNvPr id="7" name="Gerader Verbinder 6">
            <a:extLst>
              <a:ext uri="{FF2B5EF4-FFF2-40B4-BE49-F238E27FC236}">
                <a16:creationId xmlns:a16="http://schemas.microsoft.com/office/drawing/2014/main" id="{2C75F848-CC64-48D8-80EC-4DCB6841C39A}"/>
              </a:ext>
            </a:extLst>
          </p:cNvPr>
          <p:cNvCxnSpPr>
            <a:cxnSpLocks/>
          </p:cNvCxnSpPr>
          <p:nvPr userDrawn="1"/>
        </p:nvCxnSpPr>
        <p:spPr>
          <a:xfrm>
            <a:off x="840375" y="1452057"/>
            <a:ext cx="10507806" cy="0"/>
          </a:xfrm>
          <a:prstGeom prst="line">
            <a:avLst/>
          </a:prstGeom>
          <a:ln w="38100" cap="rnd" cmpd="sng">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7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8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de-DE"/>
              <a:t>Mastertitelformat bearbeiten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FC0CC01-3EBF-4DED-A29A-5DE22DB44D36}" type="datetime1">
              <a:rPr lang="en-GB" smtClean="0"/>
              <a:t>09/01/2026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87573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9CDC136D-BBC1-4797-AC59-38B61BEC7FD1}" type="datetime1">
              <a:rPr lang="en-GB" smtClean="0"/>
              <a:t>09/01/2026</a:t>
            </a:fld>
            <a:endParaRPr lang="en-GB"/>
          </a:p>
        </p:txBody>
      </p:sp>
      <p:sp>
        <p:nvSpPr>
          <p:cNvPr id="7" name="Footer Placeholder 6">
            <a:extLst>
              <a:ext uri="{FF2B5EF4-FFF2-40B4-BE49-F238E27FC236}">
                <a16:creationId xmlns:a16="http://schemas.microsoft.com/office/drawing/2014/main" id="{92919525-E890-AB35-6708-B0FE1DB18E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T"/>
          </a:p>
        </p:txBody>
      </p:sp>
      <p:sp>
        <p:nvSpPr>
          <p:cNvPr id="8" name="Slide Number Placeholder 7">
            <a:extLst>
              <a:ext uri="{FF2B5EF4-FFF2-40B4-BE49-F238E27FC236}">
                <a16:creationId xmlns:a16="http://schemas.microsoft.com/office/drawing/2014/main" id="{88B9D883-0E54-23DE-2184-3F413ECDDD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2FE272-A65B-4EA4-AEA8-D88D698DA1CE}" type="slidenum">
              <a:rPr lang="en-AT" smtClean="0"/>
              <a:t>‹#›</a:t>
            </a:fld>
            <a:endParaRPr lang="en-AT"/>
          </a:p>
        </p:txBody>
      </p:sp>
    </p:spTree>
    <p:extLst>
      <p:ext uri="{BB962C8B-B14F-4D97-AF65-F5344CB8AC3E}">
        <p14:creationId xmlns:p14="http://schemas.microsoft.com/office/powerpoint/2010/main" val="3647615518"/>
      </p:ext>
    </p:extLst>
  </p:cSld>
  <p:clrMap bg1="lt1" tx1="dk1" bg2="lt2" tx2="dk2" accent1="accent1" accent2="accent2" accent3="accent3" accent4="accent4" accent5="accent5" accent6="accent6" hlink="hlink" folHlink="folHlink"/>
  <p:sldLayoutIdLst>
    <p:sldLayoutId id="2147483743" r:id="rId1"/>
    <p:sldLayoutId id="2147483732" r:id="rId2"/>
    <p:sldLayoutId id="2147483737" r:id="rId3"/>
    <p:sldLayoutId id="2147483733" r:id="rId4"/>
    <p:sldLayoutId id="2147483734" r:id="rId5"/>
    <p:sldLayoutId id="2147483735" r:id="rId6"/>
    <p:sldLayoutId id="2147483736" r:id="rId7"/>
    <p:sldLayoutId id="2147483742" r:id="rId8"/>
    <p:sldLayoutId id="2147483738" r:id="rId9"/>
    <p:sldLayoutId id="2147483739" r:id="rId10"/>
    <p:sldLayoutId id="2147483740" r:id="rId11"/>
    <p:sldLayoutId id="214748374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0.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0.png"/><Relationship Id="rId10" Type="http://schemas.openxmlformats.org/officeDocument/2006/relationships/image" Target="../media/image36.png"/><Relationship Id="rId4" Type="http://schemas.openxmlformats.org/officeDocument/2006/relationships/image" Target="../media/image300.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5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6.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9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0.png"/><Relationship Id="rId7" Type="http://schemas.openxmlformats.org/officeDocument/2006/relationships/image" Target="../media/image104.png"/><Relationship Id="rId2" Type="http://schemas.openxmlformats.org/officeDocument/2006/relationships/image" Target="../media/image990.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02.png"/><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01.jpe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00.jpe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3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4.png"/><Relationship Id="rId7" Type="http://schemas.openxmlformats.org/officeDocument/2006/relationships/image" Target="../media/image119.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6.png"/><Relationship Id="rId10" Type="http://schemas.openxmlformats.org/officeDocument/2006/relationships/image" Target="../media/image117.gif"/><Relationship Id="rId4" Type="http://schemas.openxmlformats.org/officeDocument/2006/relationships/image" Target="../media/image115.png"/><Relationship Id="rId9" Type="http://schemas.openxmlformats.org/officeDocument/2006/relationships/image" Target="../media/image121.png"/></Relationships>
</file>

<file path=ppt/slides/_rels/slide3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7.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2.png"/><Relationship Id="rId5" Type="http://schemas.openxmlformats.org/officeDocument/2006/relationships/image" Target="../media/image122.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3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8.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1.png"/></Relationships>
</file>

<file path=ppt/slides/_rels/slide37.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jpeg"/><Relationship Id="rId2" Type="http://schemas.openxmlformats.org/officeDocument/2006/relationships/image" Target="../media/image1370.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49.png"/><Relationship Id="rId18" Type="http://schemas.openxmlformats.org/officeDocument/2006/relationships/image" Target="../media/image153.png"/><Relationship Id="rId3" Type="http://schemas.openxmlformats.org/officeDocument/2006/relationships/image" Target="../media/image1100.png"/><Relationship Id="rId7" Type="http://schemas.openxmlformats.org/officeDocument/2006/relationships/image" Target="../media/image1500.png"/><Relationship Id="rId12" Type="http://schemas.openxmlformats.org/officeDocument/2006/relationships/image" Target="../media/image200.png"/><Relationship Id="rId17" Type="http://schemas.openxmlformats.org/officeDocument/2006/relationships/image" Target="../media/image152.png"/><Relationship Id="rId16" Type="http://schemas.openxmlformats.org/officeDocument/2006/relationships/image" Target="../media/image151.png"/><Relationship Id="rId1" Type="http://schemas.openxmlformats.org/officeDocument/2006/relationships/slideLayout" Target="../slideLayouts/slideLayout2.xml"/><Relationship Id="rId11" Type="http://schemas.openxmlformats.org/officeDocument/2006/relationships/image" Target="../media/image190.png"/><Relationship Id="rId15" Type="http://schemas.openxmlformats.org/officeDocument/2006/relationships/image" Target="../media/image150.png"/><Relationship Id="rId10" Type="http://schemas.openxmlformats.org/officeDocument/2006/relationships/image" Target="../media/image148.png"/><Relationship Id="rId9" Type="http://schemas.openxmlformats.org/officeDocument/2006/relationships/image" Target="../media/image147.png"/><Relationship Id="rId14" Type="http://schemas.openxmlformats.org/officeDocument/2006/relationships/image" Target="../media/image2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90.png"/><Relationship Id="rId2" Type="http://schemas.openxmlformats.org/officeDocument/2006/relationships/image" Target="../media/image154.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155.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e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54.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8.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9.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0.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10.png"/><Relationship Id="rId7" Type="http://schemas.openxmlformats.org/officeDocument/2006/relationships/image" Target="../media/image1110.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010.png"/><Relationship Id="rId5" Type="http://schemas.openxmlformats.org/officeDocument/2006/relationships/image" Target="../media/image910.png"/><Relationship Id="rId4" Type="http://schemas.openxmlformats.org/officeDocument/2006/relationships/image" Target="../media/image13.gif"/><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6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6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7.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79.png"/><Relationship Id="rId10" Type="http://schemas.openxmlformats.org/officeDocument/2006/relationships/image" Target="../media/image185.png"/><Relationship Id="rId4" Type="http://schemas.openxmlformats.org/officeDocument/2006/relationships/image" Target="../media/image178.png"/><Relationship Id="rId9" Type="http://schemas.openxmlformats.org/officeDocument/2006/relationships/image" Target="../media/image184.png"/></Relationships>
</file>

<file path=ppt/slides/_rels/slide6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61.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e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880.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10" Type="http://schemas.openxmlformats.org/officeDocument/2006/relationships/image" Target="../media/image201.png"/><Relationship Id="rId4" Type="http://schemas.openxmlformats.org/officeDocument/2006/relationships/image" Target="../media/image194.png"/><Relationship Id="rId9" Type="http://schemas.openxmlformats.org/officeDocument/2006/relationships/image" Target="../media/image199.png"/></Relationships>
</file>

<file path=ppt/slides/_rels/slide7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191.png"/><Relationship Id="rId4" Type="http://schemas.openxmlformats.org/officeDocument/2006/relationships/image" Target="../media/image204.png"/></Relationships>
</file>

<file path=ppt/slides/_rels/slide72.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73.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162.jpeg"/><Relationship Id="rId4" Type="http://schemas.openxmlformats.org/officeDocument/2006/relationships/image" Target="../media/image216.png"/><Relationship Id="rId9" Type="http://schemas.openxmlformats.org/officeDocument/2006/relationships/image" Target="../media/image222.png"/></Relationships>
</file>

<file path=ppt/slides/_rels/slide74.xml.rels><?xml version="1.0" encoding="UTF-8" standalone="yes"?>
<Relationships xmlns="http://schemas.openxmlformats.org/package/2006/relationships"><Relationship Id="rId3" Type="http://schemas.openxmlformats.org/officeDocument/2006/relationships/image" Target="../media/image2180.pn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220.png"/><Relationship Id="rId5" Type="http://schemas.openxmlformats.org/officeDocument/2006/relationships/image" Target="../media/image223.png"/><Relationship Id="rId4" Type="http://schemas.openxmlformats.org/officeDocument/2006/relationships/image" Target="../media/image2190.png"/></Relationships>
</file>

<file path=ppt/slides/_rels/slide7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0.png"/><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7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7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svg"/><Relationship Id="rId4" Type="http://schemas.openxmlformats.org/officeDocument/2006/relationships/image" Target="../media/image229.png"/></Relationships>
</file>

<file path=ppt/slides/_rels/slide78.xml.rels><?xml version="1.0" encoding="UTF-8" standalone="yes"?>
<Relationships xmlns="http://schemas.openxmlformats.org/package/2006/relationships"><Relationship Id="rId3" Type="http://schemas.openxmlformats.org/officeDocument/2006/relationships/image" Target="../media/image2270.png"/><Relationship Id="rId2" Type="http://schemas.openxmlformats.org/officeDocument/2006/relationships/image" Target="../media/image2260.png"/><Relationship Id="rId1" Type="http://schemas.openxmlformats.org/officeDocument/2006/relationships/slideLayout" Target="../slideLayouts/slideLayout2.xml"/><Relationship Id="rId4" Type="http://schemas.openxmlformats.org/officeDocument/2006/relationships/image" Target="../media/image228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jpeg"/><Relationship Id="rId7" Type="http://schemas.openxmlformats.org/officeDocument/2006/relationships/image" Target="../media/image16.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2.png"/><Relationship Id="rId9"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C623FA-D60C-2925-BFA7-1CF01C1D405C}"/>
              </a:ext>
            </a:extLst>
          </p:cNvPr>
          <p:cNvSpPr txBox="1"/>
          <p:nvPr/>
        </p:nvSpPr>
        <p:spPr>
          <a:xfrm>
            <a:off x="8751404" y="6581001"/>
            <a:ext cx="4806674" cy="276999"/>
          </a:xfrm>
          <a:prstGeom prst="rect">
            <a:avLst/>
          </a:prstGeom>
          <a:noFill/>
        </p:spPr>
        <p:txBody>
          <a:bodyPr wrap="square">
            <a:spAutoFit/>
          </a:bodyPr>
          <a:lstStyle/>
          <a:p>
            <a:r>
              <a:rPr lang="en-GB" sz="1200" b="0" i="0" dirty="0">
                <a:solidFill>
                  <a:srgbClr val="9AA0A6"/>
                </a:solidFill>
                <a:effectLst/>
                <a:latin typeface="Beaufort for LOL" panose="02020503050000020004" pitchFamily="18" charset="0"/>
                <a:cs typeface="Beaufort for LOL" panose="02020503050000020004" pitchFamily="18" charset="0"/>
              </a:rPr>
              <a:t>Credit: </a:t>
            </a:r>
            <a:r>
              <a:rPr lang="en-GB" sz="1200" dirty="0">
                <a:solidFill>
                  <a:schemeClr val="bg1">
                    <a:lumMod val="65000"/>
                  </a:schemeClr>
                </a:solidFill>
                <a:latin typeface="Beaufort for LOL" panose="02020503050000020004" pitchFamily="18" charset="0"/>
                <a:cs typeface="Beaufort for LOL" panose="02020503050000020004" pitchFamily="18" charset="0"/>
              </a:rPr>
              <a:t>https://math.stackexchange.com/q/2286226</a:t>
            </a:r>
            <a:endParaRPr lang="en-AT" sz="1200" dirty="0">
              <a:solidFill>
                <a:schemeClr val="bg1">
                  <a:lumMod val="65000"/>
                </a:schemeClr>
              </a:solidFill>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FE52C87C-42C9-5D83-F25A-09C72E6C5AA9}"/>
              </a:ext>
            </a:extLst>
          </p:cNvPr>
          <p:cNvSpPr txBox="1"/>
          <p:nvPr/>
        </p:nvSpPr>
        <p:spPr>
          <a:xfrm>
            <a:off x="259080" y="217476"/>
            <a:ext cx="9067800" cy="646331"/>
          </a:xfrm>
          <a:prstGeom prst="rect">
            <a:avLst/>
          </a:prstGeom>
          <a:noFill/>
        </p:spPr>
        <p:txBody>
          <a:bodyPr wrap="square" rtlCol="0">
            <a:spAutoFit/>
          </a:bodyPr>
          <a:lstStyle/>
          <a:p>
            <a:r>
              <a:rPr lang="en-US" sz="3600" b="1" dirty="0">
                <a:latin typeface="Beaufort for LOL" panose="02020503050000020004" pitchFamily="18" charset="0"/>
                <a:cs typeface="Beaufort for LOL" panose="02020503050000020004" pitchFamily="18" charset="0"/>
              </a:rPr>
              <a:t>2 – </a:t>
            </a:r>
            <a:r>
              <a:rPr lang="en-US" sz="3600" b="1" dirty="0" err="1">
                <a:latin typeface="Beaufort for LOL" panose="02020503050000020004" pitchFamily="18" charset="0"/>
                <a:cs typeface="Beaufort for LOL" panose="02020503050000020004" pitchFamily="18" charset="0"/>
              </a:rPr>
              <a:t>Analysing</a:t>
            </a:r>
            <a:r>
              <a:rPr lang="en-US" sz="3600" b="1" dirty="0">
                <a:latin typeface="Beaufort for LOL" panose="02020503050000020004" pitchFamily="18" charset="0"/>
                <a:cs typeface="Beaufort for LOL" panose="02020503050000020004" pitchFamily="18" charset="0"/>
              </a:rPr>
              <a:t> High-Dimensional Data</a:t>
            </a:r>
            <a:endParaRPr lang="en-AT" sz="3600" b="1" dirty="0">
              <a:latin typeface="Beaufort for LOL" panose="02020503050000020004" pitchFamily="18" charset="0"/>
              <a:cs typeface="Beaufort for LOL" panose="02020503050000020004" pitchFamily="18" charset="0"/>
            </a:endParaRPr>
          </a:p>
        </p:txBody>
      </p:sp>
      <p:pic>
        <p:nvPicPr>
          <p:cNvPr id="1028" name="Picture 4" descr="Shadow of a rotating cube">
            <a:extLst>
              <a:ext uri="{FF2B5EF4-FFF2-40B4-BE49-F238E27FC236}">
                <a16:creationId xmlns:a16="http://schemas.microsoft.com/office/drawing/2014/main" id="{434E8859-E4D7-C1C2-B181-A79A893BA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5441" y="314718"/>
            <a:ext cx="2743200"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38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00F45-DEFB-C18E-92C0-08A671287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7283E-4936-2C5E-4FCE-AB98BB94CCDF}"/>
              </a:ext>
            </a:extLst>
          </p:cNvPr>
          <p:cNvSpPr>
            <a:spLocks noGrp="1"/>
          </p:cNvSpPr>
          <p:nvPr>
            <p:ph type="title"/>
          </p:nvPr>
        </p:nvSpPr>
        <p:spPr/>
        <p:txBody>
          <a:bodyPr/>
          <a:lstStyle/>
          <a:p>
            <a:r>
              <a:rPr lang="en-US" dirty="0"/>
              <a:t>“Fun in high dimensions” quiz: last question</a:t>
            </a:r>
            <a:endParaRPr lang="en-AT" dirty="0"/>
          </a:p>
        </p:txBody>
      </p:sp>
      <p:sp>
        <p:nvSpPr>
          <p:cNvPr id="3" name="Slide Number Placeholder 2">
            <a:extLst>
              <a:ext uri="{FF2B5EF4-FFF2-40B4-BE49-F238E27FC236}">
                <a16:creationId xmlns:a16="http://schemas.microsoft.com/office/drawing/2014/main" id="{91E5BA66-B2EC-5EAF-682B-5DEED7DAF6FC}"/>
              </a:ext>
            </a:extLst>
          </p:cNvPr>
          <p:cNvSpPr>
            <a:spLocks noGrp="1"/>
          </p:cNvSpPr>
          <p:nvPr>
            <p:ph type="sldNum" sz="quarter" idx="12"/>
          </p:nvPr>
        </p:nvSpPr>
        <p:spPr/>
        <p:txBody>
          <a:bodyPr/>
          <a:lstStyle/>
          <a:p>
            <a:fld id="{CC491BDB-77F2-4EF0-887C-9DE660584513}" type="slidenum">
              <a:rPr lang="en-GB" smtClean="0"/>
              <a:pPr/>
              <a:t>10</a:t>
            </a:fld>
            <a:endParaRPr lang="en-GB" dirty="0"/>
          </a:p>
        </p:txBody>
      </p:sp>
      <p:grpSp>
        <p:nvGrpSpPr>
          <p:cNvPr id="9" name="Group 8">
            <a:extLst>
              <a:ext uri="{FF2B5EF4-FFF2-40B4-BE49-F238E27FC236}">
                <a16:creationId xmlns:a16="http://schemas.microsoft.com/office/drawing/2014/main" id="{3AD2C9A8-66A5-A4AA-C350-F8AD3328C006}"/>
              </a:ext>
            </a:extLst>
          </p:cNvPr>
          <p:cNvGrpSpPr/>
          <p:nvPr/>
        </p:nvGrpSpPr>
        <p:grpSpPr>
          <a:xfrm>
            <a:off x="1605454" y="2086638"/>
            <a:ext cx="2025613" cy="1952988"/>
            <a:chOff x="8817762" y="2301512"/>
            <a:chExt cx="3103262" cy="2992000"/>
          </a:xfrm>
        </p:grpSpPr>
        <p:pic>
          <p:nvPicPr>
            <p:cNvPr id="1026" name="Picture 2" descr="How to Draw a Mango - An Easy Mango Drawing Tutorial for Beginners">
              <a:extLst>
                <a:ext uri="{FF2B5EF4-FFF2-40B4-BE49-F238E27FC236}">
                  <a16:creationId xmlns:a16="http://schemas.microsoft.com/office/drawing/2014/main" id="{BFFB25D0-0ED7-D301-31A5-3D09E060B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076944">
              <a:off x="8772330" y="2479665"/>
              <a:ext cx="2992000" cy="263569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20B411C-A4BD-233F-3C44-71FB0A1F8BA9}"/>
                </a:ext>
              </a:extLst>
            </p:cNvPr>
            <p:cNvCxnSpPr/>
            <p:nvPr/>
          </p:nvCxnSpPr>
          <p:spPr>
            <a:xfrm>
              <a:off x="8817762" y="2781552"/>
              <a:ext cx="3103259" cy="0"/>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FB578F-18B2-18BA-7F97-44E13570F582}"/>
                </a:ext>
              </a:extLst>
            </p:cNvPr>
            <p:cNvCxnSpPr/>
            <p:nvPr/>
          </p:nvCxnSpPr>
          <p:spPr>
            <a:xfrm>
              <a:off x="8817764" y="5116629"/>
              <a:ext cx="3103260" cy="0"/>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6405D5C8-C81B-E822-B03B-0BDD291FCA57}"/>
              </a:ext>
            </a:extLst>
          </p:cNvPr>
          <p:cNvGrpSpPr/>
          <p:nvPr/>
        </p:nvGrpSpPr>
        <p:grpSpPr>
          <a:xfrm>
            <a:off x="5012163" y="2086638"/>
            <a:ext cx="2025613" cy="1952988"/>
            <a:chOff x="8817758" y="2301512"/>
            <a:chExt cx="3103262" cy="2992000"/>
          </a:xfrm>
        </p:grpSpPr>
        <p:pic>
          <p:nvPicPr>
            <p:cNvPr id="12" name="Picture 2" descr="How to Draw a Mango - An Easy Mango Drawing Tutorial for Beginners">
              <a:extLst>
                <a:ext uri="{FF2B5EF4-FFF2-40B4-BE49-F238E27FC236}">
                  <a16:creationId xmlns:a16="http://schemas.microsoft.com/office/drawing/2014/main" id="{C066D31C-CE08-1BA9-6AA9-89C22DC96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076944">
              <a:off x="8772330" y="2479665"/>
              <a:ext cx="2992000" cy="263569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1733101-8180-633E-4E96-AE7B5BDC8777}"/>
                </a:ext>
              </a:extLst>
            </p:cNvPr>
            <p:cNvCxnSpPr/>
            <p:nvPr/>
          </p:nvCxnSpPr>
          <p:spPr>
            <a:xfrm>
              <a:off x="8817758" y="3170683"/>
              <a:ext cx="3103259" cy="0"/>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57808E8-8F52-FE30-CFD8-86925C19E59B}"/>
                </a:ext>
              </a:extLst>
            </p:cNvPr>
            <p:cNvCxnSpPr/>
            <p:nvPr/>
          </p:nvCxnSpPr>
          <p:spPr>
            <a:xfrm>
              <a:off x="8817760" y="4513476"/>
              <a:ext cx="3103260" cy="0"/>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292E425C-95F3-7E29-8D14-3E4CFA27504E}"/>
              </a:ext>
            </a:extLst>
          </p:cNvPr>
          <p:cNvSpPr txBox="1"/>
          <p:nvPr/>
        </p:nvSpPr>
        <p:spPr>
          <a:xfrm>
            <a:off x="941774" y="2145511"/>
            <a:ext cx="6096000" cy="369332"/>
          </a:xfrm>
          <a:prstGeom prst="rect">
            <a:avLst/>
          </a:prstGeom>
          <a:noFill/>
        </p:spPr>
        <p:txBody>
          <a:bodyPr wrap="square">
            <a:spAutoFit/>
          </a:bodyPr>
          <a:lstStyle/>
          <a:p>
            <a:r>
              <a:rPr lang="en-US" dirty="0">
                <a:latin typeface="Beaufort for LOL" panose="02020503050000020004" pitchFamily="18" charset="0"/>
                <a:cs typeface="Beaufort for LOL" panose="02020503050000020004" pitchFamily="18" charset="0"/>
              </a:rPr>
              <a:t>A)</a:t>
            </a:r>
            <a:endParaRPr lang="en-AT" sz="1800" dirty="0">
              <a:latin typeface="Beaufort for LOL" panose="02020503050000020004" pitchFamily="18" charset="0"/>
              <a:cs typeface="Beaufort for LOL" panose="02020503050000020004" pitchFamily="18" charset="0"/>
            </a:endParaRPr>
          </a:p>
        </p:txBody>
      </p:sp>
      <p:sp>
        <p:nvSpPr>
          <p:cNvPr id="26" name="TextBox 25">
            <a:extLst>
              <a:ext uri="{FF2B5EF4-FFF2-40B4-BE49-F238E27FC236}">
                <a16:creationId xmlns:a16="http://schemas.microsoft.com/office/drawing/2014/main" id="{E1E7D526-EBBD-4ABF-AC70-AD94F5FF9B50}"/>
              </a:ext>
            </a:extLst>
          </p:cNvPr>
          <p:cNvSpPr txBox="1"/>
          <p:nvPr/>
        </p:nvSpPr>
        <p:spPr>
          <a:xfrm>
            <a:off x="4521518" y="2142486"/>
            <a:ext cx="6096000" cy="369332"/>
          </a:xfrm>
          <a:prstGeom prst="rect">
            <a:avLst/>
          </a:prstGeom>
          <a:noFill/>
        </p:spPr>
        <p:txBody>
          <a:bodyPr wrap="square">
            <a:spAutoFit/>
          </a:bodyPr>
          <a:lstStyle/>
          <a:p>
            <a:r>
              <a:rPr lang="en-US" dirty="0">
                <a:latin typeface="Beaufort for LOL" panose="02020503050000020004" pitchFamily="18" charset="0"/>
                <a:cs typeface="Beaufort for LOL" panose="02020503050000020004" pitchFamily="18" charset="0"/>
              </a:rPr>
              <a:t>B)</a:t>
            </a:r>
            <a:endParaRPr lang="en-AT" sz="18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E461D60-388D-65AA-EE8C-B80AD867D98D}"/>
                  </a:ext>
                </a:extLst>
              </p:cNvPr>
              <p:cNvSpPr txBox="1"/>
              <p:nvPr/>
            </p:nvSpPr>
            <p:spPr>
              <a:xfrm>
                <a:off x="715927" y="1156944"/>
                <a:ext cx="11156682"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Let’s assume a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𝑑</m:t>
                    </m:r>
                  </m:oMath>
                </a14:m>
                <a:r>
                  <a:rPr lang="en-US" sz="2400" dirty="0">
                    <a:latin typeface="Beaufort for LOL" panose="02020503050000020004" pitchFamily="18" charset="0"/>
                    <a:cs typeface="Beaufort for LOL" panose="02020503050000020004" pitchFamily="18" charset="0"/>
                  </a:rPr>
                  <a:t>-dimensional, spherical Mango. </a:t>
                </a:r>
                <a:br>
                  <a:rPr lang="en-US" sz="2400" dirty="0">
                    <a:latin typeface="Beaufort for LOL" panose="02020503050000020004" pitchFamily="18" charset="0"/>
                    <a:cs typeface="Beaufort for LOL" panose="02020503050000020004" pitchFamily="18" charset="0"/>
                  </a:rPr>
                </a:br>
                <a:r>
                  <a:rPr lang="en-US" sz="2400" b="1" dirty="0">
                    <a:latin typeface="Beaufort for LOL" panose="02020503050000020004" pitchFamily="18" charset="0"/>
                    <a:cs typeface="Beaufort for LOL" panose="02020503050000020004" pitchFamily="18" charset="0"/>
                  </a:rPr>
                  <a:t>How much of the top and bottom can you cut off until most of the Mango is gone?</a:t>
                </a:r>
                <a:endParaRPr lang="en-AT" sz="2400" b="1" dirty="0">
                  <a:latin typeface="Beaufort for LOL" panose="02020503050000020004" pitchFamily="18" charset="0"/>
                  <a:cs typeface="Beaufort for LOL" panose="02020503050000020004" pitchFamily="18" charset="0"/>
                </a:endParaRPr>
              </a:p>
            </p:txBody>
          </p:sp>
        </mc:Choice>
        <mc:Fallback xmlns="">
          <p:sp>
            <p:nvSpPr>
              <p:cNvPr id="28" name="TextBox 27">
                <a:extLst>
                  <a:ext uri="{FF2B5EF4-FFF2-40B4-BE49-F238E27FC236}">
                    <a16:creationId xmlns:a16="http://schemas.microsoft.com/office/drawing/2014/main" id="{5E461D60-388D-65AA-EE8C-B80AD867D98D}"/>
                  </a:ext>
                </a:extLst>
              </p:cNvPr>
              <p:cNvSpPr txBox="1">
                <a:spLocks noRot="1" noChangeAspect="1" noMove="1" noResize="1" noEditPoints="1" noAdjustHandles="1" noChangeArrowheads="1" noChangeShapeType="1" noTextEdit="1"/>
              </p:cNvSpPr>
              <p:nvPr/>
            </p:nvSpPr>
            <p:spPr>
              <a:xfrm>
                <a:off x="715927" y="1156944"/>
                <a:ext cx="11156682" cy="830997"/>
              </a:xfrm>
              <a:prstGeom prst="rect">
                <a:avLst/>
              </a:prstGeom>
              <a:blipFill>
                <a:blip r:embed="rId3"/>
                <a:stretch>
                  <a:fillRect l="-819" t="-5882" b="-16176"/>
                </a:stretch>
              </a:blipFill>
            </p:spPr>
            <p:txBody>
              <a:bodyPr/>
              <a:lstStyle/>
              <a:p>
                <a:r>
                  <a:rPr lang="en-AT">
                    <a:noFill/>
                  </a:rPr>
                  <a:t> </a:t>
                </a:r>
              </a:p>
            </p:txBody>
          </p:sp>
        </mc:Fallback>
      </mc:AlternateContent>
      <p:grpSp>
        <p:nvGrpSpPr>
          <p:cNvPr id="29" name="Group 28">
            <a:extLst>
              <a:ext uri="{FF2B5EF4-FFF2-40B4-BE49-F238E27FC236}">
                <a16:creationId xmlns:a16="http://schemas.microsoft.com/office/drawing/2014/main" id="{561740F8-1AE9-8610-DC42-4D034487E57C}"/>
              </a:ext>
            </a:extLst>
          </p:cNvPr>
          <p:cNvGrpSpPr/>
          <p:nvPr/>
        </p:nvGrpSpPr>
        <p:grpSpPr>
          <a:xfrm>
            <a:off x="8555870" y="2140713"/>
            <a:ext cx="2025613" cy="1952988"/>
            <a:chOff x="8817762" y="2301512"/>
            <a:chExt cx="3103262" cy="2992000"/>
          </a:xfrm>
        </p:grpSpPr>
        <p:pic>
          <p:nvPicPr>
            <p:cNvPr id="30" name="Picture 2" descr="How to Draw a Mango - An Easy Mango Drawing Tutorial for Beginners">
              <a:extLst>
                <a:ext uri="{FF2B5EF4-FFF2-40B4-BE49-F238E27FC236}">
                  <a16:creationId xmlns:a16="http://schemas.microsoft.com/office/drawing/2014/main" id="{66C4AA14-6C54-4794-047D-C0CD1CB82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076944">
              <a:off x="8772330" y="2479665"/>
              <a:ext cx="2992000" cy="2635693"/>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81BB1D6-5E93-B9A8-97F9-DF1CB695571E}"/>
                </a:ext>
              </a:extLst>
            </p:cNvPr>
            <p:cNvCxnSpPr/>
            <p:nvPr/>
          </p:nvCxnSpPr>
          <p:spPr>
            <a:xfrm>
              <a:off x="8817765" y="3747432"/>
              <a:ext cx="3103259" cy="0"/>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46E1BC-7480-9E0C-1768-F47B29216D5C}"/>
                </a:ext>
              </a:extLst>
            </p:cNvPr>
            <p:cNvCxnSpPr/>
            <p:nvPr/>
          </p:nvCxnSpPr>
          <p:spPr>
            <a:xfrm>
              <a:off x="8817762" y="3857118"/>
              <a:ext cx="3103260" cy="0"/>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4604B62E-FEFB-6F23-057F-65D39BD0C41E}"/>
              </a:ext>
            </a:extLst>
          </p:cNvPr>
          <p:cNvSpPr txBox="1"/>
          <p:nvPr/>
        </p:nvSpPr>
        <p:spPr>
          <a:xfrm>
            <a:off x="8291998" y="2141885"/>
            <a:ext cx="6096000" cy="369332"/>
          </a:xfrm>
          <a:prstGeom prst="rect">
            <a:avLst/>
          </a:prstGeom>
          <a:noFill/>
        </p:spPr>
        <p:txBody>
          <a:bodyPr wrap="square">
            <a:spAutoFit/>
          </a:bodyPr>
          <a:lstStyle/>
          <a:p>
            <a:r>
              <a:rPr lang="en-US" dirty="0">
                <a:latin typeface="Beaufort for LOL" panose="02020503050000020004" pitchFamily="18" charset="0"/>
                <a:cs typeface="Beaufort for LOL" panose="02020503050000020004" pitchFamily="18" charset="0"/>
              </a:rPr>
              <a:t>C)</a:t>
            </a:r>
            <a:endParaRPr lang="en-AT" sz="1800" dirty="0">
              <a:latin typeface="Beaufort for LOL" panose="02020503050000020004" pitchFamily="18" charset="0"/>
              <a:cs typeface="Beaufort for LOL" panose="02020503050000020004" pitchFamily="18" charset="0"/>
            </a:endParaRPr>
          </a:p>
        </p:txBody>
      </p:sp>
      <p:sp>
        <p:nvSpPr>
          <p:cNvPr id="35" name="TextBox 34">
            <a:extLst>
              <a:ext uri="{FF2B5EF4-FFF2-40B4-BE49-F238E27FC236}">
                <a16:creationId xmlns:a16="http://schemas.microsoft.com/office/drawing/2014/main" id="{3A951AE3-E0C3-AC36-DA20-34DF77F661DD}"/>
              </a:ext>
            </a:extLst>
          </p:cNvPr>
          <p:cNvSpPr txBox="1"/>
          <p:nvPr/>
        </p:nvSpPr>
        <p:spPr>
          <a:xfrm>
            <a:off x="7039349" y="6581001"/>
            <a:ext cx="6097190" cy="276999"/>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Image: </a:t>
            </a:r>
            <a:r>
              <a:rPr lang="en-AT" sz="1200" i="1" dirty="0">
                <a:latin typeface="Beaufort for LOL" panose="02020503050000020004" pitchFamily="18" charset="0"/>
                <a:cs typeface="Beaufort for LOL" panose="02020503050000020004" pitchFamily="18" charset="0"/>
              </a:rPr>
              <a:t>https://artincontext.org/how-to-draw-a-mango/</a:t>
            </a:r>
            <a:r>
              <a:rPr lang="en-US" sz="1200" i="1" dirty="0">
                <a:latin typeface="Beaufort for LOL" panose="02020503050000020004" pitchFamily="18" charset="0"/>
                <a:cs typeface="Beaufort for LOL" panose="02020503050000020004" pitchFamily="18" charset="0"/>
              </a:rPr>
              <a:t>, September 2025</a:t>
            </a:r>
            <a:endParaRPr lang="en-AT"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517474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27C96-BD74-84A8-193B-E369E99B07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7F841-91B2-4276-D80F-E9DF0B011258}"/>
              </a:ext>
            </a:extLst>
          </p:cNvPr>
          <p:cNvSpPr>
            <a:spLocks noGrp="1"/>
          </p:cNvSpPr>
          <p:nvPr>
            <p:ph type="title"/>
          </p:nvPr>
        </p:nvSpPr>
        <p:spPr/>
        <p:txBody>
          <a:bodyPr/>
          <a:lstStyle/>
          <a:p>
            <a:r>
              <a:rPr lang="en-US" dirty="0"/>
              <a:t>“Fun in high dimensions” quiz: last question</a:t>
            </a:r>
            <a:endParaRPr lang="en-AT" dirty="0"/>
          </a:p>
        </p:txBody>
      </p:sp>
      <p:sp>
        <p:nvSpPr>
          <p:cNvPr id="3" name="Slide Number Placeholder 2">
            <a:extLst>
              <a:ext uri="{FF2B5EF4-FFF2-40B4-BE49-F238E27FC236}">
                <a16:creationId xmlns:a16="http://schemas.microsoft.com/office/drawing/2014/main" id="{7B2F0779-FA6A-8306-A544-4702E6720B08}"/>
              </a:ext>
            </a:extLst>
          </p:cNvPr>
          <p:cNvSpPr>
            <a:spLocks noGrp="1"/>
          </p:cNvSpPr>
          <p:nvPr>
            <p:ph type="sldNum" sz="quarter" idx="12"/>
          </p:nvPr>
        </p:nvSpPr>
        <p:spPr/>
        <p:txBody>
          <a:bodyPr/>
          <a:lstStyle/>
          <a:p>
            <a:fld id="{CC491BDB-77F2-4EF0-887C-9DE660584513}" type="slidenum">
              <a:rPr lang="en-GB" smtClean="0"/>
              <a:pPr/>
              <a:t>11</a:t>
            </a:fld>
            <a:endParaRPr lang="en-GB"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5D7B772-2CF1-1C72-38D5-EFC7B4B0D2A7}"/>
                  </a:ext>
                </a:extLst>
              </p:cNvPr>
              <p:cNvSpPr txBox="1"/>
              <p:nvPr/>
            </p:nvSpPr>
            <p:spPr>
              <a:xfrm>
                <a:off x="715927" y="1156944"/>
                <a:ext cx="11156682"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Let’s assume a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𝑑</m:t>
                    </m:r>
                  </m:oMath>
                </a14:m>
                <a:r>
                  <a:rPr lang="en-US" sz="2400" dirty="0">
                    <a:latin typeface="Beaufort for LOL" panose="02020503050000020004" pitchFamily="18" charset="0"/>
                    <a:cs typeface="Beaufort for LOL" panose="02020503050000020004" pitchFamily="18" charset="0"/>
                  </a:rPr>
                  <a:t>-dimensional, spherical Mango. </a:t>
                </a:r>
                <a:br>
                  <a:rPr lang="en-US" sz="2400" dirty="0">
                    <a:latin typeface="Beaufort for LOL" panose="02020503050000020004" pitchFamily="18" charset="0"/>
                    <a:cs typeface="Beaufort for LOL" panose="02020503050000020004" pitchFamily="18" charset="0"/>
                  </a:rPr>
                </a:br>
                <a:r>
                  <a:rPr lang="en-US" sz="2400" b="1" dirty="0">
                    <a:latin typeface="Beaufort for LOL" panose="02020503050000020004" pitchFamily="18" charset="0"/>
                    <a:cs typeface="Beaufort for LOL" panose="02020503050000020004" pitchFamily="18" charset="0"/>
                  </a:rPr>
                  <a:t>How much of the top and bottom can you cut off until most of the Mango is gone?</a:t>
                </a:r>
                <a:endParaRPr lang="en-AT" sz="2400" b="1" dirty="0">
                  <a:latin typeface="Beaufort for LOL" panose="02020503050000020004" pitchFamily="18" charset="0"/>
                  <a:cs typeface="Beaufort for LOL" panose="02020503050000020004" pitchFamily="18" charset="0"/>
                </a:endParaRPr>
              </a:p>
            </p:txBody>
          </p:sp>
        </mc:Choice>
        <mc:Fallback xmlns="">
          <p:sp>
            <p:nvSpPr>
              <p:cNvPr id="24" name="TextBox 23">
                <a:extLst>
                  <a:ext uri="{FF2B5EF4-FFF2-40B4-BE49-F238E27FC236}">
                    <a16:creationId xmlns:a16="http://schemas.microsoft.com/office/drawing/2014/main" id="{85D7B772-2CF1-1C72-38D5-EFC7B4B0D2A7}"/>
                  </a:ext>
                </a:extLst>
              </p:cNvPr>
              <p:cNvSpPr txBox="1">
                <a:spLocks noRot="1" noChangeAspect="1" noMove="1" noResize="1" noEditPoints="1" noAdjustHandles="1" noChangeArrowheads="1" noChangeShapeType="1" noTextEdit="1"/>
              </p:cNvSpPr>
              <p:nvPr/>
            </p:nvSpPr>
            <p:spPr>
              <a:xfrm>
                <a:off x="715927" y="1156944"/>
                <a:ext cx="11156682" cy="830997"/>
              </a:xfrm>
              <a:prstGeom prst="rect">
                <a:avLst/>
              </a:prstGeom>
              <a:blipFill>
                <a:blip r:embed="rId2"/>
                <a:stretch>
                  <a:fillRect l="-819" t="-5882" b="-16176"/>
                </a:stretch>
              </a:blipFill>
            </p:spPr>
            <p:txBody>
              <a:bodyPr/>
              <a:lstStyle/>
              <a:p>
                <a:r>
                  <a:rPr lang="en-AT">
                    <a:noFill/>
                  </a:rPr>
                  <a:t> </a:t>
                </a:r>
              </a:p>
            </p:txBody>
          </p:sp>
        </mc:Fallback>
      </mc:AlternateContent>
      <p:grpSp>
        <p:nvGrpSpPr>
          <p:cNvPr id="15" name="Group 14">
            <a:extLst>
              <a:ext uri="{FF2B5EF4-FFF2-40B4-BE49-F238E27FC236}">
                <a16:creationId xmlns:a16="http://schemas.microsoft.com/office/drawing/2014/main" id="{C7838426-B893-EFC8-2E66-44E4ED3CAFC4}"/>
              </a:ext>
            </a:extLst>
          </p:cNvPr>
          <p:cNvGrpSpPr/>
          <p:nvPr/>
        </p:nvGrpSpPr>
        <p:grpSpPr>
          <a:xfrm>
            <a:off x="8555870" y="2140713"/>
            <a:ext cx="2025613" cy="1952988"/>
            <a:chOff x="8817762" y="2301512"/>
            <a:chExt cx="3103262" cy="2992000"/>
          </a:xfrm>
        </p:grpSpPr>
        <p:pic>
          <p:nvPicPr>
            <p:cNvPr id="16" name="Picture 2" descr="How to Draw a Mango - An Easy Mango Drawing Tutorial for Beginners">
              <a:extLst>
                <a:ext uri="{FF2B5EF4-FFF2-40B4-BE49-F238E27FC236}">
                  <a16:creationId xmlns:a16="http://schemas.microsoft.com/office/drawing/2014/main" id="{6450652B-2D4D-76FB-EF7A-4178F3B5D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076944">
              <a:off x="8772330" y="2479665"/>
              <a:ext cx="2992000" cy="263569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210DA234-477E-65E9-78E3-C764F6A22DE2}"/>
                </a:ext>
              </a:extLst>
            </p:cNvPr>
            <p:cNvCxnSpPr/>
            <p:nvPr/>
          </p:nvCxnSpPr>
          <p:spPr>
            <a:xfrm>
              <a:off x="8817765" y="3747432"/>
              <a:ext cx="3103259" cy="0"/>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B303AD-08BD-6B8D-152D-A628516B5159}"/>
                </a:ext>
              </a:extLst>
            </p:cNvPr>
            <p:cNvCxnSpPr/>
            <p:nvPr/>
          </p:nvCxnSpPr>
          <p:spPr>
            <a:xfrm>
              <a:off x="8817762" y="3857118"/>
              <a:ext cx="3103260" cy="0"/>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D14EDF4-5A93-B624-CDD8-BEF3CF756D74}"/>
              </a:ext>
            </a:extLst>
          </p:cNvPr>
          <p:cNvSpPr txBox="1"/>
          <p:nvPr/>
        </p:nvSpPr>
        <p:spPr>
          <a:xfrm>
            <a:off x="8291998" y="2141885"/>
            <a:ext cx="6096000" cy="369332"/>
          </a:xfrm>
          <a:prstGeom prst="rect">
            <a:avLst/>
          </a:prstGeom>
          <a:noFill/>
        </p:spPr>
        <p:txBody>
          <a:bodyPr wrap="square">
            <a:spAutoFit/>
          </a:bodyPr>
          <a:lstStyle/>
          <a:p>
            <a:r>
              <a:rPr lang="en-US" b="1" dirty="0">
                <a:solidFill>
                  <a:schemeClr val="accent6">
                    <a:lumMod val="75000"/>
                  </a:schemeClr>
                </a:solidFill>
                <a:latin typeface="Beaufort for LOL" panose="02020503050000020004" pitchFamily="18" charset="0"/>
                <a:cs typeface="Beaufort for LOL" panose="02020503050000020004" pitchFamily="18" charset="0"/>
              </a:rPr>
              <a:t>C)</a:t>
            </a:r>
            <a:endParaRPr lang="en-AT" sz="1800" b="1" dirty="0">
              <a:solidFill>
                <a:schemeClr val="accent6">
                  <a:lumMod val="75000"/>
                </a:schemeClr>
              </a:solidFill>
              <a:latin typeface="Beaufort for LOL" panose="02020503050000020004" pitchFamily="18" charset="0"/>
              <a:cs typeface="Beaufort for LOL" panose="02020503050000020004" pitchFamily="18" charset="0"/>
            </a:endParaRPr>
          </a:p>
        </p:txBody>
      </p:sp>
      <p:pic>
        <p:nvPicPr>
          <p:cNvPr id="2050" name="Picture 2">
            <a:extLst>
              <a:ext uri="{FF2B5EF4-FFF2-40B4-BE49-F238E27FC236}">
                <a16:creationId xmlns:a16="http://schemas.microsoft.com/office/drawing/2014/main" id="{E14C0CB6-FB7A-9424-78E9-219562AEA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27" y="2225188"/>
            <a:ext cx="4495800" cy="1752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7D8BD6-777B-B300-6586-14EE65409612}"/>
                  </a:ext>
                </a:extLst>
              </p:cNvPr>
              <p:cNvSpPr txBox="1"/>
              <p:nvPr/>
            </p:nvSpPr>
            <p:spPr>
              <a:xfrm>
                <a:off x="715927" y="4215035"/>
                <a:ext cx="11156682" cy="1701876"/>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It is, in fact, C)! </a:t>
                </a:r>
              </a:p>
              <a:p>
                <a:r>
                  <a:rPr lang="en-US" sz="2400" dirty="0">
                    <a:latin typeface="Beaufort for LOL" panose="02020503050000020004" pitchFamily="18" charset="0"/>
                    <a:cs typeface="Beaufort for LOL" panose="02020503050000020004" pitchFamily="18" charset="0"/>
                  </a:rPr>
                  <a:t>Most volume of a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𝑑</m:t>
                    </m:r>
                  </m:oMath>
                </a14:m>
                <a:r>
                  <a:rPr lang="en-US" sz="2400" dirty="0">
                    <a:latin typeface="Beaufort for LOL" panose="02020503050000020004" pitchFamily="18" charset="0"/>
                    <a:cs typeface="Beaufort for LOL" panose="02020503050000020004" pitchFamily="18" charset="0"/>
                  </a:rPr>
                  <a:t>-dimensional sphere with radius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𝑟</m:t>
                    </m:r>
                  </m:oMath>
                </a14:m>
                <a:r>
                  <a:rPr lang="en-US" sz="2400" dirty="0">
                    <a:latin typeface="Beaufort for LOL" panose="02020503050000020004" pitchFamily="18" charset="0"/>
                    <a:cs typeface="Beaufort for LOL" panose="02020503050000020004" pitchFamily="18" charset="0"/>
                  </a:rPr>
                  <a:t> is within distance </a:t>
                </a:r>
                <a14:m>
                  <m:oMath xmlns:m="http://schemas.openxmlformats.org/officeDocument/2006/math">
                    <m:f>
                      <m:fPr>
                        <m:ctrlPr>
                          <a:rPr lang="en-US" sz="2400" i="1" dirty="0" smtClean="0">
                            <a:latin typeface="Cambria Math" panose="02040503050406030204" pitchFamily="18" charset="0"/>
                            <a:cs typeface="Beaufort for LOL" panose="02020503050000020004" pitchFamily="18" charset="0"/>
                          </a:rPr>
                        </m:ctrlPr>
                      </m:fPr>
                      <m:num>
                        <m:r>
                          <a:rPr lang="en-US" sz="2400" i="1" dirty="0" smtClean="0">
                            <a:latin typeface="Cambria Math" panose="02040503050406030204" pitchFamily="18" charset="0"/>
                            <a:cs typeface="Beaufort for LOL" panose="02020503050000020004" pitchFamily="18" charset="0"/>
                          </a:rPr>
                          <m:t>𝑟</m:t>
                        </m:r>
                      </m:num>
                      <m:den>
                        <m:r>
                          <a:rPr lang="en-US" sz="240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𝑑</m:t>
                        </m:r>
                      </m:den>
                    </m:f>
                    <m:r>
                      <a:rPr lang="en-US" sz="2400" i="1" dirty="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of the equator!</a:t>
                </a:r>
                <a:endParaRPr lang="en-US" sz="2400" b="1" dirty="0">
                  <a:latin typeface="Beaufort for LOL" panose="02020503050000020004" pitchFamily="18" charset="0"/>
                  <a:cs typeface="Beaufort for LOL" panose="02020503050000020004" pitchFamily="18" charset="0"/>
                </a:endParaRPr>
              </a:p>
              <a:p>
                <a:endParaRPr lang="en-US" sz="2400" b="1" dirty="0">
                  <a:latin typeface="Beaufort for LOL" panose="02020503050000020004" pitchFamily="18" charset="0"/>
                  <a:cs typeface="Beaufort for LOL" panose="02020503050000020004" pitchFamily="18" charset="0"/>
                </a:endParaRPr>
              </a:p>
              <a:p>
                <a:endParaRPr lang="en-AT"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3A7D8BD6-777B-B300-6586-14EE65409612}"/>
                  </a:ext>
                </a:extLst>
              </p:cNvPr>
              <p:cNvSpPr txBox="1">
                <a:spLocks noRot="1" noChangeAspect="1" noMove="1" noResize="1" noEditPoints="1" noAdjustHandles="1" noChangeArrowheads="1" noChangeShapeType="1" noTextEdit="1"/>
              </p:cNvSpPr>
              <p:nvPr/>
            </p:nvSpPr>
            <p:spPr>
              <a:xfrm>
                <a:off x="715927" y="4215035"/>
                <a:ext cx="11156682" cy="1701876"/>
              </a:xfrm>
              <a:prstGeom prst="rect">
                <a:avLst/>
              </a:prstGeom>
              <a:blipFill>
                <a:blip r:embed="rId5"/>
                <a:stretch>
                  <a:fillRect l="-819" t="-2857" r="-546"/>
                </a:stretch>
              </a:blipFill>
            </p:spPr>
            <p:txBody>
              <a:bodyPr/>
              <a:lstStyle/>
              <a:p>
                <a:r>
                  <a:rPr lang="en-AT">
                    <a:noFill/>
                  </a:rPr>
                  <a:t> </a:t>
                </a:r>
              </a:p>
            </p:txBody>
          </p:sp>
        </mc:Fallback>
      </mc:AlternateContent>
      <p:sp>
        <p:nvSpPr>
          <p:cNvPr id="5" name="TextBox 4">
            <a:extLst>
              <a:ext uri="{FF2B5EF4-FFF2-40B4-BE49-F238E27FC236}">
                <a16:creationId xmlns:a16="http://schemas.microsoft.com/office/drawing/2014/main" id="{44F45C63-3E12-461D-D1A1-355D8B364219}"/>
              </a:ext>
            </a:extLst>
          </p:cNvPr>
          <p:cNvSpPr txBox="1"/>
          <p:nvPr/>
        </p:nvSpPr>
        <p:spPr>
          <a:xfrm>
            <a:off x="715927" y="5436711"/>
            <a:ext cx="11156682"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Extra weirdness (don’t ask me!):</a:t>
            </a:r>
            <a:br>
              <a:rPr lang="en-US" sz="2400" b="1"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This applies to </a:t>
            </a:r>
            <a:r>
              <a:rPr lang="en-US" sz="2400" b="1" dirty="0">
                <a:latin typeface="Beaufort for LOL" panose="02020503050000020004" pitchFamily="18" charset="0"/>
                <a:cs typeface="Beaufort for LOL" panose="02020503050000020004" pitchFamily="18" charset="0"/>
              </a:rPr>
              <a:t>ALL</a:t>
            </a:r>
            <a:r>
              <a:rPr lang="en-US" sz="2400" dirty="0">
                <a:latin typeface="Beaufort for LOL" panose="02020503050000020004" pitchFamily="18" charset="0"/>
                <a:cs typeface="Beaufort for LOL" panose="02020503050000020004" pitchFamily="18" charset="0"/>
              </a:rPr>
              <a:t> equators…</a:t>
            </a:r>
            <a:endParaRPr lang="en-US" sz="2400" b="1" dirty="0">
              <a:latin typeface="Beaufort for LOL" panose="02020503050000020004" pitchFamily="18" charset="0"/>
              <a:cs typeface="Beaufort for LOL" panose="02020503050000020004" pitchFamily="18" charset="0"/>
            </a:endParaRPr>
          </a:p>
          <a:p>
            <a:endParaRPr lang="en-AT" sz="2400" dirty="0">
              <a:latin typeface="Beaufort for LOL" panose="02020503050000020004" pitchFamily="18" charset="0"/>
              <a:cs typeface="Beaufort for LOL" panose="02020503050000020004" pitchFamily="18" charset="0"/>
            </a:endParaRPr>
          </a:p>
        </p:txBody>
      </p:sp>
      <p:pic>
        <p:nvPicPr>
          <p:cNvPr id="2052" name="Picture 4">
            <a:extLst>
              <a:ext uri="{FF2B5EF4-FFF2-40B4-BE49-F238E27FC236}">
                <a16:creationId xmlns:a16="http://schemas.microsoft.com/office/drawing/2014/main" id="{CFA592C0-85E2-FD95-4422-B38426F51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0309" y="5327262"/>
            <a:ext cx="4667250" cy="14192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0FDE856-2311-FDD2-0FE4-A025FFFDB451}"/>
              </a:ext>
            </a:extLst>
          </p:cNvPr>
          <p:cNvSpPr txBox="1"/>
          <p:nvPr/>
        </p:nvSpPr>
        <p:spPr>
          <a:xfrm>
            <a:off x="0" y="6583413"/>
            <a:ext cx="6097190" cy="276999"/>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Images: </a:t>
            </a:r>
            <a:r>
              <a:rPr lang="en-AT" sz="1200" i="1" dirty="0">
                <a:latin typeface="Beaufort for LOL" panose="02020503050000020004" pitchFamily="18" charset="0"/>
                <a:cs typeface="Beaufort for LOL" panose="02020503050000020004" pitchFamily="18" charset="0"/>
              </a:rPr>
              <a:t>https://people.eecs.berkeley.edu/~jrs/highd/</a:t>
            </a:r>
            <a:r>
              <a:rPr lang="en-US" sz="1200" i="1" dirty="0">
                <a:latin typeface="Beaufort for LOL" panose="02020503050000020004" pitchFamily="18" charset="0"/>
                <a:cs typeface="Beaufort for LOL" panose="02020503050000020004" pitchFamily="18" charset="0"/>
              </a:rPr>
              <a:t>, September 2025</a:t>
            </a:r>
            <a:endParaRPr lang="en-AT"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6919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2A2-8F4A-6F32-D5A2-33E7CDF130B3}"/>
              </a:ext>
            </a:extLst>
          </p:cNvPr>
          <p:cNvSpPr>
            <a:spLocks noGrp="1"/>
          </p:cNvSpPr>
          <p:nvPr>
            <p:ph type="title"/>
          </p:nvPr>
        </p:nvSpPr>
        <p:spPr/>
        <p:txBody>
          <a:bodyPr/>
          <a:lstStyle/>
          <a:p>
            <a:r>
              <a:rPr lang="en-US" dirty="0"/>
              <a:t>The blessing of dimensionality</a:t>
            </a:r>
            <a:endParaRPr lang="en-AT" dirty="0"/>
          </a:p>
        </p:txBody>
      </p:sp>
      <p:sp>
        <p:nvSpPr>
          <p:cNvPr id="3" name="Slide Number Placeholder 2">
            <a:extLst>
              <a:ext uri="{FF2B5EF4-FFF2-40B4-BE49-F238E27FC236}">
                <a16:creationId xmlns:a16="http://schemas.microsoft.com/office/drawing/2014/main" id="{FDEA43AA-166F-51E1-A429-E44552A060DE}"/>
              </a:ext>
            </a:extLst>
          </p:cNvPr>
          <p:cNvSpPr>
            <a:spLocks noGrp="1"/>
          </p:cNvSpPr>
          <p:nvPr>
            <p:ph type="sldNum" sz="quarter" idx="12"/>
          </p:nvPr>
        </p:nvSpPr>
        <p:spPr/>
        <p:txBody>
          <a:bodyPr/>
          <a:lstStyle/>
          <a:p>
            <a:fld id="{CC491BDB-77F2-4EF0-887C-9DE660584513}" type="slidenum">
              <a:rPr lang="en-GB" smtClean="0"/>
              <a:pPr/>
              <a:t>12</a:t>
            </a:fld>
            <a:endParaRPr lang="en-GB" dirty="0"/>
          </a:p>
        </p:txBody>
      </p:sp>
      <p:pic>
        <p:nvPicPr>
          <p:cNvPr id="4" name="Picture 2" descr="Visualizing the Loss Landscape of Neural Nets">
            <a:extLst>
              <a:ext uri="{FF2B5EF4-FFF2-40B4-BE49-F238E27FC236}">
                <a16:creationId xmlns:a16="http://schemas.microsoft.com/office/drawing/2014/main" id="{31CE07E8-A56C-2A2B-6D90-AEAD7458E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18" y="2098799"/>
            <a:ext cx="6442869" cy="44299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03B63B-2672-35A1-088D-6EC107BEFCB1}"/>
              </a:ext>
            </a:extLst>
          </p:cNvPr>
          <p:cNvSpPr txBox="1"/>
          <p:nvPr/>
        </p:nvSpPr>
        <p:spPr>
          <a:xfrm>
            <a:off x="7039349" y="6581001"/>
            <a:ext cx="6097190" cy="276999"/>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Image: </a:t>
            </a:r>
            <a:r>
              <a:rPr lang="en-AT" sz="1200" i="1" dirty="0">
                <a:latin typeface="Beaufort for LOL" panose="02020503050000020004" pitchFamily="18" charset="0"/>
                <a:cs typeface="Beaufort for LOL" panose="02020503050000020004" pitchFamily="18" charset="0"/>
              </a:rPr>
              <a:t>https://www.cs.umd.edu/~tomg/projects/landscapes/</a:t>
            </a:r>
            <a:r>
              <a:rPr lang="en-US" sz="1200" i="1" dirty="0">
                <a:latin typeface="Beaufort for LOL" panose="02020503050000020004" pitchFamily="18" charset="0"/>
                <a:cs typeface="Beaufort for LOL" panose="02020503050000020004" pitchFamily="18" charset="0"/>
              </a:rPr>
              <a:t>, August 2025</a:t>
            </a:r>
            <a:endParaRPr lang="en-AT" sz="1200" i="1" dirty="0">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DA597166-0D6E-1C9A-9458-2C0B8E1A4FC1}"/>
              </a:ext>
            </a:extLst>
          </p:cNvPr>
          <p:cNvSpPr txBox="1"/>
          <p:nvPr/>
        </p:nvSpPr>
        <p:spPr>
          <a:xfrm>
            <a:off x="242891" y="1205975"/>
            <a:ext cx="5762846"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Optimizing parameters of a neural network </a:t>
            </a:r>
          </a:p>
          <a:p>
            <a:r>
              <a:rPr lang="en-US" sz="2400" dirty="0">
                <a:latin typeface="Beaufort for LOL" panose="02020503050000020004" pitchFamily="18" charset="0"/>
                <a:cs typeface="Beaufort for LOL" panose="02020503050000020004" pitchFamily="18" charset="0"/>
              </a:rPr>
              <a:t>= following gradients on an error landscape</a:t>
            </a:r>
            <a:endParaRPr lang="en-AT" sz="2400" dirty="0">
              <a:latin typeface="Beaufort for LOL" panose="02020503050000020004" pitchFamily="18" charset="0"/>
              <a:cs typeface="Beaufort for LOL" panose="02020503050000020004" pitchFamily="18" charset="0"/>
            </a:endParaRPr>
          </a:p>
        </p:txBody>
      </p:sp>
      <p:sp>
        <p:nvSpPr>
          <p:cNvPr id="8" name="TextBox 7">
            <a:extLst>
              <a:ext uri="{FF2B5EF4-FFF2-40B4-BE49-F238E27FC236}">
                <a16:creationId xmlns:a16="http://schemas.microsoft.com/office/drawing/2014/main" id="{AC3F374B-4E4A-4901-F903-E2F92C8E5009}"/>
              </a:ext>
            </a:extLst>
          </p:cNvPr>
          <p:cNvSpPr txBox="1"/>
          <p:nvPr/>
        </p:nvSpPr>
        <p:spPr>
          <a:xfrm>
            <a:off x="1215370" y="2174529"/>
            <a:ext cx="4206601" cy="461665"/>
          </a:xfrm>
          <a:prstGeom prst="rect">
            <a:avLst/>
          </a:prstGeom>
          <a:noFill/>
        </p:spPr>
        <p:txBody>
          <a:bodyPr wrap="none" rtlCol="0">
            <a:spAutoFit/>
          </a:bodyPr>
          <a:lstStyle/>
          <a:p>
            <a:r>
              <a:rPr lang="en-US" sz="2400" b="1" dirty="0">
                <a:latin typeface="Beaufort for LOL" panose="02020503050000020004" pitchFamily="18" charset="0"/>
                <a:cs typeface="Beaufort for LOL" panose="02020503050000020004" pitchFamily="18" charset="0"/>
              </a:rPr>
              <a:t>Good solution? Minimal error!</a:t>
            </a:r>
            <a:endParaRPr lang="en-AT" sz="2400" b="1" dirty="0">
              <a:latin typeface="Beaufort for LOL" panose="02020503050000020004" pitchFamily="18" charset="0"/>
              <a:cs typeface="Beaufort for LOL" panose="02020503050000020004" pitchFamily="18" charset="0"/>
            </a:endParaRPr>
          </a:p>
        </p:txBody>
      </p:sp>
      <p:sp>
        <p:nvSpPr>
          <p:cNvPr id="9" name="TextBox 8">
            <a:extLst>
              <a:ext uri="{FF2B5EF4-FFF2-40B4-BE49-F238E27FC236}">
                <a16:creationId xmlns:a16="http://schemas.microsoft.com/office/drawing/2014/main" id="{50DC65E9-9FCA-B6FA-DF29-6A7D0E2C0101}"/>
              </a:ext>
            </a:extLst>
          </p:cNvPr>
          <p:cNvSpPr txBox="1"/>
          <p:nvPr/>
        </p:nvSpPr>
        <p:spPr>
          <a:xfrm>
            <a:off x="6291791" y="1234070"/>
            <a:ext cx="5657318" cy="830997"/>
          </a:xfrm>
          <a:prstGeom prst="rect">
            <a:avLst/>
          </a:prstGeom>
          <a:noFill/>
        </p:spPr>
        <p:txBody>
          <a:bodyPr wrap="none" rtlCol="0">
            <a:spAutoFit/>
          </a:bodyPr>
          <a:lstStyle/>
          <a:p>
            <a:r>
              <a:rPr lang="en-US" sz="2400" b="1" dirty="0">
                <a:latin typeface="Beaufort for LOL" panose="02020503050000020004" pitchFamily="18" charset="0"/>
                <a:cs typeface="Beaufort for LOL" panose="02020503050000020004" pitchFamily="18" charset="0"/>
              </a:rPr>
              <a:t>Concern in low dimensions:</a:t>
            </a:r>
          </a:p>
          <a:p>
            <a:r>
              <a:rPr lang="en-US" sz="2400" dirty="0">
                <a:latin typeface="Beaufort for LOL" panose="02020503050000020004" pitchFamily="18" charset="0"/>
                <a:cs typeface="Beaufort for LOL" panose="02020503050000020004" pitchFamily="18" charset="0"/>
              </a:rPr>
              <a:t>Getting stuck in local (non-optimal) minima.</a:t>
            </a:r>
            <a:endParaRPr lang="en-AT" sz="2400" dirty="0">
              <a:latin typeface="Beaufort for LOL" panose="02020503050000020004" pitchFamily="18" charset="0"/>
              <a:cs typeface="Beaufort for LOL" panose="02020503050000020004" pitchFamily="18" charset="0"/>
            </a:endParaRPr>
          </a:p>
        </p:txBody>
      </p:sp>
      <p:sp>
        <p:nvSpPr>
          <p:cNvPr id="10" name="TextBox 9">
            <a:extLst>
              <a:ext uri="{FF2B5EF4-FFF2-40B4-BE49-F238E27FC236}">
                <a16:creationId xmlns:a16="http://schemas.microsoft.com/office/drawing/2014/main" id="{21D784AB-FA91-CA92-9E21-59787861DB42}"/>
              </a:ext>
            </a:extLst>
          </p:cNvPr>
          <p:cNvSpPr txBox="1"/>
          <p:nvPr/>
        </p:nvSpPr>
        <p:spPr>
          <a:xfrm>
            <a:off x="6291791" y="2312323"/>
            <a:ext cx="5471370" cy="830997"/>
          </a:xfrm>
          <a:prstGeom prst="rect">
            <a:avLst/>
          </a:prstGeom>
          <a:noFill/>
        </p:spPr>
        <p:txBody>
          <a:bodyPr wrap="none" rtlCol="0">
            <a:spAutoFit/>
          </a:bodyPr>
          <a:lstStyle/>
          <a:p>
            <a:r>
              <a:rPr lang="en-US" sz="2400" b="1" dirty="0">
                <a:latin typeface="Beaufort for LOL" panose="02020503050000020004" pitchFamily="18" charset="0"/>
                <a:cs typeface="Beaufort for LOL" panose="02020503050000020004" pitchFamily="18" charset="0"/>
              </a:rPr>
              <a:t>In high dimensions</a:t>
            </a:r>
            <a:r>
              <a:rPr lang="en-US" sz="2400" dirty="0">
                <a:latin typeface="Beaufort for LOL" panose="02020503050000020004" pitchFamily="18" charset="0"/>
                <a:cs typeface="Beaufort for LOL" panose="02020503050000020004" pitchFamily="18" charset="0"/>
              </a:rPr>
              <a:t> (case of neural nets)</a:t>
            </a:r>
            <a:r>
              <a:rPr lang="en-US" sz="2400" b="1" dirty="0">
                <a:latin typeface="Beaufort for LOL" panose="02020503050000020004" pitchFamily="18" charset="0"/>
                <a:cs typeface="Beaufort for LOL" panose="02020503050000020004" pitchFamily="18" charset="0"/>
              </a:rPr>
              <a:t>:</a:t>
            </a:r>
          </a:p>
          <a:p>
            <a:r>
              <a:rPr lang="en-US" sz="2400" dirty="0">
                <a:latin typeface="Beaufort for LOL" panose="02020503050000020004" pitchFamily="18" charset="0"/>
                <a:cs typeface="Beaufort for LOL" panose="02020503050000020004" pitchFamily="18" charset="0"/>
              </a:rPr>
              <a:t>Almost all extrema are saddle points!</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B68AF6-563B-49A4-326C-CA793370D6D8}"/>
                  </a:ext>
                </a:extLst>
              </p:cNvPr>
              <p:cNvSpPr txBox="1"/>
              <p:nvPr/>
            </p:nvSpPr>
            <p:spPr>
              <a:xfrm>
                <a:off x="6291790" y="3390576"/>
                <a:ext cx="5738559" cy="1200329"/>
              </a:xfrm>
              <a:prstGeom prst="rect">
                <a:avLst/>
              </a:prstGeom>
              <a:noFill/>
            </p:spPr>
            <p:txBody>
              <a:bodyPr wrap="none" rtlCol="0">
                <a:spAutoFit/>
              </a:bodyPr>
              <a:lstStyle/>
              <a:p>
                <a:r>
                  <a:rPr lang="en-US" sz="2400" b="1" dirty="0">
                    <a:latin typeface="Beaufort for LOL" panose="02020503050000020004" pitchFamily="18" charset="0"/>
                    <a:cs typeface="Beaufort for LOL" panose="02020503050000020004" pitchFamily="18" charset="0"/>
                  </a:rPr>
                  <a:t>Reason: </a:t>
                </a:r>
                <a:br>
                  <a:rPr lang="en-US" sz="2400" b="1"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Minimum = all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𝑁</m:t>
                    </m:r>
                  </m:oMath>
                </a14:m>
                <a:r>
                  <a:rPr lang="en-US" sz="2400" dirty="0">
                    <a:latin typeface="Beaufort for LOL" panose="02020503050000020004" pitchFamily="18" charset="0"/>
                    <a:cs typeface="Beaufort for LOL" panose="02020503050000020004" pitchFamily="18" charset="0"/>
                  </a:rPr>
                  <a:t> Eigenvalues of Hessian &gt; 0,</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almost impossible for high dimensions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𝑁</m:t>
                    </m:r>
                  </m:oMath>
                </a14:m>
                <a:endParaRPr lang="en-US" sz="2400" b="1" dirty="0">
                  <a:latin typeface="Beaufort for LOL" panose="02020503050000020004" pitchFamily="18" charset="0"/>
                  <a:cs typeface="Beaufort for LOL" panose="02020503050000020004" pitchFamily="18" charset="0"/>
                </a:endParaRPr>
              </a:p>
            </p:txBody>
          </p:sp>
        </mc:Choice>
        <mc:Fallback xmlns="">
          <p:sp>
            <p:nvSpPr>
              <p:cNvPr id="11" name="TextBox 10">
                <a:extLst>
                  <a:ext uri="{FF2B5EF4-FFF2-40B4-BE49-F238E27FC236}">
                    <a16:creationId xmlns:a16="http://schemas.microsoft.com/office/drawing/2014/main" id="{67B68AF6-563B-49A4-326C-CA793370D6D8}"/>
                  </a:ext>
                </a:extLst>
              </p:cNvPr>
              <p:cNvSpPr txBox="1">
                <a:spLocks noRot="1" noChangeAspect="1" noMove="1" noResize="1" noEditPoints="1" noAdjustHandles="1" noChangeArrowheads="1" noChangeShapeType="1" noTextEdit="1"/>
              </p:cNvSpPr>
              <p:nvPr/>
            </p:nvSpPr>
            <p:spPr>
              <a:xfrm>
                <a:off x="6291790" y="3390576"/>
                <a:ext cx="5738559" cy="1200329"/>
              </a:xfrm>
              <a:prstGeom prst="rect">
                <a:avLst/>
              </a:prstGeom>
              <a:blipFill>
                <a:blip r:embed="rId3"/>
                <a:stretch>
                  <a:fillRect l="-1594" t="-4061" r="-1063" b="-1066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E7F5B26-3CBA-9080-0393-9A01E4990729}"/>
                  </a:ext>
                </a:extLst>
              </p:cNvPr>
              <p:cNvSpPr txBox="1"/>
              <p:nvPr/>
            </p:nvSpPr>
            <p:spPr>
              <a:xfrm>
                <a:off x="6291790" y="4838161"/>
                <a:ext cx="5826416" cy="1938992"/>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Intuition: </a:t>
                </a:r>
                <a:br>
                  <a:rPr lang="en-US" sz="2400" b="1"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Looking in one direction, let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oMath>
                </a14:m>
                <a:r>
                  <a:rPr lang="en-US" sz="2400" dirty="0">
                    <a:latin typeface="Beaufort for LOL" panose="02020503050000020004" pitchFamily="18" charset="0"/>
                    <a:cs typeface="Beaufort for LOL" panose="02020503050000020004" pitchFamily="18" charset="0"/>
                  </a:rPr>
                  <a:t> be the prob. that we encounter a “wall”.</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Prob. to have walls in all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𝑁</m:t>
                    </m:r>
                  </m:oMath>
                </a14:m>
                <a:r>
                  <a:rPr lang="en-US" sz="2400" dirty="0">
                    <a:latin typeface="Beaufort for LOL" panose="02020503050000020004" pitchFamily="18" charset="0"/>
                    <a:cs typeface="Beaufort for LOL" panose="02020503050000020004" pitchFamily="18" charset="0"/>
                  </a:rPr>
                  <a:t> directions: </a:t>
                </a:r>
                <a14:m>
                  <m:oMath xmlns:m="http://schemas.openxmlformats.org/officeDocument/2006/math">
                    <m:sSup>
                      <m:sSupPr>
                        <m:ctrlPr>
                          <a:rPr lang="en-US" sz="2400" i="1" dirty="0" smtClean="0">
                            <a:latin typeface="Cambria Math" panose="02040503050406030204" pitchFamily="18" charset="0"/>
                            <a:cs typeface="Beaufort for LOL" panose="02020503050000020004" pitchFamily="18" charset="0"/>
                          </a:rPr>
                        </m:ctrlPr>
                      </m:sSupPr>
                      <m:e>
                        <m:r>
                          <a:rPr lang="en-US" sz="2400" i="1" dirty="0" smtClean="0">
                            <a:latin typeface="Cambria Math" panose="02040503050406030204" pitchFamily="18" charset="0"/>
                            <a:cs typeface="Beaufort for LOL" panose="02020503050000020004" pitchFamily="18" charset="0"/>
                          </a:rPr>
                          <m:t>𝑝</m:t>
                        </m:r>
                      </m:e>
                      <m:sup>
                        <m:r>
                          <a:rPr lang="en-US" sz="2400" i="1" dirty="0" smtClean="0">
                            <a:latin typeface="Cambria Math" panose="02040503050406030204" pitchFamily="18" charset="0"/>
                            <a:cs typeface="Beaufort for LOL" panose="02020503050000020004" pitchFamily="18" charset="0"/>
                          </a:rPr>
                          <m:t>𝑁</m:t>
                        </m:r>
                      </m:sup>
                    </m:sSup>
                    <m:r>
                      <a:rPr lang="en-US" sz="2400" b="0" i="1" dirty="0" smtClean="0">
                        <a:latin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 </a:t>
                </a:r>
                <a:br>
                  <a:rPr lang="en-US" sz="2400" b="1" dirty="0">
                    <a:latin typeface="Beaufort for LOL" panose="02020503050000020004" pitchFamily="18" charset="0"/>
                    <a:cs typeface="Beaufort for LOL" panose="02020503050000020004" pitchFamily="18" charset="0"/>
                  </a:rPr>
                </a:br>
                <a:endParaRPr lang="en-US" sz="2400" b="1"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DE7F5B26-3CBA-9080-0393-9A01E4990729}"/>
                  </a:ext>
                </a:extLst>
              </p:cNvPr>
              <p:cNvSpPr txBox="1">
                <a:spLocks noRot="1" noChangeAspect="1" noMove="1" noResize="1" noEditPoints="1" noAdjustHandles="1" noChangeArrowheads="1" noChangeShapeType="1" noTextEdit="1"/>
              </p:cNvSpPr>
              <p:nvPr/>
            </p:nvSpPr>
            <p:spPr>
              <a:xfrm>
                <a:off x="6291790" y="4838161"/>
                <a:ext cx="5826416" cy="1938992"/>
              </a:xfrm>
              <a:prstGeom prst="rect">
                <a:avLst/>
              </a:prstGeom>
              <a:blipFill>
                <a:blip r:embed="rId4"/>
                <a:stretch>
                  <a:fillRect l="-1569" t="-2516" r="-209"/>
                </a:stretch>
              </a:blipFill>
            </p:spPr>
            <p:txBody>
              <a:bodyPr/>
              <a:lstStyle/>
              <a:p>
                <a:r>
                  <a:rPr lang="en-AT">
                    <a:noFill/>
                  </a:rPr>
                  <a:t> </a:t>
                </a:r>
              </a:p>
            </p:txBody>
          </p:sp>
        </mc:Fallback>
      </mc:AlternateContent>
    </p:spTree>
    <p:extLst>
      <p:ext uri="{BB962C8B-B14F-4D97-AF65-F5344CB8AC3E}">
        <p14:creationId xmlns:p14="http://schemas.microsoft.com/office/powerpoint/2010/main" val="56396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C0DB9-F7B7-6810-D621-D7AA97BA85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98EC2F-3F68-B5DA-8AA2-9740EE145435}"/>
              </a:ext>
            </a:extLst>
          </p:cNvPr>
          <p:cNvSpPr>
            <a:spLocks noGrp="1"/>
          </p:cNvSpPr>
          <p:nvPr>
            <p:ph type="title"/>
          </p:nvPr>
        </p:nvSpPr>
        <p:spPr/>
        <p:txBody>
          <a:bodyPr/>
          <a:lstStyle/>
          <a:p>
            <a:r>
              <a:rPr lang="en-US" dirty="0"/>
              <a:t>The curse of dimensionality (actually called like this!)</a:t>
            </a:r>
            <a:endParaRPr lang="en-AT" dirty="0"/>
          </a:p>
        </p:txBody>
      </p:sp>
      <p:sp>
        <p:nvSpPr>
          <p:cNvPr id="3" name="Slide Number Placeholder 2">
            <a:extLst>
              <a:ext uri="{FF2B5EF4-FFF2-40B4-BE49-F238E27FC236}">
                <a16:creationId xmlns:a16="http://schemas.microsoft.com/office/drawing/2014/main" id="{DF697D81-5620-B42D-E3B3-50BD4AB7C4FD}"/>
              </a:ext>
            </a:extLst>
          </p:cNvPr>
          <p:cNvSpPr>
            <a:spLocks noGrp="1"/>
          </p:cNvSpPr>
          <p:nvPr>
            <p:ph type="sldNum" sz="quarter" idx="12"/>
          </p:nvPr>
        </p:nvSpPr>
        <p:spPr/>
        <p:txBody>
          <a:bodyPr/>
          <a:lstStyle/>
          <a:p>
            <a:fld id="{CC491BDB-77F2-4EF0-887C-9DE660584513}" type="slidenum">
              <a:rPr lang="en-GB" smtClean="0"/>
              <a:pPr/>
              <a:t>13</a:t>
            </a:fld>
            <a:endParaRPr lang="en-GB" dirty="0"/>
          </a:p>
        </p:txBody>
      </p:sp>
      <p:sp>
        <p:nvSpPr>
          <p:cNvPr id="4" name="TextBox 3">
            <a:extLst>
              <a:ext uri="{FF2B5EF4-FFF2-40B4-BE49-F238E27FC236}">
                <a16:creationId xmlns:a16="http://schemas.microsoft.com/office/drawing/2014/main" id="{63A723EC-4D8D-8533-003D-F11F67818254}"/>
              </a:ext>
            </a:extLst>
          </p:cNvPr>
          <p:cNvSpPr txBox="1"/>
          <p:nvPr/>
        </p:nvSpPr>
        <p:spPr>
          <a:xfrm>
            <a:off x="242891" y="1205975"/>
            <a:ext cx="7696338" cy="461665"/>
          </a:xfrm>
          <a:prstGeom prst="rect">
            <a:avLst/>
          </a:prstGeom>
          <a:noFill/>
        </p:spPr>
        <p:txBody>
          <a:bodyPr wrap="none" rtlCol="0">
            <a:spAutoFit/>
          </a:bodyPr>
          <a:lstStyle/>
          <a:p>
            <a:r>
              <a:rPr lang="en-US" sz="2400" b="1" dirty="0">
                <a:latin typeface="Beaufort for LOL" panose="02020503050000020004" pitchFamily="18" charset="0"/>
                <a:cs typeface="Beaufort for LOL" panose="02020503050000020004" pitchFamily="18" charset="0"/>
              </a:rPr>
              <a:t>Many operations do not scale well with high dimensions!</a:t>
            </a:r>
            <a:endParaRPr lang="en-AT"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786A4-90DD-8BA0-71B2-8B926FE22E00}"/>
                  </a:ext>
                </a:extLst>
              </p:cNvPr>
              <p:cNvSpPr txBox="1"/>
              <p:nvPr/>
            </p:nvSpPr>
            <p:spPr>
              <a:xfrm>
                <a:off x="324769" y="1943409"/>
                <a:ext cx="8773556" cy="1938992"/>
              </a:xfrm>
              <a:prstGeom prst="rect">
                <a:avLst/>
              </a:prstGeom>
              <a:noFill/>
            </p:spPr>
            <p:txBody>
              <a:bodyPr wrap="none" rtlCol="0">
                <a:spAutoFit/>
              </a:bodyPr>
              <a:lstStyle/>
              <a:p>
                <a:r>
                  <a:rPr lang="en-US" sz="2400" b="1" dirty="0">
                    <a:latin typeface="Beaufort for LOL" panose="02020503050000020004" pitchFamily="18" charset="0"/>
                    <a:cs typeface="Beaufort for LOL" panose="02020503050000020004" pitchFamily="18" charset="0"/>
                  </a:rPr>
                  <a:t>For example:</a:t>
                </a:r>
                <a:r>
                  <a:rPr lang="en-US" sz="2400" dirty="0">
                    <a:latin typeface="Beaufort for LOL" panose="02020503050000020004" pitchFamily="18" charset="0"/>
                    <a:cs typeface="Beaufort for LOL" panose="02020503050000020004" pitchFamily="18" charset="0"/>
                  </a:rPr>
                  <a:t> sampling a space with evenly-spaced points.</a:t>
                </a:r>
              </a:p>
              <a:p>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For the unit-line, if the points have distance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0.01</m:t>
                    </m:r>
                  </m:oMath>
                </a14:m>
                <a:r>
                  <a:rPr lang="en-US" sz="2400" dirty="0">
                    <a:latin typeface="Beaufort for LOL" panose="02020503050000020004" pitchFamily="18" charset="0"/>
                    <a:cs typeface="Beaufort for LOL" panose="02020503050000020004" pitchFamily="18" charset="0"/>
                  </a:rPr>
                  <a:t>, we need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100</m:t>
                    </m:r>
                  </m:oMath>
                </a14:m>
                <a:r>
                  <a:rPr lang="en-US" sz="2400" dirty="0">
                    <a:latin typeface="Beaufort for LOL" panose="02020503050000020004" pitchFamily="18" charset="0"/>
                    <a:cs typeface="Beaufort for LOL" panose="02020503050000020004" pitchFamily="18" charset="0"/>
                  </a:rPr>
                  <a:t> points.</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For the unit-square, we need </a:t>
                </a:r>
                <a14:m>
                  <m:oMath xmlns:m="http://schemas.openxmlformats.org/officeDocument/2006/math">
                    <m:sSup>
                      <m:sSupPr>
                        <m:ctrlPr>
                          <a:rPr lang="en-US" sz="2400" i="1" dirty="0" smtClean="0">
                            <a:latin typeface="Cambria Math" panose="02040503050406030204" pitchFamily="18" charset="0"/>
                            <a:cs typeface="Beaufort for LOL" panose="02020503050000020004" pitchFamily="18" charset="0"/>
                          </a:rPr>
                        </m:ctrlPr>
                      </m:sSupPr>
                      <m:e>
                        <m:r>
                          <a:rPr lang="en-US" sz="2400" i="1" dirty="0" smtClean="0">
                            <a:latin typeface="Cambria Math" panose="02040503050406030204" pitchFamily="18" charset="0"/>
                            <a:cs typeface="Beaufort for LOL" panose="02020503050000020004" pitchFamily="18" charset="0"/>
                          </a:rPr>
                          <m:t>100</m:t>
                        </m:r>
                      </m:e>
                      <m:sup>
                        <m:r>
                          <a:rPr lang="en-US" sz="2400" i="1" dirty="0" smtClean="0">
                            <a:latin typeface="Cambria Math" panose="02040503050406030204" pitchFamily="18" charset="0"/>
                            <a:cs typeface="Beaufort for LOL" panose="02020503050000020004" pitchFamily="18" charset="0"/>
                          </a:rPr>
                          <m:t>2</m:t>
                        </m:r>
                      </m:sup>
                    </m:sSup>
                    <m:r>
                      <a:rPr lang="en-US" sz="2400" i="1" dirty="0" smtClean="0">
                        <a:latin typeface="Cambria Math" panose="02040503050406030204" pitchFamily="18" charset="0"/>
                        <a:cs typeface="Beaufort for LOL" panose="02020503050000020004" pitchFamily="18" charset="0"/>
                      </a:rPr>
                      <m:t> = </m:t>
                    </m:r>
                    <m:sSup>
                      <m:sSupPr>
                        <m:ctrlPr>
                          <a:rPr lang="en-US" sz="2400" i="1" dirty="0" smtClean="0">
                            <a:latin typeface="Cambria Math" panose="02040503050406030204" pitchFamily="18" charset="0"/>
                            <a:cs typeface="Beaufort for LOL" panose="02020503050000020004" pitchFamily="18" charset="0"/>
                          </a:rPr>
                        </m:ctrlPr>
                      </m:sSupPr>
                      <m:e>
                        <m:r>
                          <a:rPr lang="en-US" sz="2400" i="1" dirty="0" smtClean="0">
                            <a:latin typeface="Cambria Math" panose="02040503050406030204" pitchFamily="18" charset="0"/>
                            <a:cs typeface="Beaufort for LOL" panose="02020503050000020004" pitchFamily="18" charset="0"/>
                          </a:rPr>
                          <m:t>10</m:t>
                        </m:r>
                      </m:e>
                      <m:sup>
                        <m:r>
                          <a:rPr lang="en-US" sz="2400" i="1" dirty="0" smtClean="0">
                            <a:latin typeface="Cambria Math" panose="02040503050406030204" pitchFamily="18" charset="0"/>
                            <a:cs typeface="Beaufort for LOL" panose="02020503050000020004" pitchFamily="18" charset="0"/>
                          </a:rPr>
                          <m:t>4</m:t>
                        </m:r>
                      </m:sup>
                    </m:sSup>
                  </m:oMath>
                </a14:m>
                <a:r>
                  <a:rPr lang="en-US" sz="2400" dirty="0">
                    <a:latin typeface="Beaufort for LOL" panose="02020503050000020004" pitchFamily="18" charset="0"/>
                    <a:cs typeface="Beaufort for LOL" panose="02020503050000020004" pitchFamily="18" charset="0"/>
                  </a:rPr>
                  <a:t>  points.</a:t>
                </a:r>
              </a:p>
              <a:p>
                <a:r>
                  <a:rPr lang="en-US" sz="2400" dirty="0">
                    <a:latin typeface="Beaufort for LOL" panose="02020503050000020004" pitchFamily="18" charset="0"/>
                    <a:cs typeface="Beaufort for LOL" panose="02020503050000020004" pitchFamily="18" charset="0"/>
                  </a:rPr>
                  <a:t>For the 5-dimensional hypercube, we need </a:t>
                </a:r>
                <a14:m>
                  <m:oMath xmlns:m="http://schemas.openxmlformats.org/officeDocument/2006/math">
                    <m:sSup>
                      <m:sSupPr>
                        <m:ctrlPr>
                          <a:rPr lang="en-US" sz="2400" i="1" dirty="0" smtClean="0">
                            <a:latin typeface="Cambria Math" panose="02040503050406030204" pitchFamily="18" charset="0"/>
                            <a:cs typeface="Beaufort for LOL" panose="02020503050000020004" pitchFamily="18" charset="0"/>
                          </a:rPr>
                        </m:ctrlPr>
                      </m:sSupPr>
                      <m:e>
                        <m:r>
                          <a:rPr lang="en-US" sz="2400" i="1" dirty="0" smtClean="0">
                            <a:latin typeface="Cambria Math" panose="02040503050406030204" pitchFamily="18" charset="0"/>
                            <a:cs typeface="Beaufort for LOL" panose="02020503050000020004" pitchFamily="18" charset="0"/>
                          </a:rPr>
                          <m:t>100</m:t>
                        </m:r>
                      </m:e>
                      <m:sup>
                        <m:r>
                          <a:rPr lang="en-US" sz="2400" i="1" dirty="0" smtClean="0">
                            <a:latin typeface="Cambria Math" panose="02040503050406030204" pitchFamily="18" charset="0"/>
                            <a:cs typeface="Beaufort for LOL" panose="02020503050000020004" pitchFamily="18" charset="0"/>
                          </a:rPr>
                          <m:t>5</m:t>
                        </m:r>
                      </m:sup>
                    </m:sSup>
                    <m:r>
                      <a:rPr lang="en-US" sz="2400" i="1" dirty="0" smtClean="0">
                        <a:latin typeface="Cambria Math" panose="02040503050406030204" pitchFamily="18" charset="0"/>
                        <a:cs typeface="Beaufort for LOL" panose="02020503050000020004" pitchFamily="18" charset="0"/>
                      </a:rPr>
                      <m:t> = </m:t>
                    </m:r>
                    <m:sSup>
                      <m:sSupPr>
                        <m:ctrlPr>
                          <a:rPr lang="en-US" sz="2400" i="1" dirty="0" smtClean="0">
                            <a:latin typeface="Cambria Math" panose="02040503050406030204" pitchFamily="18" charset="0"/>
                            <a:cs typeface="Beaufort for LOL" panose="02020503050000020004" pitchFamily="18" charset="0"/>
                          </a:rPr>
                        </m:ctrlPr>
                      </m:sSupPr>
                      <m:e>
                        <m:r>
                          <a:rPr lang="en-US" sz="2400" i="1" dirty="0" smtClean="0">
                            <a:latin typeface="Cambria Math" panose="02040503050406030204" pitchFamily="18" charset="0"/>
                            <a:cs typeface="Beaufort for LOL" panose="02020503050000020004" pitchFamily="18" charset="0"/>
                          </a:rPr>
                          <m:t>10</m:t>
                        </m:r>
                      </m:e>
                      <m:sup>
                        <m:r>
                          <a:rPr lang="en-US" sz="2400" i="1" dirty="0" smtClean="0">
                            <a:latin typeface="Cambria Math" panose="02040503050406030204" pitchFamily="18" charset="0"/>
                            <a:cs typeface="Beaufort for LOL" panose="02020503050000020004" pitchFamily="18" charset="0"/>
                          </a:rPr>
                          <m:t>10</m:t>
                        </m:r>
                      </m:sup>
                    </m:sSup>
                  </m:oMath>
                </a14:m>
                <a:r>
                  <a:rPr lang="en-US" sz="2400" dirty="0">
                    <a:latin typeface="Beaufort for LOL" panose="02020503050000020004" pitchFamily="18" charset="0"/>
                    <a:cs typeface="Beaufort for LOL" panose="02020503050000020004" pitchFamily="18" charset="0"/>
                  </a:rPr>
                  <a:t> points!</a:t>
                </a:r>
                <a:endParaRPr lang="en-AT" sz="24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53B786A4-90DD-8BA0-71B2-8B926FE22E00}"/>
                  </a:ext>
                </a:extLst>
              </p:cNvPr>
              <p:cNvSpPr txBox="1">
                <a:spLocks noRot="1" noChangeAspect="1" noMove="1" noResize="1" noEditPoints="1" noAdjustHandles="1" noChangeArrowheads="1" noChangeShapeType="1" noTextEdit="1"/>
              </p:cNvSpPr>
              <p:nvPr/>
            </p:nvSpPr>
            <p:spPr>
              <a:xfrm>
                <a:off x="324769" y="1943409"/>
                <a:ext cx="8773556" cy="1938992"/>
              </a:xfrm>
              <a:prstGeom prst="rect">
                <a:avLst/>
              </a:prstGeom>
              <a:blipFill>
                <a:blip r:embed="rId2"/>
                <a:stretch>
                  <a:fillRect l="-1042" t="-2516" r="-694" b="-6604"/>
                </a:stretch>
              </a:blipFill>
            </p:spPr>
            <p:txBody>
              <a:bodyPr/>
              <a:lstStyle/>
              <a:p>
                <a:r>
                  <a:rPr lang="en-AT">
                    <a:noFill/>
                  </a:rPr>
                  <a:t> </a:t>
                </a:r>
              </a:p>
            </p:txBody>
          </p:sp>
        </mc:Fallback>
      </mc:AlternateContent>
      <p:sp>
        <p:nvSpPr>
          <p:cNvPr id="6" name="TextBox 5">
            <a:extLst>
              <a:ext uri="{FF2B5EF4-FFF2-40B4-BE49-F238E27FC236}">
                <a16:creationId xmlns:a16="http://schemas.microsoft.com/office/drawing/2014/main" id="{1C6A0105-F432-D64A-9292-652671BDF64C}"/>
              </a:ext>
            </a:extLst>
          </p:cNvPr>
          <p:cNvSpPr txBox="1"/>
          <p:nvPr/>
        </p:nvSpPr>
        <p:spPr>
          <a:xfrm>
            <a:off x="8525429" y="3420595"/>
            <a:ext cx="3215945" cy="461665"/>
          </a:xfrm>
          <a:prstGeom prst="rect">
            <a:avLst/>
          </a:prstGeom>
          <a:noFill/>
        </p:spPr>
        <p:txBody>
          <a:bodyPr wrap="none" rtlCol="0">
            <a:spAutoFit/>
          </a:bodyPr>
          <a:lstStyle/>
          <a:p>
            <a:r>
              <a:rPr lang="en-US" sz="2400" b="1" dirty="0">
                <a:solidFill>
                  <a:srgbClr val="C00000"/>
                </a:solidFill>
                <a:latin typeface="Beaufort for LOL" panose="02020503050000020004" pitchFamily="18" charset="0"/>
                <a:cs typeface="Beaufort for LOL" panose="02020503050000020004" pitchFamily="18" charset="0"/>
              </a:rPr>
              <a:t>Exponential explosion!</a:t>
            </a:r>
            <a:endParaRPr lang="en-AT" sz="2400" dirty="0">
              <a:solidFill>
                <a:srgbClr val="C00000"/>
              </a:solidFill>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F9F6B619-B1B2-2290-BDAC-F9E87B1DA74F}"/>
              </a:ext>
            </a:extLst>
          </p:cNvPr>
          <p:cNvSpPr txBox="1"/>
          <p:nvPr/>
        </p:nvSpPr>
        <p:spPr>
          <a:xfrm>
            <a:off x="333154" y="4417731"/>
            <a:ext cx="10536859" cy="461665"/>
          </a:xfrm>
          <a:prstGeom prst="rect">
            <a:avLst/>
          </a:prstGeom>
          <a:noFill/>
        </p:spPr>
        <p:txBody>
          <a:bodyPr wrap="none" rtlCol="0">
            <a:spAutoFit/>
          </a:bodyPr>
          <a:lstStyle/>
          <a:p>
            <a:r>
              <a:rPr lang="en-US" sz="2400" b="1" dirty="0">
                <a:latin typeface="Beaufort for LOL" panose="02020503050000020004" pitchFamily="18" charset="0"/>
                <a:cs typeface="Beaufort for LOL" panose="02020503050000020004" pitchFamily="18" charset="0"/>
              </a:rPr>
              <a:t>Another example: </a:t>
            </a:r>
            <a:r>
              <a:rPr lang="en-US" sz="2400" dirty="0">
                <a:latin typeface="Beaufort for LOL" panose="02020503050000020004" pitchFamily="18" charset="0"/>
                <a:cs typeface="Beaufort for LOL" panose="02020503050000020004" pitchFamily="18" charset="0"/>
              </a:rPr>
              <a:t>high-dimensional data, meaning we pad together many features.</a:t>
            </a:r>
            <a:endParaRPr lang="en-AT" sz="2400" b="1" dirty="0">
              <a:latin typeface="Beaufort for LOL" panose="02020503050000020004" pitchFamily="18" charset="0"/>
              <a:cs typeface="Beaufort for LOL" panose="02020503050000020004" pitchFamily="18" charset="0"/>
            </a:endParaRPr>
          </a:p>
        </p:txBody>
      </p:sp>
      <p:sp>
        <p:nvSpPr>
          <p:cNvPr id="8" name="TextBox 7">
            <a:extLst>
              <a:ext uri="{FF2B5EF4-FFF2-40B4-BE49-F238E27FC236}">
                <a16:creationId xmlns:a16="http://schemas.microsoft.com/office/drawing/2014/main" id="{ADAB4609-FD3C-D912-5DE1-521864DCC2B5}"/>
              </a:ext>
            </a:extLst>
          </p:cNvPr>
          <p:cNvSpPr txBox="1"/>
          <p:nvPr/>
        </p:nvSpPr>
        <p:spPr>
          <a:xfrm>
            <a:off x="333153" y="5079002"/>
            <a:ext cx="11599185"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When training models, one might think having more features (</a:t>
            </a:r>
            <a:r>
              <a:rPr lang="en-US" sz="2400" i="1" dirty="0">
                <a:latin typeface="Beaufort for LOL" panose="02020503050000020004" pitchFamily="18" charset="0"/>
                <a:cs typeface="Beaufort for LOL" panose="02020503050000020004" pitchFamily="18" charset="0"/>
              </a:rPr>
              <a:t>higher data dim.</a:t>
            </a:r>
            <a:r>
              <a:rPr lang="en-US" sz="2400" dirty="0">
                <a:latin typeface="Beaufort for LOL" panose="02020503050000020004" pitchFamily="18" charset="0"/>
                <a:cs typeface="Beaufort for LOL" panose="02020503050000020004" pitchFamily="18" charset="0"/>
              </a:rPr>
              <a:t>) is better.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However, when increasing the number of features linearly, the density of our training data reduces exponentially! Thus, our data is not representative anymore and we risk overfitting.</a:t>
            </a:r>
            <a:endParaRPr lang="en-AT" sz="2400" dirty="0">
              <a:latin typeface="Beaufort for LOL" panose="02020503050000020004" pitchFamily="18" charset="0"/>
              <a:cs typeface="Beaufort for LOL" panose="02020503050000020004" pitchFamily="18" charset="0"/>
            </a:endParaRPr>
          </a:p>
        </p:txBody>
      </p:sp>
      <p:sp>
        <p:nvSpPr>
          <p:cNvPr id="9" name="Rectangle: Rounded Corners 8">
            <a:extLst>
              <a:ext uri="{FF2B5EF4-FFF2-40B4-BE49-F238E27FC236}">
                <a16:creationId xmlns:a16="http://schemas.microsoft.com/office/drawing/2014/main" id="{1D29C1BE-54D9-5D9C-595D-A8B56AA5787C}"/>
              </a:ext>
            </a:extLst>
          </p:cNvPr>
          <p:cNvSpPr/>
          <p:nvPr/>
        </p:nvSpPr>
        <p:spPr>
          <a:xfrm>
            <a:off x="242891" y="1868201"/>
            <a:ext cx="11689448" cy="2184935"/>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Rectangle: Rounded Corners 9">
            <a:extLst>
              <a:ext uri="{FF2B5EF4-FFF2-40B4-BE49-F238E27FC236}">
                <a16:creationId xmlns:a16="http://schemas.microsoft.com/office/drawing/2014/main" id="{73AAC8E3-60A1-6BE8-C803-EF470128EE95}"/>
              </a:ext>
            </a:extLst>
          </p:cNvPr>
          <p:cNvSpPr/>
          <p:nvPr/>
        </p:nvSpPr>
        <p:spPr>
          <a:xfrm>
            <a:off x="242891" y="4347802"/>
            <a:ext cx="11689448" cy="201018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11268" name="Picture 4" descr="Meet grumpy cat : r/pics">
            <a:extLst>
              <a:ext uri="{FF2B5EF4-FFF2-40B4-BE49-F238E27FC236}">
                <a16:creationId xmlns:a16="http://schemas.microsoft.com/office/drawing/2014/main" id="{D8E2F878-9700-BAE7-06C2-4159C2124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1887" y="0"/>
            <a:ext cx="1376441" cy="1697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56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C5142-1FC2-FFFD-3A13-492FE6B2E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E8203-E168-DCF7-58D7-C1E9D0305239}"/>
              </a:ext>
            </a:extLst>
          </p:cNvPr>
          <p:cNvSpPr>
            <a:spLocks noGrp="1"/>
          </p:cNvSpPr>
          <p:nvPr>
            <p:ph type="title"/>
          </p:nvPr>
        </p:nvSpPr>
        <p:spPr/>
        <p:txBody>
          <a:bodyPr/>
          <a:lstStyle/>
          <a:p>
            <a:r>
              <a:rPr lang="en-US" dirty="0"/>
              <a:t>The manifold hypothesis</a:t>
            </a:r>
            <a:endParaRPr lang="en-AT" dirty="0"/>
          </a:p>
        </p:txBody>
      </p:sp>
      <p:sp>
        <p:nvSpPr>
          <p:cNvPr id="3" name="Slide Number Placeholder 2">
            <a:extLst>
              <a:ext uri="{FF2B5EF4-FFF2-40B4-BE49-F238E27FC236}">
                <a16:creationId xmlns:a16="http://schemas.microsoft.com/office/drawing/2014/main" id="{ACD727B9-A872-D542-C010-C830E778B46A}"/>
              </a:ext>
            </a:extLst>
          </p:cNvPr>
          <p:cNvSpPr>
            <a:spLocks noGrp="1"/>
          </p:cNvSpPr>
          <p:nvPr>
            <p:ph type="sldNum" sz="quarter" idx="12"/>
          </p:nvPr>
        </p:nvSpPr>
        <p:spPr/>
        <p:txBody>
          <a:bodyPr/>
          <a:lstStyle/>
          <a:p>
            <a:fld id="{CC491BDB-77F2-4EF0-887C-9DE660584513}" type="slidenum">
              <a:rPr lang="en-GB" smtClean="0"/>
              <a:pPr/>
              <a:t>14</a:t>
            </a:fld>
            <a:endParaRPr lang="en-GB" dirty="0"/>
          </a:p>
        </p:txBody>
      </p:sp>
      <p:sp>
        <p:nvSpPr>
          <p:cNvPr id="4" name="Rectangle: Rounded Corners 3">
            <a:extLst>
              <a:ext uri="{FF2B5EF4-FFF2-40B4-BE49-F238E27FC236}">
                <a16:creationId xmlns:a16="http://schemas.microsoft.com/office/drawing/2014/main" id="{F30B3C99-2E83-515E-11AD-1F67EC9D45DB}"/>
              </a:ext>
            </a:extLst>
          </p:cNvPr>
          <p:cNvSpPr/>
          <p:nvPr/>
        </p:nvSpPr>
        <p:spPr>
          <a:xfrm>
            <a:off x="259661" y="1350354"/>
            <a:ext cx="10112006" cy="109651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84B115A1-2317-CA3B-7C9E-7BA9D3A01423}"/>
              </a:ext>
            </a:extLst>
          </p:cNvPr>
          <p:cNvSpPr txBox="1"/>
          <p:nvPr/>
        </p:nvSpPr>
        <p:spPr>
          <a:xfrm>
            <a:off x="242890" y="3099786"/>
            <a:ext cx="11745909"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Roughly:</a:t>
            </a:r>
            <a:r>
              <a:rPr lang="en-US" sz="2400" dirty="0">
                <a:latin typeface="Beaufort for LOL" panose="02020503050000020004" pitchFamily="18" charset="0"/>
                <a:cs typeface="Beaufort for LOL" panose="02020503050000020004" pitchFamily="18" charset="0"/>
              </a:rPr>
              <a:t> in practice, “quality” high-dimensional data contains “(simple) structures” that we can use to answer questions about the data (</a:t>
            </a:r>
            <a:r>
              <a:rPr lang="en-US" sz="2400" i="1" dirty="0">
                <a:latin typeface="Beaufort for LOL" panose="02020503050000020004" pitchFamily="18" charset="0"/>
                <a:cs typeface="Beaufort for LOL" panose="02020503050000020004" pitchFamily="18" charset="0"/>
              </a:rPr>
              <a:t>or not, then we have to collect better data</a:t>
            </a:r>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113350A8-0358-F08E-30DE-0143E03E025C}"/>
              </a:ext>
            </a:extLst>
          </p:cNvPr>
          <p:cNvSpPr txBox="1"/>
          <p:nvPr/>
        </p:nvSpPr>
        <p:spPr>
          <a:xfrm>
            <a:off x="259661" y="1473184"/>
            <a:ext cx="11009472"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Manifold hypothesis: </a:t>
            </a:r>
            <a:r>
              <a:rPr lang="en-US" sz="2400" dirty="0">
                <a:latin typeface="Beaufort for LOL" panose="02020503050000020004" pitchFamily="18" charset="0"/>
                <a:cs typeface="Beaufort for LOL" panose="02020503050000020004" pitchFamily="18" charset="0"/>
              </a:rPr>
              <a:t>many high-dimensional data that occurs in the real-world populates a low-dimensional manifold.</a:t>
            </a:r>
            <a:endParaRPr lang="en-AT" sz="2400" dirty="0">
              <a:latin typeface="Beaufort for LOL" panose="02020503050000020004" pitchFamily="18" charset="0"/>
              <a:cs typeface="Beaufort for LOL" panose="02020503050000020004" pitchFamily="18" charset="0"/>
            </a:endParaRPr>
          </a:p>
        </p:txBody>
      </p:sp>
      <p:sp>
        <p:nvSpPr>
          <p:cNvPr id="8" name="TextBox 7">
            <a:extLst>
              <a:ext uri="{FF2B5EF4-FFF2-40B4-BE49-F238E27FC236}">
                <a16:creationId xmlns:a16="http://schemas.microsoft.com/office/drawing/2014/main" id="{D3D28FD0-437E-68FE-5E16-0537402D9416}"/>
              </a:ext>
            </a:extLst>
          </p:cNvPr>
          <p:cNvSpPr txBox="1"/>
          <p:nvPr/>
        </p:nvSpPr>
        <p:spPr>
          <a:xfrm>
            <a:off x="242891" y="4440453"/>
            <a:ext cx="11932339"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Or in other terms:</a:t>
            </a:r>
            <a:r>
              <a:rPr lang="en-US" sz="2400" dirty="0">
                <a:latin typeface="Beaufort for LOL" panose="02020503050000020004" pitchFamily="18" charset="0"/>
                <a:cs typeface="Beaufort for LOL" panose="02020503050000020004" pitchFamily="18" charset="0"/>
              </a:rPr>
              <a:t> the data can be “compressed” to lower dimensions with minimal loss.</a:t>
            </a:r>
            <a:endParaRPr lang="en-AT" sz="2400" dirty="0">
              <a:latin typeface="Beaufort for LOL" panose="02020503050000020004" pitchFamily="18" charset="0"/>
              <a:cs typeface="Beaufort for LOL" panose="02020503050000020004" pitchFamily="18" charset="0"/>
            </a:endParaRPr>
          </a:p>
        </p:txBody>
      </p:sp>
      <p:sp>
        <p:nvSpPr>
          <p:cNvPr id="9" name="Rectangle: Rounded Corners 8">
            <a:extLst>
              <a:ext uri="{FF2B5EF4-FFF2-40B4-BE49-F238E27FC236}">
                <a16:creationId xmlns:a16="http://schemas.microsoft.com/office/drawing/2014/main" id="{5689EC2A-E79D-E45D-71B3-FC67703400E8}"/>
              </a:ext>
            </a:extLst>
          </p:cNvPr>
          <p:cNvSpPr/>
          <p:nvPr/>
        </p:nvSpPr>
        <p:spPr>
          <a:xfrm>
            <a:off x="8326541" y="5304524"/>
            <a:ext cx="3230794" cy="1224196"/>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Note: this is just a hypothesis. But without structure, we cannot do anything anyways!</a:t>
            </a:r>
          </a:p>
        </p:txBody>
      </p:sp>
    </p:spTree>
    <p:extLst>
      <p:ext uri="{BB962C8B-B14F-4D97-AF65-F5344CB8AC3E}">
        <p14:creationId xmlns:p14="http://schemas.microsoft.com/office/powerpoint/2010/main" val="182136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599AA-3A4C-E980-4004-A84768C40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5D932-0332-81F1-AFA7-33BA53E2FE71}"/>
              </a:ext>
            </a:extLst>
          </p:cNvPr>
          <p:cNvSpPr>
            <a:spLocks noGrp="1"/>
          </p:cNvSpPr>
          <p:nvPr>
            <p:ph type="title"/>
          </p:nvPr>
        </p:nvSpPr>
        <p:spPr/>
        <p:txBody>
          <a:bodyPr/>
          <a:lstStyle/>
          <a:p>
            <a:r>
              <a:rPr lang="en-US" dirty="0"/>
              <a:t>Examples</a:t>
            </a:r>
            <a:endParaRPr lang="en-AT" dirty="0"/>
          </a:p>
        </p:txBody>
      </p:sp>
      <p:sp>
        <p:nvSpPr>
          <p:cNvPr id="3" name="Slide Number Placeholder 2">
            <a:extLst>
              <a:ext uri="{FF2B5EF4-FFF2-40B4-BE49-F238E27FC236}">
                <a16:creationId xmlns:a16="http://schemas.microsoft.com/office/drawing/2014/main" id="{1754082A-1F08-A090-601A-1719539D053C}"/>
              </a:ext>
            </a:extLst>
          </p:cNvPr>
          <p:cNvSpPr>
            <a:spLocks noGrp="1"/>
          </p:cNvSpPr>
          <p:nvPr>
            <p:ph type="sldNum" sz="quarter" idx="12"/>
          </p:nvPr>
        </p:nvSpPr>
        <p:spPr/>
        <p:txBody>
          <a:bodyPr/>
          <a:lstStyle/>
          <a:p>
            <a:fld id="{CC491BDB-77F2-4EF0-887C-9DE660584513}" type="slidenum">
              <a:rPr lang="en-GB" smtClean="0"/>
              <a:pPr/>
              <a:t>15</a:t>
            </a:fld>
            <a:endParaRPr lang="en-GB" dirty="0"/>
          </a:p>
        </p:txBody>
      </p:sp>
      <p:pic>
        <p:nvPicPr>
          <p:cNvPr id="10242" name="Picture 2" descr="Image">
            <a:extLst>
              <a:ext uri="{FF2B5EF4-FFF2-40B4-BE49-F238E27FC236}">
                <a16:creationId xmlns:a16="http://schemas.microsoft.com/office/drawing/2014/main" id="{D1FB3806-283B-006B-92BF-752FE814E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5533" y="1040399"/>
            <a:ext cx="5659654" cy="56596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436210-B6A2-EDDC-4844-D7A40F1269E3}"/>
              </a:ext>
            </a:extLst>
          </p:cNvPr>
          <p:cNvSpPr txBox="1"/>
          <p:nvPr/>
        </p:nvSpPr>
        <p:spPr>
          <a:xfrm>
            <a:off x="319891" y="1753270"/>
            <a:ext cx="5128007" cy="15696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Example 1:</a:t>
            </a:r>
            <a:r>
              <a:rPr lang="en-US" sz="2400" dirty="0">
                <a:latin typeface="Beaufort for LOL" panose="02020503050000020004" pitchFamily="18" charset="0"/>
                <a:cs typeface="Beaufort for LOL" panose="02020503050000020004" pitchFamily="18" charset="0"/>
              </a:rPr>
              <a:t> MNIST handwritten digits dataset can be reduced to two dimensions while keeping a lot of structure </a:t>
            </a:r>
            <a:r>
              <a:rPr lang="en-US" dirty="0">
                <a:latin typeface="Beaufort for LOL" panose="02020503050000020004" pitchFamily="18" charset="0"/>
                <a:cs typeface="Beaufort for LOL" panose="02020503050000020004" pitchFamily="18" charset="0"/>
              </a:rPr>
              <a:t>(</a:t>
            </a:r>
            <a:r>
              <a:rPr lang="en-US" i="1" dirty="0">
                <a:latin typeface="Beaufort for LOL" panose="02020503050000020004" pitchFamily="18" charset="0"/>
                <a:cs typeface="Beaufort for LOL" panose="02020503050000020004" pitchFamily="18" charset="0"/>
              </a:rPr>
              <a:t>image</a:t>
            </a:r>
            <a:r>
              <a:rPr lang="en-US" dirty="0">
                <a:latin typeface="Beaufort for LOL" panose="02020503050000020004" pitchFamily="18" charset="0"/>
                <a:cs typeface="Beaufort for LOL" panose="02020503050000020004" pitchFamily="18" charset="0"/>
              </a:rPr>
              <a:t> </a:t>
            </a:r>
            <a:r>
              <a:rPr lang="en-US" i="1" dirty="0">
                <a:latin typeface="Beaufort for LOL" panose="02020503050000020004" pitchFamily="18" charset="0"/>
                <a:cs typeface="Beaufort for LOL" panose="02020503050000020004" pitchFamily="18" charset="0"/>
              </a:rPr>
              <a:t>credit: Fran</a:t>
            </a:r>
            <a:r>
              <a:rPr lang="en-US" dirty="0"/>
              <a:t>ç</a:t>
            </a:r>
            <a:r>
              <a:rPr lang="en-US" i="1" dirty="0">
                <a:latin typeface="Beaufort for LOL" panose="02020503050000020004" pitchFamily="18" charset="0"/>
                <a:cs typeface="Beaufort for LOL" panose="02020503050000020004" pitchFamily="18" charset="0"/>
              </a:rPr>
              <a:t>ois Chollet</a:t>
            </a:r>
            <a:r>
              <a:rPr lang="en-US" dirty="0">
                <a:latin typeface="Beaufort for LOL" panose="02020503050000020004" pitchFamily="18" charset="0"/>
                <a:cs typeface="Beaufort for LOL" panose="02020503050000020004" pitchFamily="18" charset="0"/>
              </a:rPr>
              <a:t>)</a:t>
            </a:r>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959145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6DD03-A087-46CA-AF79-532B425BA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6F5B0-279E-410A-9239-7E69D258A4A0}"/>
              </a:ext>
            </a:extLst>
          </p:cNvPr>
          <p:cNvSpPr>
            <a:spLocks noGrp="1"/>
          </p:cNvSpPr>
          <p:nvPr>
            <p:ph type="title"/>
          </p:nvPr>
        </p:nvSpPr>
        <p:spPr/>
        <p:txBody>
          <a:bodyPr/>
          <a:lstStyle/>
          <a:p>
            <a:r>
              <a:rPr lang="en-US" dirty="0"/>
              <a:t>Examples</a:t>
            </a:r>
            <a:endParaRPr lang="en-AT" dirty="0"/>
          </a:p>
        </p:txBody>
      </p:sp>
      <p:sp>
        <p:nvSpPr>
          <p:cNvPr id="3" name="Slide Number Placeholder 2">
            <a:extLst>
              <a:ext uri="{FF2B5EF4-FFF2-40B4-BE49-F238E27FC236}">
                <a16:creationId xmlns:a16="http://schemas.microsoft.com/office/drawing/2014/main" id="{E77609E6-BD4B-29E1-DCC7-439EF64A95A1}"/>
              </a:ext>
            </a:extLst>
          </p:cNvPr>
          <p:cNvSpPr>
            <a:spLocks noGrp="1"/>
          </p:cNvSpPr>
          <p:nvPr>
            <p:ph type="sldNum" sz="quarter" idx="12"/>
          </p:nvPr>
        </p:nvSpPr>
        <p:spPr/>
        <p:txBody>
          <a:bodyPr/>
          <a:lstStyle/>
          <a:p>
            <a:fld id="{CC491BDB-77F2-4EF0-887C-9DE660584513}" type="slidenum">
              <a:rPr lang="en-GB" smtClean="0"/>
              <a:pPr/>
              <a:t>16</a:t>
            </a:fld>
            <a:endParaRPr lang="en-GB" dirty="0"/>
          </a:p>
        </p:txBody>
      </p:sp>
      <p:sp>
        <p:nvSpPr>
          <p:cNvPr id="9" name="TextBox 8">
            <a:extLst>
              <a:ext uri="{FF2B5EF4-FFF2-40B4-BE49-F238E27FC236}">
                <a16:creationId xmlns:a16="http://schemas.microsoft.com/office/drawing/2014/main" id="{720E219A-AC10-92F2-8291-58689EC2F3DF}"/>
              </a:ext>
            </a:extLst>
          </p:cNvPr>
          <p:cNvSpPr txBox="1"/>
          <p:nvPr/>
        </p:nvSpPr>
        <p:spPr>
          <a:xfrm>
            <a:off x="319891" y="1753270"/>
            <a:ext cx="5128007" cy="1569660"/>
          </a:xfrm>
          <a:prstGeom prst="rect">
            <a:avLst/>
          </a:prstGeom>
          <a:noFill/>
        </p:spPr>
        <p:txBody>
          <a:bodyPr wrap="square" rtlCol="0">
            <a:spAutoFit/>
          </a:bodyPr>
          <a:lstStyle/>
          <a:p>
            <a:r>
              <a:rPr lang="en-US" sz="2400" b="1" dirty="0">
                <a:solidFill>
                  <a:schemeClr val="bg2">
                    <a:lumMod val="75000"/>
                  </a:schemeClr>
                </a:solidFill>
                <a:latin typeface="Beaufort for LOL" panose="02020503050000020004" pitchFamily="18" charset="0"/>
                <a:cs typeface="Beaufort for LOL" panose="02020503050000020004" pitchFamily="18" charset="0"/>
              </a:rPr>
              <a:t>Example 1:</a:t>
            </a:r>
            <a:r>
              <a:rPr lang="en-US" sz="2400" dirty="0">
                <a:solidFill>
                  <a:schemeClr val="bg2">
                    <a:lumMod val="75000"/>
                  </a:schemeClr>
                </a:solidFill>
                <a:latin typeface="Beaufort for LOL" panose="02020503050000020004" pitchFamily="18" charset="0"/>
                <a:cs typeface="Beaufort for LOL" panose="02020503050000020004" pitchFamily="18" charset="0"/>
              </a:rPr>
              <a:t> MNIST handwritten digits dataset can be reduced to two dimensions while keeping a lot of structure </a:t>
            </a:r>
            <a:r>
              <a:rPr lang="en-US" dirty="0">
                <a:solidFill>
                  <a:schemeClr val="bg2">
                    <a:lumMod val="75000"/>
                  </a:schemeClr>
                </a:solidFill>
                <a:latin typeface="Beaufort for LOL" panose="02020503050000020004" pitchFamily="18" charset="0"/>
                <a:cs typeface="Beaufort for LOL" panose="02020503050000020004" pitchFamily="18" charset="0"/>
              </a:rPr>
              <a:t>(</a:t>
            </a:r>
            <a:r>
              <a:rPr lang="en-US" i="1" dirty="0">
                <a:solidFill>
                  <a:schemeClr val="bg2">
                    <a:lumMod val="75000"/>
                  </a:schemeClr>
                </a:solidFill>
                <a:latin typeface="Beaufort for LOL" panose="02020503050000020004" pitchFamily="18" charset="0"/>
                <a:cs typeface="Beaufort for LOL" panose="02020503050000020004" pitchFamily="18" charset="0"/>
              </a:rPr>
              <a:t>image</a:t>
            </a:r>
            <a:r>
              <a:rPr lang="en-US" dirty="0">
                <a:solidFill>
                  <a:schemeClr val="bg2">
                    <a:lumMod val="75000"/>
                  </a:schemeClr>
                </a:solidFill>
                <a:latin typeface="Beaufort for LOL" panose="02020503050000020004" pitchFamily="18" charset="0"/>
                <a:cs typeface="Beaufort for LOL" panose="02020503050000020004" pitchFamily="18" charset="0"/>
              </a:rPr>
              <a:t> </a:t>
            </a:r>
            <a:r>
              <a:rPr lang="en-US" i="1" dirty="0">
                <a:solidFill>
                  <a:schemeClr val="bg2">
                    <a:lumMod val="75000"/>
                  </a:schemeClr>
                </a:solidFill>
                <a:latin typeface="Beaufort for LOL" panose="02020503050000020004" pitchFamily="18" charset="0"/>
                <a:cs typeface="Beaufort for LOL" panose="02020503050000020004" pitchFamily="18" charset="0"/>
              </a:rPr>
              <a:t>credit: Fran</a:t>
            </a:r>
            <a:r>
              <a:rPr lang="en-US" dirty="0">
                <a:solidFill>
                  <a:schemeClr val="bg2">
                    <a:lumMod val="75000"/>
                  </a:schemeClr>
                </a:solidFill>
              </a:rPr>
              <a:t>ç</a:t>
            </a:r>
            <a:r>
              <a:rPr lang="en-US" i="1" dirty="0">
                <a:solidFill>
                  <a:schemeClr val="bg2">
                    <a:lumMod val="75000"/>
                  </a:schemeClr>
                </a:solidFill>
                <a:latin typeface="Beaufort for LOL" panose="02020503050000020004" pitchFamily="18" charset="0"/>
                <a:cs typeface="Beaufort for LOL" panose="02020503050000020004" pitchFamily="18" charset="0"/>
              </a:rPr>
              <a:t>ois Chollet</a:t>
            </a:r>
            <a:r>
              <a:rPr lang="en-US" dirty="0">
                <a:solidFill>
                  <a:schemeClr val="bg2">
                    <a:lumMod val="75000"/>
                  </a:schemeClr>
                </a:solidFill>
                <a:latin typeface="Beaufort for LOL" panose="02020503050000020004" pitchFamily="18" charset="0"/>
                <a:cs typeface="Beaufort for LOL" panose="02020503050000020004" pitchFamily="18" charset="0"/>
              </a:rPr>
              <a:t>)</a:t>
            </a:r>
            <a:r>
              <a:rPr lang="en-US" sz="2400" dirty="0">
                <a:solidFill>
                  <a:schemeClr val="bg2">
                    <a:lumMod val="75000"/>
                  </a:schemeClr>
                </a:solidFill>
                <a:latin typeface="Beaufort for LOL" panose="02020503050000020004" pitchFamily="18" charset="0"/>
                <a:cs typeface="Beaufort for LOL" panose="02020503050000020004" pitchFamily="18" charset="0"/>
              </a:rPr>
              <a:t>.</a:t>
            </a:r>
            <a:endParaRPr lang="en-AT" sz="2400" dirty="0">
              <a:solidFill>
                <a:schemeClr val="bg2">
                  <a:lumMod val="75000"/>
                </a:schemeClr>
              </a:solidFill>
              <a:latin typeface="Beaufort for LOL" panose="02020503050000020004" pitchFamily="18" charset="0"/>
              <a:cs typeface="Beaufort for LOL" panose="02020503050000020004" pitchFamily="18" charset="0"/>
            </a:endParaRPr>
          </a:p>
        </p:txBody>
      </p:sp>
      <p:sp>
        <p:nvSpPr>
          <p:cNvPr id="10" name="TextBox 9">
            <a:extLst>
              <a:ext uri="{FF2B5EF4-FFF2-40B4-BE49-F238E27FC236}">
                <a16:creationId xmlns:a16="http://schemas.microsoft.com/office/drawing/2014/main" id="{DDF4E906-B7D9-45E1-A820-BFA20DC713D6}"/>
              </a:ext>
            </a:extLst>
          </p:cNvPr>
          <p:cNvSpPr txBox="1"/>
          <p:nvPr/>
        </p:nvSpPr>
        <p:spPr>
          <a:xfrm>
            <a:off x="319891" y="3956854"/>
            <a:ext cx="5276576" cy="15696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Example 2:</a:t>
            </a:r>
            <a:r>
              <a:rPr lang="en-US" sz="2400" dirty="0">
                <a:latin typeface="Beaufort for LOL" panose="02020503050000020004" pitchFamily="18" charset="0"/>
                <a:cs typeface="Beaufort for LOL" panose="02020503050000020004" pitchFamily="18" charset="0"/>
              </a:rPr>
              <a:t> neural data is incredibly high-dimensional (lots and lots of neurons), but neural activity itself often lies on a low-dimensional manifold!</a:t>
            </a:r>
            <a:endParaRPr lang="en-AT" sz="2400" dirty="0">
              <a:latin typeface="Beaufort for LOL" panose="02020503050000020004" pitchFamily="18" charset="0"/>
              <a:cs typeface="Beaufort for LOL" panose="02020503050000020004" pitchFamily="18" charset="0"/>
            </a:endParaRPr>
          </a:p>
        </p:txBody>
      </p:sp>
      <p:pic>
        <p:nvPicPr>
          <p:cNvPr id="13314" name="Picture 2" descr="Fig. 1">
            <a:extLst>
              <a:ext uri="{FF2B5EF4-FFF2-40B4-BE49-F238E27FC236}">
                <a16:creationId xmlns:a16="http://schemas.microsoft.com/office/drawing/2014/main" id="{9C34DAF1-4210-948F-8208-358ABEBF0D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25670" r="50000" b="-24728"/>
          <a:stretch>
            <a:fillRect/>
          </a:stretch>
        </p:blipFill>
        <p:spPr bwMode="auto">
          <a:xfrm>
            <a:off x="-195887" y="1196735"/>
            <a:ext cx="12192000" cy="31089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ig. 1">
            <a:extLst>
              <a:ext uri="{FF2B5EF4-FFF2-40B4-BE49-F238E27FC236}">
                <a16:creationId xmlns:a16="http://schemas.microsoft.com/office/drawing/2014/main" id="{DA474E5E-1F21-87A1-A38B-C727E6EE8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919" r="-70421"/>
          <a:stretch>
            <a:fillRect/>
          </a:stretch>
        </p:blipFill>
        <p:spPr bwMode="auto">
          <a:xfrm>
            <a:off x="6416828" y="3429000"/>
            <a:ext cx="13387151"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Arc 4">
            <a:extLst>
              <a:ext uri="{FF2B5EF4-FFF2-40B4-BE49-F238E27FC236}">
                <a16:creationId xmlns:a16="http://schemas.microsoft.com/office/drawing/2014/main" id="{02D8B7D0-085A-FA78-395A-201D12224205}"/>
              </a:ext>
            </a:extLst>
          </p:cNvPr>
          <p:cNvSpPr/>
          <p:nvPr/>
        </p:nvSpPr>
        <p:spPr>
          <a:xfrm rot="741831">
            <a:off x="8808721" y="2910780"/>
            <a:ext cx="1280160" cy="1569660"/>
          </a:xfrm>
          <a:prstGeom prst="arc">
            <a:avLst>
              <a:gd name="adj1" fmla="val 18196141"/>
              <a:gd name="adj2" fmla="val 794433"/>
            </a:avLst>
          </a:prstGeom>
          <a:ln w="635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6" name="TextBox 5">
            <a:extLst>
              <a:ext uri="{FF2B5EF4-FFF2-40B4-BE49-F238E27FC236}">
                <a16:creationId xmlns:a16="http://schemas.microsoft.com/office/drawing/2014/main" id="{ED05A62A-1E51-BC44-A0A6-DB54137850C2}"/>
              </a:ext>
            </a:extLst>
          </p:cNvPr>
          <p:cNvSpPr txBox="1"/>
          <p:nvPr/>
        </p:nvSpPr>
        <p:spPr>
          <a:xfrm>
            <a:off x="8947518" y="6581001"/>
            <a:ext cx="6097190" cy="276999"/>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Image DOI: </a:t>
            </a:r>
            <a:r>
              <a:rPr lang="en-AT" sz="1200" i="1" dirty="0">
                <a:latin typeface="Beaufort for LOL" panose="02020503050000020004" pitchFamily="18" charset="0"/>
                <a:cs typeface="Beaufort for LOL" panose="02020503050000020004" pitchFamily="18" charset="0"/>
              </a:rPr>
              <a:t>10.1007/s10827-022-00839-3</a:t>
            </a:r>
          </a:p>
        </p:txBody>
      </p:sp>
    </p:spTree>
    <p:extLst>
      <p:ext uri="{BB962C8B-B14F-4D97-AF65-F5344CB8AC3E}">
        <p14:creationId xmlns:p14="http://schemas.microsoft.com/office/powerpoint/2010/main" val="3284565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59EB5-A0D0-EC67-B525-4F5E476E4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899D57-7CA6-2BF1-FA18-4714A5455EDD}"/>
              </a:ext>
            </a:extLst>
          </p:cNvPr>
          <p:cNvSpPr>
            <a:spLocks noGrp="1"/>
          </p:cNvSpPr>
          <p:nvPr>
            <p:ph type="title"/>
          </p:nvPr>
        </p:nvSpPr>
        <p:spPr/>
        <p:txBody>
          <a:bodyPr/>
          <a:lstStyle/>
          <a:p>
            <a:r>
              <a:rPr lang="en-US" dirty="0"/>
              <a:t>Towards dimensionality reduction: a refresher</a:t>
            </a:r>
            <a:endParaRPr lang="en-AT" dirty="0"/>
          </a:p>
        </p:txBody>
      </p:sp>
      <p:sp>
        <p:nvSpPr>
          <p:cNvPr id="3" name="Slide Number Placeholder 2">
            <a:extLst>
              <a:ext uri="{FF2B5EF4-FFF2-40B4-BE49-F238E27FC236}">
                <a16:creationId xmlns:a16="http://schemas.microsoft.com/office/drawing/2014/main" id="{B21279C5-2D7A-9562-E515-C360DF6468DE}"/>
              </a:ext>
            </a:extLst>
          </p:cNvPr>
          <p:cNvSpPr>
            <a:spLocks noGrp="1"/>
          </p:cNvSpPr>
          <p:nvPr>
            <p:ph type="sldNum" sz="quarter" idx="12"/>
          </p:nvPr>
        </p:nvSpPr>
        <p:spPr/>
        <p:txBody>
          <a:bodyPr/>
          <a:lstStyle/>
          <a:p>
            <a:fld id="{CC491BDB-77F2-4EF0-887C-9DE660584513}" type="slidenum">
              <a:rPr lang="en-GB" smtClean="0"/>
              <a:pPr/>
              <a:t>17</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1BE68F-80E9-F50B-9C24-A395C784D257}"/>
                  </a:ext>
                </a:extLst>
              </p:cNvPr>
              <p:cNvSpPr txBox="1"/>
              <p:nvPr/>
            </p:nvSpPr>
            <p:spPr>
              <a:xfrm>
                <a:off x="242893" y="2507369"/>
                <a:ext cx="11706218" cy="123194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Eigenvalue decomposition: </a:t>
                </a:r>
                <a:r>
                  <a:rPr lang="en-US" sz="2400" dirty="0">
                    <a:latin typeface="Beaufort for LOL" panose="02020503050000020004" pitchFamily="18" charset="0"/>
                    <a:cs typeface="Beaufort for LOL" panose="02020503050000020004" pitchFamily="18" charset="0"/>
                  </a:rPr>
                  <a:t>Assume a square matrix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𝐴</m:t>
                    </m:r>
                    <m:r>
                      <a:rPr lang="en-US" sz="240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𝑅</m:t>
                        </m:r>
                      </m:e>
                      <m:sup>
                        <m:r>
                          <a:rPr lang="en-US" sz="2400" b="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𝑛</m:t>
                        </m:r>
                      </m:sup>
                    </m:sSup>
                    <m:r>
                      <a:rPr lang="en-US" sz="2400" b="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Then its eigenvalue decomposition is given by </a:t>
                </a:r>
                <a14:m>
                  <m:oMath xmlns:m="http://schemas.openxmlformats.org/officeDocument/2006/math">
                    <m:r>
                      <a:rPr lang="en-US" sz="2400" b="1" i="1" dirty="0">
                        <a:latin typeface="Cambria Math" panose="02040503050406030204" pitchFamily="18" charset="0"/>
                        <a:cs typeface="Beaufort for LOL" panose="02020503050000020004" pitchFamily="18" charset="0"/>
                      </a:rPr>
                      <m:t>𝑨</m:t>
                    </m:r>
                    <m:r>
                      <a:rPr lang="en-US" sz="2400" b="0"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𝑽</m:t>
                    </m:r>
                    <m:r>
                      <a:rPr lang="en-US" sz="2400" b="0"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𝑫</m:t>
                    </m:r>
                    <m:r>
                      <a:rPr lang="en-US" sz="2400" b="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𝑽</m:t>
                        </m:r>
                      </m:e>
                      <m:sup>
                        <m:r>
                          <a:rPr lang="en-US" sz="2400" b="0" i="1" dirty="0" smtClean="0">
                            <a:latin typeface="Cambria Math" panose="02040503050406030204" pitchFamily="18" charset="0"/>
                            <a:cs typeface="Beaufort for LOL" panose="02020503050000020004" pitchFamily="18" charset="0"/>
                          </a:rPr>
                          <m:t>−1</m:t>
                        </m:r>
                      </m:sup>
                    </m:sSup>
                  </m:oMath>
                </a14:m>
                <a:r>
                  <a:rPr lang="en-US" sz="2400" dirty="0">
                    <a:latin typeface="Beaufort for LOL" panose="02020503050000020004" pitchFamily="18" charset="0"/>
                    <a:cs typeface="Beaufort for LOL" panose="02020503050000020004" pitchFamily="18" charset="0"/>
                  </a:rPr>
                  <a:t> with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𝑫</m:t>
                    </m:r>
                    <m:r>
                      <a:rPr lang="en-US" sz="2400" i="1" dirty="0" smtClean="0">
                        <a:latin typeface="Cambria Math" panose="02040503050406030204" pitchFamily="18" charset="0"/>
                        <a:cs typeface="Beaufort for LOL" panose="02020503050000020004" pitchFamily="18" charset="0"/>
                      </a:rPr>
                      <m:t> = </m:t>
                    </m:r>
                    <m:r>
                      <m:rPr>
                        <m:sty m:val="p"/>
                      </m:rPr>
                      <a:rPr lang="en-US" sz="2400" i="0" dirty="0" err="1" smtClean="0">
                        <a:latin typeface="Cambria Math" panose="02040503050406030204" pitchFamily="18" charset="0"/>
                        <a:cs typeface="Beaufort for LOL" panose="02020503050000020004" pitchFamily="18" charset="0"/>
                      </a:rPr>
                      <m:t>diag</m:t>
                    </m:r>
                    <m:d>
                      <m:dPr>
                        <m:ctrlPr>
                          <a:rPr lang="en-US" sz="2400" i="1" dirty="0" smtClean="0">
                            <a:latin typeface="Cambria Math" panose="02040503050406030204" pitchFamily="18" charset="0"/>
                            <a:cs typeface="Beaufort for LOL" panose="02020503050000020004" pitchFamily="18" charset="0"/>
                          </a:rPr>
                        </m:ctrlPr>
                      </m:dPr>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𝜆</m:t>
                            </m:r>
                          </m:e>
                          <m:sub>
                            <m:r>
                              <a:rPr lang="en-US" sz="2400" b="0" i="1" dirty="0" smtClean="0">
                                <a:latin typeface="Cambria Math" panose="02040503050406030204" pitchFamily="18" charset="0"/>
                                <a:cs typeface="Beaufort for LOL" panose="02020503050000020004" pitchFamily="18" charset="0"/>
                              </a:rPr>
                              <m:t>0</m:t>
                            </m:r>
                          </m:sub>
                        </m:sSub>
                        <m:r>
                          <a:rPr lang="en-US" sz="2400" b="0" i="1" dirty="0" smtClean="0">
                            <a:latin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𝜆</m:t>
                            </m:r>
                          </m:e>
                          <m:sub>
                            <m:r>
                              <a:rPr lang="en-US" sz="2400" b="0" i="1" dirty="0" smtClean="0">
                                <a:latin typeface="Cambria Math" panose="02040503050406030204" pitchFamily="18" charset="0"/>
                                <a:cs typeface="Beaufort for LOL" panose="02020503050000020004" pitchFamily="18" charset="0"/>
                              </a:rPr>
                              <m:t>𝑛</m:t>
                            </m:r>
                          </m:sub>
                        </m:sSub>
                      </m:e>
                    </m:d>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𝑽</m:t>
                    </m:r>
                    <m:r>
                      <a:rPr lang="en-US" sz="2400" b="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𝑅</m:t>
                        </m:r>
                      </m:e>
                      <m:sup>
                        <m:r>
                          <a:rPr lang="en-US" sz="2400" b="0" i="1"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𝑛</m:t>
                        </m:r>
                      </m:sup>
                    </m:sSup>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𝜆</m:t>
                        </m:r>
                      </m:e>
                      <m:sub>
                        <m:r>
                          <a:rPr lang="en-US" sz="2400" b="0" i="1" dirty="0"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are the eigenvalues of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oMath>
                </a14:m>
                <a:r>
                  <a:rPr lang="en-US" sz="2400" i="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and the rows </a:t>
                </a:r>
                <a14:m>
                  <m:oMath xmlns:m="http://schemas.openxmlformats.org/officeDocument/2006/math">
                    <m:sSub>
                      <m:sSubPr>
                        <m:ctrlPr>
                          <a:rPr lang="en-US" sz="2400" b="1" i="1" dirty="0" smtClean="0">
                            <a:latin typeface="Cambria Math" panose="02040503050406030204" pitchFamily="18" charset="0"/>
                            <a:cs typeface="Beaufort for LOL" panose="02020503050000020004" pitchFamily="18" charset="0"/>
                          </a:rPr>
                        </m:ctrlPr>
                      </m:sSubPr>
                      <m:e>
                        <m:r>
                          <a:rPr lang="en-US" sz="2400" b="1" i="1" dirty="0" smtClean="0">
                            <a:latin typeface="Cambria Math" panose="02040503050406030204" pitchFamily="18" charset="0"/>
                            <a:cs typeface="Beaufort for LOL" panose="02020503050000020004" pitchFamily="18" charset="0"/>
                          </a:rPr>
                          <m:t>𝑽</m:t>
                        </m:r>
                      </m:e>
                      <m:sub>
                        <m:r>
                          <a:rPr lang="en-US" sz="2400" b="0" i="1" dirty="0"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are the eigenvectors with </a:t>
                </a:r>
                <a14:m>
                  <m:oMath xmlns:m="http://schemas.openxmlformats.org/officeDocument/2006/math">
                    <m:sSub>
                      <m:sSubPr>
                        <m:ctrlPr>
                          <a:rPr lang="en-US" sz="2400" b="1" i="1" dirty="0">
                            <a:latin typeface="Cambria Math" panose="02040503050406030204" pitchFamily="18" charset="0"/>
                            <a:cs typeface="Beaufort for LOL" panose="02020503050000020004" pitchFamily="18" charset="0"/>
                          </a:rPr>
                        </m:ctrlPr>
                      </m:sSubPr>
                      <m:e>
                        <m:r>
                          <a:rPr lang="en-US" sz="2400" b="1" i="1" dirty="0" smtClean="0">
                            <a:latin typeface="Cambria Math" panose="02040503050406030204" pitchFamily="18" charset="0"/>
                            <a:cs typeface="Beaufort for LOL" panose="02020503050000020004" pitchFamily="18" charset="0"/>
                          </a:rPr>
                          <m:t>𝑨</m:t>
                        </m:r>
                        <m:r>
                          <a:rPr lang="en-US" sz="2400" b="1" i="1" dirty="0" smtClean="0">
                            <a:latin typeface="Cambria Math" panose="02040503050406030204" pitchFamily="18" charset="0"/>
                            <a:cs typeface="Beaufort for LOL" panose="02020503050000020004" pitchFamily="18" charset="0"/>
                          </a:rPr>
                          <m:t>⋅</m:t>
                        </m:r>
                        <m:r>
                          <a:rPr lang="en-US" sz="2400" b="1" i="1" dirty="0">
                            <a:latin typeface="Cambria Math" panose="02040503050406030204" pitchFamily="18" charset="0"/>
                            <a:cs typeface="Beaufort for LOL" panose="02020503050000020004" pitchFamily="18" charset="0"/>
                          </a:rPr>
                          <m:t>𝑽</m:t>
                        </m:r>
                      </m:e>
                      <m:sub>
                        <m:r>
                          <a:rPr lang="en-US" sz="2400" i="1" dirty="0">
                            <a:latin typeface="Cambria Math" panose="02040503050406030204" pitchFamily="18" charset="0"/>
                            <a:cs typeface="Beaufort for LOL" panose="02020503050000020004" pitchFamily="18" charset="0"/>
                          </a:rPr>
                          <m:t>𝑖</m:t>
                        </m:r>
                      </m:sub>
                    </m:sSub>
                    <m:r>
                      <a:rPr lang="en-US" sz="2400" b="1" i="1" dirty="0" smtClean="0">
                        <a:latin typeface="Cambria Math" panose="02040503050406030204" pitchFamily="18" charset="0"/>
                        <a:cs typeface="Beaufort for LOL" panose="02020503050000020004" pitchFamily="18" charset="0"/>
                      </a:rPr>
                      <m:t>=</m:t>
                    </m:r>
                    <m:sSub>
                      <m:sSubPr>
                        <m:ctrlPr>
                          <a:rPr lang="en-US" sz="240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𝜆</m:t>
                        </m:r>
                      </m:e>
                      <m:sub>
                        <m:r>
                          <a:rPr lang="en-US" sz="2400" b="0" i="1" dirty="0" smtClean="0">
                            <a:latin typeface="Cambria Math" panose="02040503050406030204" pitchFamily="18" charset="0"/>
                            <a:cs typeface="Beaufort for LOL" panose="02020503050000020004" pitchFamily="18" charset="0"/>
                          </a:rPr>
                          <m:t>𝑖</m:t>
                        </m:r>
                      </m:sub>
                    </m:sSub>
                    <m:sSub>
                      <m:sSubPr>
                        <m:ctrlPr>
                          <a:rPr lang="en-US" sz="2400" b="1" i="1" dirty="0">
                            <a:latin typeface="Cambria Math" panose="02040503050406030204" pitchFamily="18" charset="0"/>
                            <a:cs typeface="Beaufort for LOL" panose="02020503050000020004" pitchFamily="18" charset="0"/>
                          </a:rPr>
                        </m:ctrlPr>
                      </m:sSubPr>
                      <m:e>
                        <m:r>
                          <a:rPr lang="en-US" sz="2400" b="1" i="1" dirty="0">
                            <a:latin typeface="Cambria Math" panose="02040503050406030204" pitchFamily="18" charset="0"/>
                            <a:cs typeface="Beaufort for LOL" panose="02020503050000020004" pitchFamily="18" charset="0"/>
                          </a:rPr>
                          <m:t>𝑽</m:t>
                        </m:r>
                      </m:e>
                      <m:sub>
                        <m:r>
                          <a:rPr lang="en-US" sz="2400" i="1" dirty="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931BE68F-80E9-F50B-9C24-A395C784D257}"/>
                  </a:ext>
                </a:extLst>
              </p:cNvPr>
              <p:cNvSpPr txBox="1">
                <a:spLocks noRot="1" noChangeAspect="1" noMove="1" noResize="1" noEditPoints="1" noAdjustHandles="1" noChangeArrowheads="1" noChangeShapeType="1" noTextEdit="1"/>
              </p:cNvSpPr>
              <p:nvPr/>
            </p:nvSpPr>
            <p:spPr>
              <a:xfrm>
                <a:off x="242893" y="2507369"/>
                <a:ext cx="11706218" cy="1231940"/>
              </a:xfrm>
              <a:prstGeom prst="rect">
                <a:avLst/>
              </a:prstGeom>
              <a:blipFill>
                <a:blip r:embed="rId2"/>
                <a:stretch>
                  <a:fillRect l="-833" t="-3960" b="-7921"/>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83742F0-1DC1-6B5D-5C76-12032CFC8F81}"/>
                  </a:ext>
                </a:extLst>
              </p:cNvPr>
              <p:cNvSpPr txBox="1"/>
              <p:nvPr/>
            </p:nvSpPr>
            <p:spPr>
              <a:xfrm>
                <a:off x="242892" y="1363636"/>
                <a:ext cx="11706218"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Eigenvalues and eigenvectors: </a:t>
                </a:r>
                <a:r>
                  <a:rPr lang="en-US" sz="2400" dirty="0">
                    <a:latin typeface="Beaufort for LOL" panose="02020503050000020004" pitchFamily="18" charset="0"/>
                    <a:cs typeface="Beaufort for LOL" panose="02020503050000020004" pitchFamily="18" charset="0"/>
                  </a:rPr>
                  <a:t>Assume a square matrix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r>
                      <a:rPr lang="en-US" sz="240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𝑅</m:t>
                        </m:r>
                      </m:e>
                      <m:sup>
                        <m:r>
                          <a:rPr lang="en-US" sz="2400" b="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𝑛</m:t>
                        </m:r>
                      </m:sup>
                    </m:sSup>
                    <m:r>
                      <a:rPr lang="en-US" sz="2400" b="0" i="1"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ℕ</m:t>
                    </m:r>
                    <m:r>
                      <a:rPr lang="en-US" sz="2400" b="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Then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oMath>
                </a14:m>
                <a:r>
                  <a:rPr lang="en-US" sz="2400" dirty="0">
                    <a:latin typeface="Beaufort for LOL" panose="02020503050000020004" pitchFamily="18" charset="0"/>
                    <a:cs typeface="Beaufort for LOL" panose="02020503050000020004" pitchFamily="18" charset="0"/>
                  </a:rPr>
                  <a:t> has eigenvalue</a:t>
                </a:r>
                <a14:m>
                  <m:oMath xmlns:m="http://schemas.openxmlformats.org/officeDocument/2006/math">
                    <m:r>
                      <a:rPr lang="en-US" sz="2400" b="1" i="1" smtClean="0">
                        <a:latin typeface="Cambria Math" panose="02040503050406030204" pitchFamily="18" charset="0"/>
                      </a:rPr>
                      <m:t> </m:t>
                    </m:r>
                    <m:r>
                      <a:rPr lang="en-US" sz="2400" b="1" i="1" smtClean="0">
                        <a:latin typeface="Cambria Math" panose="02040503050406030204" pitchFamily="18" charset="0"/>
                      </a:rPr>
                      <m:t>𝝀</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with eigenvector </a:t>
                </a:r>
                <a14:m>
                  <m:oMath xmlns:m="http://schemas.openxmlformats.org/officeDocument/2006/math">
                    <m:r>
                      <a:rPr lang="en-US" sz="2400" b="1" i="1">
                        <a:latin typeface="Cambria Math" panose="02040503050406030204" pitchFamily="18" charset="0"/>
                      </a:rPr>
                      <m:t>𝒗</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if </a:t>
                </a:r>
                <a14:m>
                  <m:oMath xmlns:m="http://schemas.openxmlformats.org/officeDocument/2006/math">
                    <m:r>
                      <a:rPr lang="en-US" sz="2400" b="1" i="1">
                        <a:latin typeface="Cambria Math" panose="02040503050406030204" pitchFamily="18" charset="0"/>
                      </a:rPr>
                      <m:t>𝑨𝒗</m:t>
                    </m:r>
                    <m:r>
                      <a:rPr lang="en-US" sz="2400" b="1" i="1">
                        <a:latin typeface="Cambria Math" panose="02040503050406030204" pitchFamily="18" charset="0"/>
                      </a:rPr>
                      <m:t>=</m:t>
                    </m:r>
                    <m:r>
                      <a:rPr lang="en-US" sz="2400" i="1">
                        <a:latin typeface="Cambria Math" panose="02040503050406030204" pitchFamily="18" charset="0"/>
                      </a:rPr>
                      <m:t>𝜆</m:t>
                    </m:r>
                    <m:r>
                      <a:rPr lang="en-US" sz="2400" b="1" i="1">
                        <a:latin typeface="Cambria Math" panose="02040503050406030204" pitchFamily="18" charset="0"/>
                      </a:rPr>
                      <m:t>𝒗</m:t>
                    </m:r>
                  </m:oMath>
                </a14:m>
                <a:r>
                  <a:rPr lang="en-US" sz="2400" dirty="0">
                    <a:latin typeface="Beaufort for LOL" panose="02020503050000020004" pitchFamily="18" charset="0"/>
                    <a:cs typeface="Beaufort for LOL" panose="02020503050000020004" pitchFamily="18" charset="0"/>
                  </a:rPr>
                  <a:t>, i.e.,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oMath>
                </a14:m>
                <a:r>
                  <a:rPr lang="en-US" sz="2400" dirty="0">
                    <a:latin typeface="Beaufort for LOL" panose="02020503050000020004" pitchFamily="18" charset="0"/>
                    <a:cs typeface="Beaufort for LOL" panose="02020503050000020004" pitchFamily="18" charset="0"/>
                  </a:rPr>
                  <a:t> merely rescales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𝒗</m:t>
                    </m:r>
                  </m:oMath>
                </a14:m>
                <a:r>
                  <a:rPr lang="en-US" sz="2400" dirty="0">
                    <a:latin typeface="Beaufort for LOL" panose="02020503050000020004" pitchFamily="18" charset="0"/>
                    <a:cs typeface="Beaufort for LOL" panose="02020503050000020004" pitchFamily="18" charset="0"/>
                  </a:rPr>
                  <a:t> by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𝜆</m:t>
                    </m:r>
                  </m:oMath>
                </a14:m>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583742F0-1DC1-6B5D-5C76-12032CFC8F81}"/>
                  </a:ext>
                </a:extLst>
              </p:cNvPr>
              <p:cNvSpPr txBox="1">
                <a:spLocks noRot="1" noChangeAspect="1" noMove="1" noResize="1" noEditPoints="1" noAdjustHandles="1" noChangeArrowheads="1" noChangeShapeType="1" noTextEdit="1"/>
              </p:cNvSpPr>
              <p:nvPr/>
            </p:nvSpPr>
            <p:spPr>
              <a:xfrm>
                <a:off x="242892" y="1363636"/>
                <a:ext cx="11706218" cy="830997"/>
              </a:xfrm>
              <a:prstGeom prst="rect">
                <a:avLst/>
              </a:prstGeom>
              <a:blipFill>
                <a:blip r:embed="rId3"/>
                <a:stretch>
                  <a:fillRect l="-833" t="-5882" b="-16176"/>
                </a:stretch>
              </a:blipFill>
            </p:spPr>
            <p:txBody>
              <a:bodyPr/>
              <a:lstStyle/>
              <a:p>
                <a:r>
                  <a:rPr lang="en-AT">
                    <a:noFill/>
                  </a:rPr>
                  <a:t> </a:t>
                </a:r>
              </a:p>
            </p:txBody>
          </p:sp>
        </mc:Fallback>
      </mc:AlternateContent>
      <p:sp>
        <p:nvSpPr>
          <p:cNvPr id="11" name="Rectangle: Rounded Corners 10">
            <a:extLst>
              <a:ext uri="{FF2B5EF4-FFF2-40B4-BE49-F238E27FC236}">
                <a16:creationId xmlns:a16="http://schemas.microsoft.com/office/drawing/2014/main" id="{C0153A84-CC66-EAA1-77CE-D787080EC456}"/>
              </a:ext>
            </a:extLst>
          </p:cNvPr>
          <p:cNvSpPr/>
          <p:nvPr/>
        </p:nvSpPr>
        <p:spPr>
          <a:xfrm>
            <a:off x="132218" y="1310323"/>
            <a:ext cx="11024882" cy="97159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Rectangle: Rounded Corners 11">
            <a:extLst>
              <a:ext uri="{FF2B5EF4-FFF2-40B4-BE49-F238E27FC236}">
                <a16:creationId xmlns:a16="http://schemas.microsoft.com/office/drawing/2014/main" id="{E44BBFD3-2E6B-2B78-83AB-C347428277AE}"/>
              </a:ext>
            </a:extLst>
          </p:cNvPr>
          <p:cNvSpPr/>
          <p:nvPr/>
        </p:nvSpPr>
        <p:spPr>
          <a:xfrm>
            <a:off x="132218" y="2461570"/>
            <a:ext cx="11615041" cy="1277739"/>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1F2571A-A5FF-40BF-E1A8-EBA14A65AFDC}"/>
                  </a:ext>
                </a:extLst>
              </p:cNvPr>
              <p:cNvSpPr txBox="1"/>
              <p:nvPr/>
            </p:nvSpPr>
            <p:spPr>
              <a:xfrm>
                <a:off x="246672" y="3918963"/>
                <a:ext cx="11084328" cy="461665"/>
              </a:xfrm>
              <a:prstGeom prst="rect">
                <a:avLst/>
              </a:prstGeom>
              <a:noFill/>
            </p:spPr>
            <p:txBody>
              <a:bodyPr wrap="square">
                <a:spAutoFit/>
              </a:bodyPr>
              <a:lstStyle/>
              <a:p>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𝑽</m:t>
                    </m:r>
                    <m:r>
                      <a:rPr lang="en-US" sz="2400" b="1"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basis change from eigenvectors to unit vectors  </a:t>
                </a:r>
                <a14:m>
                  <m:oMath xmlns:m="http://schemas.openxmlformats.org/officeDocument/2006/math">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𝑒</m:t>
                        </m:r>
                      </m:e>
                      <m:sub>
                        <m:r>
                          <a:rPr lang="en-US" sz="2400" i="1" dirty="0">
                            <a:latin typeface="Cambria Math" panose="02040503050406030204" pitchFamily="18" charset="0"/>
                            <a:cs typeface="Beaufort for LOL" panose="02020503050000020004" pitchFamily="18" charset="0"/>
                          </a:rPr>
                          <m:t>𝑖</m:t>
                        </m:r>
                      </m:sub>
                    </m:sSub>
                    <m:r>
                      <a:rPr lang="en-US" sz="2400" i="1" dirty="0">
                        <a:latin typeface="Cambria Math" panose="02040503050406030204" pitchFamily="18" charset="0"/>
                        <a:cs typeface="Beaufort for LOL" panose="02020503050000020004" pitchFamily="18" charset="0"/>
                      </a:rPr>
                      <m:t> = </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0,…,1,…,0</m:t>
                        </m:r>
                      </m:e>
                    </m:d>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15" name="TextBox 14">
                <a:extLst>
                  <a:ext uri="{FF2B5EF4-FFF2-40B4-BE49-F238E27FC236}">
                    <a16:creationId xmlns:a16="http://schemas.microsoft.com/office/drawing/2014/main" id="{A1F2571A-A5FF-40BF-E1A8-EBA14A65AFDC}"/>
                  </a:ext>
                </a:extLst>
              </p:cNvPr>
              <p:cNvSpPr txBox="1">
                <a:spLocks noRot="1" noChangeAspect="1" noMove="1" noResize="1" noEditPoints="1" noAdjustHandles="1" noChangeArrowheads="1" noChangeShapeType="1" noTextEdit="1"/>
              </p:cNvSpPr>
              <p:nvPr/>
            </p:nvSpPr>
            <p:spPr>
              <a:xfrm>
                <a:off x="246672" y="3918963"/>
                <a:ext cx="11084328" cy="461665"/>
              </a:xfrm>
              <a:prstGeom prst="rect">
                <a:avLst/>
              </a:prstGeom>
              <a:blipFill>
                <a:blip r:embed="rId4"/>
                <a:stretch>
                  <a:fillRect l="-110"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8A393B-6609-4C06-3F17-278C22725F03}"/>
                  </a:ext>
                </a:extLst>
              </p:cNvPr>
              <p:cNvSpPr txBox="1"/>
              <p:nvPr/>
            </p:nvSpPr>
            <p:spPr>
              <a:xfrm>
                <a:off x="806654" y="4380628"/>
                <a:ext cx="12849332" cy="662041"/>
              </a:xfrm>
              <a:prstGeom prst="rect">
                <a:avLst/>
              </a:prstGeom>
              <a:noFill/>
            </p:spPr>
            <p:txBody>
              <a:bodyPr wrap="square">
                <a:spAutoFit/>
              </a:bodyPr>
              <a:lstStyle/>
              <a:p>
                <a14:m>
                  <m:oMath xmlns:m="http://schemas.openxmlformats.org/officeDocument/2006/math">
                    <m:sSub>
                      <m:sSubPr>
                        <m:ctrlPr>
                          <a:rPr lang="en-US" sz="2000" b="0" i="1" dirty="0" smtClean="0">
                            <a:latin typeface="Cambria Math" panose="02040503050406030204" pitchFamily="18" charset="0"/>
                            <a:cs typeface="Beaufort for LOL" panose="02020503050000020004" pitchFamily="18" charset="0"/>
                          </a:rPr>
                        </m:ctrlPr>
                      </m:sSubPr>
                      <m:e>
                        <m:d>
                          <m:dPr>
                            <m:ctrlPr>
                              <a:rPr lang="en-US" sz="2000" i="1" dirty="0">
                                <a:latin typeface="Cambria Math" panose="02040503050406030204" pitchFamily="18" charset="0"/>
                                <a:cs typeface="Beaufort for LOL" panose="02020503050000020004" pitchFamily="18" charset="0"/>
                              </a:rPr>
                            </m:ctrlPr>
                          </m:dPr>
                          <m:e>
                            <m:m>
                              <m:mPr>
                                <m:mcs>
                                  <m:mc>
                                    <m:mcPr>
                                      <m:count m:val="1"/>
                                      <m:mcJc m:val="center"/>
                                    </m:mcPr>
                                  </m:mc>
                                </m:mcs>
                                <m:ctrlPr>
                                  <a:rPr lang="en-US" sz="2000" i="1" dirty="0">
                                    <a:latin typeface="Cambria Math" panose="02040503050406030204" pitchFamily="18" charset="0"/>
                                    <a:cs typeface="Beaufort for LOL" panose="02020503050000020004" pitchFamily="18" charset="0"/>
                                  </a:rPr>
                                </m:ctrlPr>
                              </m:mPr>
                              <m:mr>
                                <m:e>
                                  <m:sSub>
                                    <m:sSubPr>
                                      <m:ctrlPr>
                                        <a:rPr lang="en-US" sz="2000" i="1" dirty="0">
                                          <a:latin typeface="Cambria Math" panose="02040503050406030204" pitchFamily="18" charset="0"/>
                                          <a:cs typeface="Beaufort for LOL" panose="02020503050000020004" pitchFamily="18" charset="0"/>
                                        </a:rPr>
                                      </m:ctrlPr>
                                    </m:sSubPr>
                                    <m:e>
                                      <m:r>
                                        <m:rPr>
                                          <m:brk m:alnAt="7"/>
                                        </m:rPr>
                                        <a:rPr lang="en-US" sz="2000" i="1" dirty="0">
                                          <a:latin typeface="Cambria Math" panose="02040503050406030204" pitchFamily="18" charset="0"/>
                                          <a:cs typeface="Beaufort for LOL" panose="02020503050000020004" pitchFamily="18" charset="0"/>
                                        </a:rPr>
                                        <m:t>𝑎</m:t>
                                      </m:r>
                                    </m:e>
                                    <m:sub>
                                      <m:r>
                                        <m:rPr>
                                          <m:brk m:alnAt="7"/>
                                        </m:rPr>
                                        <a:rPr lang="en-US" sz="2000" i="1" dirty="0">
                                          <a:latin typeface="Cambria Math" panose="02040503050406030204" pitchFamily="18" charset="0"/>
                                          <a:cs typeface="Beaufort for LOL" panose="02020503050000020004" pitchFamily="18" charset="0"/>
                                        </a:rPr>
                                        <m:t>0</m:t>
                                      </m:r>
                                    </m:sub>
                                  </m:sSub>
                                </m:e>
                              </m:mr>
                              <m:mr>
                                <m:e>
                                  <m:sSub>
                                    <m:sSubPr>
                                      <m:ctrlPr>
                                        <a:rPr lang="en-US" sz="2000" i="1" dirty="0">
                                          <a:latin typeface="Cambria Math" panose="02040503050406030204" pitchFamily="18" charset="0"/>
                                          <a:cs typeface="Beaufort for LOL" panose="02020503050000020004" pitchFamily="18" charset="0"/>
                                        </a:rPr>
                                      </m:ctrlPr>
                                    </m:sSubPr>
                                    <m:e>
                                      <m:r>
                                        <a:rPr lang="en-US" sz="2000" i="1" dirty="0">
                                          <a:latin typeface="Cambria Math" panose="02040503050406030204" pitchFamily="18" charset="0"/>
                                          <a:cs typeface="Beaufort for LOL" panose="02020503050000020004" pitchFamily="18" charset="0"/>
                                        </a:rPr>
                                        <m:t>𝑎</m:t>
                                      </m:r>
                                    </m:e>
                                    <m:sub>
                                      <m:r>
                                        <a:rPr lang="en-US" sz="2000" i="1" dirty="0">
                                          <a:latin typeface="Cambria Math" panose="02040503050406030204" pitchFamily="18" charset="0"/>
                                          <a:cs typeface="Beaufort for LOL" panose="02020503050000020004" pitchFamily="18" charset="0"/>
                                        </a:rPr>
                                        <m:t>1</m:t>
                                      </m:r>
                                    </m:sub>
                                  </m:sSub>
                                </m:e>
                              </m:mr>
                            </m:m>
                          </m:e>
                        </m:d>
                      </m:e>
                      <m:sub>
                        <m:r>
                          <a:rPr lang="en-US" sz="2000" b="0" i="1" dirty="0" smtClean="0">
                            <a:latin typeface="Cambria Math" panose="02040503050406030204" pitchFamily="18" charset="0"/>
                            <a:cs typeface="Beaufort for LOL" panose="02020503050000020004" pitchFamily="18" charset="0"/>
                          </a:rPr>
                          <m:t>𝑉</m:t>
                        </m:r>
                      </m:sub>
                    </m:sSub>
                  </m:oMath>
                </a14:m>
                <a:r>
                  <a:rPr lang="en-US" sz="2000" dirty="0">
                    <a:latin typeface="Beaufort for LOL" panose="02020503050000020004" pitchFamily="18" charset="0"/>
                    <a:cs typeface="Beaufort for LOL" panose="02020503050000020004" pitchFamily="18" charset="0"/>
                  </a:rPr>
                  <a:t> </a:t>
                </a:r>
                <a14:m>
                  <m:oMath xmlns:m="http://schemas.openxmlformats.org/officeDocument/2006/math">
                    <m:r>
                      <a:rPr lang="en-US" sz="2000" b="0" i="1" dirty="0" smtClean="0">
                        <a:latin typeface="Cambria Math" panose="02040503050406030204" pitchFamily="18" charset="0"/>
                        <a:cs typeface="Beaufort for LOL" panose="02020503050000020004" pitchFamily="18" charset="0"/>
                      </a:rPr>
                      <m:t>=</m:t>
                    </m:r>
                    <m:sSub>
                      <m:sSubPr>
                        <m:ctrlPr>
                          <a:rPr lang="en-US" sz="2000" b="0" i="1" dirty="0" smtClean="0">
                            <a:latin typeface="Cambria Math" panose="02040503050406030204" pitchFamily="18" charset="0"/>
                            <a:cs typeface="Beaufort for LOL" panose="02020503050000020004" pitchFamily="18" charset="0"/>
                          </a:rPr>
                        </m:ctrlPr>
                      </m:sSubPr>
                      <m:e>
                        <m:r>
                          <a:rPr lang="en-US" sz="2000" b="0" i="1" dirty="0" smtClean="0">
                            <a:latin typeface="Cambria Math" panose="02040503050406030204" pitchFamily="18" charset="0"/>
                            <a:cs typeface="Beaufort for LOL" panose="02020503050000020004" pitchFamily="18" charset="0"/>
                          </a:rPr>
                          <m:t>𝑎</m:t>
                        </m:r>
                      </m:e>
                      <m:sub>
                        <m:r>
                          <a:rPr lang="en-US" sz="2000" b="0" i="1" dirty="0" smtClean="0">
                            <a:latin typeface="Cambria Math" panose="02040503050406030204" pitchFamily="18" charset="0"/>
                            <a:cs typeface="Beaufort for LOL" panose="02020503050000020004" pitchFamily="18" charset="0"/>
                          </a:rPr>
                          <m:t>0</m:t>
                        </m:r>
                      </m:sub>
                    </m:sSub>
                    <m:d>
                      <m:dPr>
                        <m:ctrlPr>
                          <a:rPr lang="en-US" sz="2000" i="1" dirty="0">
                            <a:latin typeface="Cambria Math" panose="02040503050406030204" pitchFamily="18" charset="0"/>
                            <a:cs typeface="Beaufort for LOL" panose="02020503050000020004" pitchFamily="18" charset="0"/>
                          </a:rPr>
                        </m:ctrlPr>
                      </m:dPr>
                      <m:e>
                        <m:m>
                          <m:mPr>
                            <m:mcs>
                              <m:mc>
                                <m:mcPr>
                                  <m:count m:val="1"/>
                                  <m:mcJc m:val="center"/>
                                </m:mcPr>
                              </m:mc>
                            </m:mcs>
                            <m:ctrlPr>
                              <a:rPr lang="en-US" sz="2000" i="1" dirty="0">
                                <a:latin typeface="Cambria Math" panose="02040503050406030204" pitchFamily="18" charset="0"/>
                                <a:cs typeface="Beaufort for LOL" panose="02020503050000020004" pitchFamily="18" charset="0"/>
                              </a:rPr>
                            </m:ctrlPr>
                          </m:mPr>
                          <m:mr>
                            <m:e>
                              <m:sSub>
                                <m:sSubPr>
                                  <m:ctrlPr>
                                    <a:rPr lang="en-US" sz="2000" b="0" i="1" dirty="0" smtClean="0">
                                      <a:latin typeface="Cambria Math" panose="02040503050406030204" pitchFamily="18" charset="0"/>
                                      <a:cs typeface="Beaufort for LOL" panose="02020503050000020004" pitchFamily="18" charset="0"/>
                                    </a:rPr>
                                  </m:ctrlPr>
                                </m:sSubPr>
                                <m:e>
                                  <m:r>
                                    <m:rPr>
                                      <m:brk m:alnAt="7"/>
                                    </m:rPr>
                                    <a:rPr lang="en-US" sz="2000" b="0" i="1" dirty="0" smtClean="0">
                                      <a:latin typeface="Cambria Math" panose="02040503050406030204" pitchFamily="18" charset="0"/>
                                      <a:cs typeface="Beaufort for LOL" panose="02020503050000020004" pitchFamily="18" charset="0"/>
                                    </a:rPr>
                                    <m:t>𝑉</m:t>
                                  </m:r>
                                </m:e>
                                <m:sub>
                                  <m:r>
                                    <m:rPr>
                                      <m:brk m:alnAt="7"/>
                                    </m:rPr>
                                    <a:rPr lang="en-US" sz="2000" b="0" i="1" dirty="0" smtClean="0">
                                      <a:latin typeface="Cambria Math" panose="02040503050406030204" pitchFamily="18" charset="0"/>
                                      <a:cs typeface="Beaufort for LOL" panose="02020503050000020004" pitchFamily="18" charset="0"/>
                                    </a:rPr>
                                    <m:t>0</m:t>
                                  </m:r>
                                  <m:r>
                                    <a:rPr lang="en-US" sz="2000" b="0" i="1" dirty="0" smtClean="0">
                                      <a:latin typeface="Cambria Math" panose="02040503050406030204" pitchFamily="18" charset="0"/>
                                      <a:cs typeface="Beaufort for LOL" panose="02020503050000020004" pitchFamily="18" charset="0"/>
                                    </a:rPr>
                                    <m:t>0</m:t>
                                  </m:r>
                                </m:sub>
                              </m:sSub>
                            </m:e>
                          </m:mr>
                          <m:mr>
                            <m:e>
                              <m:sSub>
                                <m:sSubPr>
                                  <m:ctrlPr>
                                    <a:rPr lang="en-US" sz="2000" b="0" i="1" dirty="0" smtClean="0">
                                      <a:latin typeface="Cambria Math" panose="02040503050406030204" pitchFamily="18" charset="0"/>
                                      <a:cs typeface="Beaufort for LOL" panose="02020503050000020004" pitchFamily="18" charset="0"/>
                                    </a:rPr>
                                  </m:ctrlPr>
                                </m:sSubPr>
                                <m:e>
                                  <m:r>
                                    <a:rPr lang="en-US" sz="2000" b="0" i="1" dirty="0" smtClean="0">
                                      <a:latin typeface="Cambria Math" panose="02040503050406030204" pitchFamily="18" charset="0"/>
                                      <a:cs typeface="Beaufort for LOL" panose="02020503050000020004" pitchFamily="18" charset="0"/>
                                    </a:rPr>
                                    <m:t>𝑉</m:t>
                                  </m:r>
                                </m:e>
                                <m:sub>
                                  <m:r>
                                    <a:rPr lang="en-US" sz="2000" b="0" i="1" dirty="0" smtClean="0">
                                      <a:latin typeface="Cambria Math" panose="02040503050406030204" pitchFamily="18" charset="0"/>
                                      <a:cs typeface="Beaufort for LOL" panose="02020503050000020004" pitchFamily="18" charset="0"/>
                                    </a:rPr>
                                    <m:t>10</m:t>
                                  </m:r>
                                </m:sub>
                              </m:sSub>
                            </m:e>
                          </m:mr>
                        </m:m>
                      </m:e>
                    </m:d>
                    <m:r>
                      <a:rPr lang="en-US" sz="2000" b="0" i="1" dirty="0" smtClean="0">
                        <a:latin typeface="Cambria Math" panose="02040503050406030204" pitchFamily="18" charset="0"/>
                        <a:cs typeface="Beaufort for LOL" panose="02020503050000020004" pitchFamily="18" charset="0"/>
                      </a:rPr>
                      <m:t>+</m:t>
                    </m:r>
                    <m:sSub>
                      <m:sSubPr>
                        <m:ctrlPr>
                          <a:rPr lang="en-US" sz="2000" b="0" i="1" dirty="0" smtClean="0">
                            <a:latin typeface="Cambria Math" panose="02040503050406030204" pitchFamily="18" charset="0"/>
                            <a:cs typeface="Beaufort for LOL" panose="02020503050000020004" pitchFamily="18" charset="0"/>
                          </a:rPr>
                        </m:ctrlPr>
                      </m:sSubPr>
                      <m:e>
                        <m:r>
                          <a:rPr lang="en-US" sz="2000" b="0" i="1" dirty="0" smtClean="0">
                            <a:latin typeface="Cambria Math" panose="02040503050406030204" pitchFamily="18" charset="0"/>
                            <a:cs typeface="Beaufort for LOL" panose="02020503050000020004" pitchFamily="18" charset="0"/>
                          </a:rPr>
                          <m:t>𝑎</m:t>
                        </m:r>
                      </m:e>
                      <m:sub>
                        <m:r>
                          <a:rPr lang="en-US" sz="2000" b="0" i="1" dirty="0" smtClean="0">
                            <a:latin typeface="Cambria Math" panose="02040503050406030204" pitchFamily="18" charset="0"/>
                            <a:cs typeface="Beaufort for LOL" panose="02020503050000020004" pitchFamily="18" charset="0"/>
                          </a:rPr>
                          <m:t>1</m:t>
                        </m:r>
                      </m:sub>
                    </m:sSub>
                    <m:d>
                      <m:dPr>
                        <m:ctrlPr>
                          <a:rPr lang="en-US" sz="2000" i="1" dirty="0">
                            <a:latin typeface="Cambria Math" panose="02040503050406030204" pitchFamily="18" charset="0"/>
                            <a:cs typeface="Beaufort for LOL" panose="02020503050000020004" pitchFamily="18" charset="0"/>
                          </a:rPr>
                        </m:ctrlPr>
                      </m:dPr>
                      <m:e>
                        <m:m>
                          <m:mPr>
                            <m:mcs>
                              <m:mc>
                                <m:mcPr>
                                  <m:count m:val="1"/>
                                  <m:mcJc m:val="center"/>
                                </m:mcPr>
                              </m:mc>
                            </m:mcs>
                            <m:ctrlPr>
                              <a:rPr lang="en-US" sz="2000" i="1" dirty="0">
                                <a:latin typeface="Cambria Math" panose="02040503050406030204" pitchFamily="18" charset="0"/>
                                <a:cs typeface="Beaufort for LOL" panose="02020503050000020004" pitchFamily="18" charset="0"/>
                              </a:rPr>
                            </m:ctrlPr>
                          </m:mPr>
                          <m:mr>
                            <m:e>
                              <m:sSub>
                                <m:sSubPr>
                                  <m:ctrlPr>
                                    <a:rPr lang="en-US" sz="2000" b="0" i="1" dirty="0" smtClean="0">
                                      <a:latin typeface="Cambria Math" panose="02040503050406030204" pitchFamily="18" charset="0"/>
                                      <a:cs typeface="Beaufort for LOL" panose="02020503050000020004" pitchFamily="18" charset="0"/>
                                    </a:rPr>
                                  </m:ctrlPr>
                                </m:sSubPr>
                                <m:e>
                                  <m:r>
                                    <m:rPr>
                                      <m:brk m:alnAt="7"/>
                                    </m:rPr>
                                    <a:rPr lang="en-US" sz="2000" b="0" i="1" dirty="0" smtClean="0">
                                      <a:latin typeface="Cambria Math" panose="02040503050406030204" pitchFamily="18" charset="0"/>
                                      <a:cs typeface="Beaufort for LOL" panose="02020503050000020004" pitchFamily="18" charset="0"/>
                                    </a:rPr>
                                    <m:t>𝑉</m:t>
                                  </m:r>
                                </m:e>
                                <m:sub>
                                  <m:r>
                                    <m:rPr>
                                      <m:brk m:alnAt="7"/>
                                    </m:rPr>
                                    <a:rPr lang="en-US" sz="2000" b="0" i="1" dirty="0" smtClean="0">
                                      <a:latin typeface="Cambria Math" panose="02040503050406030204" pitchFamily="18" charset="0"/>
                                      <a:cs typeface="Beaufort for LOL" panose="02020503050000020004" pitchFamily="18" charset="0"/>
                                    </a:rPr>
                                    <m:t>0</m:t>
                                  </m:r>
                                  <m:r>
                                    <a:rPr lang="en-US" sz="2000" b="0" i="1" dirty="0" smtClean="0">
                                      <a:latin typeface="Cambria Math" panose="02040503050406030204" pitchFamily="18" charset="0"/>
                                      <a:cs typeface="Beaufort for LOL" panose="02020503050000020004" pitchFamily="18" charset="0"/>
                                    </a:rPr>
                                    <m:t>1</m:t>
                                  </m:r>
                                </m:sub>
                              </m:sSub>
                            </m:e>
                          </m:mr>
                          <m:mr>
                            <m:e>
                              <m:sSub>
                                <m:sSubPr>
                                  <m:ctrlPr>
                                    <a:rPr lang="en-US" sz="2000" b="0" i="1" dirty="0" smtClean="0">
                                      <a:latin typeface="Cambria Math" panose="02040503050406030204" pitchFamily="18" charset="0"/>
                                      <a:cs typeface="Beaufort for LOL" panose="02020503050000020004" pitchFamily="18" charset="0"/>
                                    </a:rPr>
                                  </m:ctrlPr>
                                </m:sSubPr>
                                <m:e>
                                  <m:r>
                                    <a:rPr lang="en-US" sz="2000" b="0" i="1" dirty="0" smtClean="0">
                                      <a:latin typeface="Cambria Math" panose="02040503050406030204" pitchFamily="18" charset="0"/>
                                      <a:cs typeface="Beaufort for LOL" panose="02020503050000020004" pitchFamily="18" charset="0"/>
                                    </a:rPr>
                                    <m:t>𝑉</m:t>
                                  </m:r>
                                </m:e>
                                <m:sub>
                                  <m:r>
                                    <a:rPr lang="en-US" sz="2000" b="0" i="1" dirty="0" smtClean="0">
                                      <a:latin typeface="Cambria Math" panose="02040503050406030204" pitchFamily="18" charset="0"/>
                                      <a:cs typeface="Beaufort for LOL" panose="02020503050000020004" pitchFamily="18" charset="0"/>
                                    </a:rPr>
                                    <m:t>11</m:t>
                                  </m:r>
                                </m:sub>
                              </m:sSub>
                            </m:e>
                          </m:mr>
                        </m:m>
                      </m:e>
                    </m:d>
                    <m:r>
                      <a:rPr lang="en-US" sz="2000" b="0" i="1" dirty="0" smtClean="0">
                        <a:latin typeface="Cambria Math" panose="02040503050406030204" pitchFamily="18" charset="0"/>
                        <a:cs typeface="Beaufort for LOL" panose="02020503050000020004" pitchFamily="18" charset="0"/>
                      </a:rPr>
                      <m:t>=</m:t>
                    </m:r>
                    <m:d>
                      <m:dPr>
                        <m:ctrlPr>
                          <a:rPr lang="en-US" sz="2000" i="1">
                            <a:latin typeface="Cambria Math" panose="02040503050406030204" pitchFamily="18" charset="0"/>
                            <a:cs typeface="Beaufort for LOL" panose="02020503050000020004" pitchFamily="18" charset="0"/>
                          </a:rPr>
                        </m:ctrlPr>
                      </m:dPr>
                      <m:e>
                        <m:m>
                          <m:mPr>
                            <m:mcs>
                              <m:mc>
                                <m:mcPr>
                                  <m:count m:val="2"/>
                                  <m:mcJc m:val="center"/>
                                </m:mcPr>
                              </m:mc>
                            </m:mcs>
                            <m:ctrlPr>
                              <a:rPr lang="en-US" sz="2000" i="1">
                                <a:latin typeface="Cambria Math" panose="02040503050406030204" pitchFamily="18" charset="0"/>
                                <a:cs typeface="Beaufort for LOL" panose="02020503050000020004" pitchFamily="18" charset="0"/>
                              </a:rPr>
                            </m:ctrlPr>
                          </m:mPr>
                          <m:mr>
                            <m:e>
                              <m:sSub>
                                <m:sSubPr>
                                  <m:ctrlPr>
                                    <a:rPr lang="en-US" sz="2000" i="1">
                                      <a:latin typeface="Cambria Math" panose="02040503050406030204" pitchFamily="18" charset="0"/>
                                      <a:cs typeface="Beaufort for LOL" panose="02020503050000020004" pitchFamily="18" charset="0"/>
                                    </a:rPr>
                                  </m:ctrlPr>
                                </m:sSubPr>
                                <m:e>
                                  <m:r>
                                    <m:rPr>
                                      <m:brk m:alnAt="7"/>
                                    </m:rPr>
                                    <a:rPr lang="en-US" sz="2000" i="1">
                                      <a:latin typeface="Cambria Math" panose="02040503050406030204" pitchFamily="18" charset="0"/>
                                      <a:cs typeface="Beaufort for LOL" panose="02020503050000020004" pitchFamily="18" charset="0"/>
                                    </a:rPr>
                                    <m:t>𝑉</m:t>
                                  </m:r>
                                </m:e>
                                <m:sub>
                                  <m:r>
                                    <m:rPr>
                                      <m:brk m:alnAt="7"/>
                                    </m:rPr>
                                    <a:rPr lang="en-US" sz="2000" i="1">
                                      <a:latin typeface="Cambria Math" panose="02040503050406030204" pitchFamily="18" charset="0"/>
                                      <a:cs typeface="Beaufort for LOL" panose="02020503050000020004" pitchFamily="18" charset="0"/>
                                    </a:rPr>
                                    <m:t>0</m:t>
                                  </m:r>
                                  <m:r>
                                    <a:rPr lang="en-US" sz="2000" i="1">
                                      <a:latin typeface="Cambria Math" panose="02040503050406030204" pitchFamily="18" charset="0"/>
                                      <a:cs typeface="Beaufort for LOL" panose="02020503050000020004" pitchFamily="18" charset="0"/>
                                    </a:rPr>
                                    <m:t>0</m:t>
                                  </m:r>
                                </m:sub>
                              </m:sSub>
                            </m:e>
                            <m:e>
                              <m:sSub>
                                <m:sSubPr>
                                  <m:ctrlPr>
                                    <a:rPr lang="en-US" sz="2000" i="1">
                                      <a:latin typeface="Cambria Math" panose="02040503050406030204" pitchFamily="18" charset="0"/>
                                      <a:cs typeface="Beaufort for LOL" panose="02020503050000020004" pitchFamily="18" charset="0"/>
                                    </a:rPr>
                                  </m:ctrlPr>
                                </m:sSubPr>
                                <m:e>
                                  <m:r>
                                    <a:rPr lang="en-US" sz="2000" i="1">
                                      <a:latin typeface="Cambria Math" panose="02040503050406030204" pitchFamily="18" charset="0"/>
                                      <a:cs typeface="Beaufort for LOL" panose="02020503050000020004" pitchFamily="18" charset="0"/>
                                    </a:rPr>
                                    <m:t>𝑉</m:t>
                                  </m:r>
                                </m:e>
                                <m:sub>
                                  <m:r>
                                    <a:rPr lang="en-US" sz="2000" i="1">
                                      <a:latin typeface="Cambria Math" panose="02040503050406030204" pitchFamily="18" charset="0"/>
                                      <a:cs typeface="Beaufort for LOL" panose="02020503050000020004" pitchFamily="18" charset="0"/>
                                    </a:rPr>
                                    <m:t>01</m:t>
                                  </m:r>
                                </m:sub>
                              </m:sSub>
                            </m:e>
                          </m:mr>
                          <m:mr>
                            <m:e>
                              <m:sSub>
                                <m:sSubPr>
                                  <m:ctrlPr>
                                    <a:rPr lang="en-US" sz="2000" i="1">
                                      <a:latin typeface="Cambria Math" panose="02040503050406030204" pitchFamily="18" charset="0"/>
                                      <a:cs typeface="Beaufort for LOL" panose="02020503050000020004" pitchFamily="18" charset="0"/>
                                    </a:rPr>
                                  </m:ctrlPr>
                                </m:sSubPr>
                                <m:e>
                                  <m:r>
                                    <a:rPr lang="en-US" sz="2000" i="1">
                                      <a:latin typeface="Cambria Math" panose="02040503050406030204" pitchFamily="18" charset="0"/>
                                      <a:cs typeface="Beaufort for LOL" panose="02020503050000020004" pitchFamily="18" charset="0"/>
                                    </a:rPr>
                                    <m:t>𝑉</m:t>
                                  </m:r>
                                </m:e>
                                <m:sub>
                                  <m:r>
                                    <a:rPr lang="en-US" sz="2000" i="1">
                                      <a:latin typeface="Cambria Math" panose="02040503050406030204" pitchFamily="18" charset="0"/>
                                      <a:cs typeface="Beaufort for LOL" panose="02020503050000020004" pitchFamily="18" charset="0"/>
                                    </a:rPr>
                                    <m:t>10</m:t>
                                  </m:r>
                                </m:sub>
                              </m:sSub>
                            </m:e>
                            <m:e>
                              <m:sSub>
                                <m:sSubPr>
                                  <m:ctrlPr>
                                    <a:rPr lang="en-US" sz="2000" i="1">
                                      <a:latin typeface="Cambria Math" panose="02040503050406030204" pitchFamily="18" charset="0"/>
                                      <a:cs typeface="Beaufort for LOL" panose="02020503050000020004" pitchFamily="18" charset="0"/>
                                    </a:rPr>
                                  </m:ctrlPr>
                                </m:sSubPr>
                                <m:e>
                                  <m:r>
                                    <a:rPr lang="en-US" sz="2000" i="1">
                                      <a:latin typeface="Cambria Math" panose="02040503050406030204" pitchFamily="18" charset="0"/>
                                      <a:cs typeface="Beaufort for LOL" panose="02020503050000020004" pitchFamily="18" charset="0"/>
                                    </a:rPr>
                                    <m:t>𝑉</m:t>
                                  </m:r>
                                </m:e>
                                <m:sub>
                                  <m:r>
                                    <a:rPr lang="en-US" sz="2000" i="1">
                                      <a:latin typeface="Cambria Math" panose="02040503050406030204" pitchFamily="18" charset="0"/>
                                      <a:cs typeface="Beaufort for LOL" panose="02020503050000020004" pitchFamily="18" charset="0"/>
                                    </a:rPr>
                                    <m:t>11</m:t>
                                  </m:r>
                                </m:sub>
                              </m:sSub>
                            </m:e>
                          </m:mr>
                        </m:m>
                      </m:e>
                    </m:d>
                    <m:r>
                      <a:rPr lang="en-US" sz="2000" i="1">
                        <a:latin typeface="Cambria Math" panose="02040503050406030204" pitchFamily="18" charset="0"/>
                        <a:cs typeface="Beaufort for LOL" panose="02020503050000020004" pitchFamily="18" charset="0"/>
                      </a:rPr>
                      <m:t>⋅</m:t>
                    </m:r>
                    <m:r>
                      <m:rPr>
                        <m:nor/>
                      </m:rPr>
                      <a:rPr lang="en-US" sz="2000" dirty="0">
                        <a:latin typeface="Beaufort for LOL" panose="02020503050000020004" pitchFamily="18" charset="0"/>
                        <a:cs typeface="Beaufort for LOL" panose="02020503050000020004" pitchFamily="18" charset="0"/>
                      </a:rPr>
                      <m:t> </m:t>
                    </m:r>
                    <m:d>
                      <m:dPr>
                        <m:ctrlPr>
                          <a:rPr lang="en-US" sz="2000" i="1" dirty="0">
                            <a:latin typeface="Cambria Math" panose="02040503050406030204" pitchFamily="18" charset="0"/>
                            <a:cs typeface="Beaufort for LOL" panose="02020503050000020004" pitchFamily="18" charset="0"/>
                          </a:rPr>
                        </m:ctrlPr>
                      </m:dPr>
                      <m:e>
                        <m:m>
                          <m:mPr>
                            <m:mcs>
                              <m:mc>
                                <m:mcPr>
                                  <m:count m:val="1"/>
                                  <m:mcJc m:val="center"/>
                                </m:mcPr>
                              </m:mc>
                            </m:mcs>
                            <m:ctrlPr>
                              <a:rPr lang="en-US" sz="2000" i="1" dirty="0">
                                <a:latin typeface="Cambria Math" panose="02040503050406030204" pitchFamily="18" charset="0"/>
                                <a:cs typeface="Beaufort for LOL" panose="02020503050000020004" pitchFamily="18" charset="0"/>
                              </a:rPr>
                            </m:ctrlPr>
                          </m:mPr>
                          <m:mr>
                            <m:e>
                              <m:sSub>
                                <m:sSubPr>
                                  <m:ctrlPr>
                                    <a:rPr lang="en-US" sz="2000" i="1" dirty="0">
                                      <a:latin typeface="Cambria Math" panose="02040503050406030204" pitchFamily="18" charset="0"/>
                                      <a:cs typeface="Beaufort for LOL" panose="02020503050000020004" pitchFamily="18" charset="0"/>
                                    </a:rPr>
                                  </m:ctrlPr>
                                </m:sSubPr>
                                <m:e>
                                  <m:r>
                                    <m:rPr>
                                      <m:brk m:alnAt="7"/>
                                    </m:rPr>
                                    <a:rPr lang="en-US" sz="2000" i="1" dirty="0">
                                      <a:latin typeface="Cambria Math" panose="02040503050406030204" pitchFamily="18" charset="0"/>
                                      <a:cs typeface="Beaufort for LOL" panose="02020503050000020004" pitchFamily="18" charset="0"/>
                                    </a:rPr>
                                    <m:t>𝑎</m:t>
                                  </m:r>
                                </m:e>
                                <m:sub>
                                  <m:r>
                                    <m:rPr>
                                      <m:brk m:alnAt="7"/>
                                    </m:rPr>
                                    <a:rPr lang="en-US" sz="2000" i="1" dirty="0">
                                      <a:latin typeface="Cambria Math" panose="02040503050406030204" pitchFamily="18" charset="0"/>
                                      <a:cs typeface="Beaufort for LOL" panose="02020503050000020004" pitchFamily="18" charset="0"/>
                                    </a:rPr>
                                    <m:t>0</m:t>
                                  </m:r>
                                </m:sub>
                              </m:sSub>
                            </m:e>
                          </m:mr>
                          <m:mr>
                            <m:e>
                              <m:sSub>
                                <m:sSubPr>
                                  <m:ctrlPr>
                                    <a:rPr lang="en-US" sz="2000" i="1" dirty="0">
                                      <a:latin typeface="Cambria Math" panose="02040503050406030204" pitchFamily="18" charset="0"/>
                                      <a:cs typeface="Beaufort for LOL" panose="02020503050000020004" pitchFamily="18" charset="0"/>
                                    </a:rPr>
                                  </m:ctrlPr>
                                </m:sSubPr>
                                <m:e>
                                  <m:r>
                                    <a:rPr lang="en-US" sz="2000" i="1" dirty="0">
                                      <a:latin typeface="Cambria Math" panose="02040503050406030204" pitchFamily="18" charset="0"/>
                                      <a:cs typeface="Beaufort for LOL" panose="02020503050000020004" pitchFamily="18" charset="0"/>
                                    </a:rPr>
                                    <m:t>𝑎</m:t>
                                  </m:r>
                                </m:e>
                                <m:sub>
                                  <m:r>
                                    <a:rPr lang="en-US" sz="2000" i="1" dirty="0">
                                      <a:latin typeface="Cambria Math" panose="02040503050406030204" pitchFamily="18" charset="0"/>
                                      <a:cs typeface="Beaufort for LOL" panose="02020503050000020004" pitchFamily="18" charset="0"/>
                                    </a:rPr>
                                    <m:t>1</m:t>
                                  </m:r>
                                </m:sub>
                              </m:sSub>
                            </m:e>
                          </m:mr>
                        </m:m>
                      </m:e>
                    </m:d>
                    <m:r>
                      <a:rPr lang="en-US" sz="2000" b="0" i="1" dirty="0" smtClean="0">
                        <a:latin typeface="Cambria Math" panose="02040503050406030204" pitchFamily="18" charset="0"/>
                        <a:cs typeface="Beaufort for LOL" panose="02020503050000020004" pitchFamily="18" charset="0"/>
                      </a:rPr>
                      <m:t>=</m:t>
                    </m:r>
                    <m:d>
                      <m:dPr>
                        <m:ctrlPr>
                          <a:rPr lang="en-US" sz="2000" i="1" dirty="0" smtClean="0">
                            <a:latin typeface="Cambria Math" panose="02040503050406030204" pitchFamily="18" charset="0"/>
                            <a:cs typeface="Beaufort for LOL" panose="02020503050000020004" pitchFamily="18" charset="0"/>
                          </a:rPr>
                        </m:ctrlPr>
                      </m:dPr>
                      <m:e>
                        <m:sSub>
                          <m:sSubPr>
                            <m:ctrlPr>
                              <a:rPr lang="en-US" sz="2000" b="0" i="1" dirty="0" smtClean="0">
                                <a:latin typeface="Cambria Math" panose="02040503050406030204" pitchFamily="18" charset="0"/>
                                <a:cs typeface="Beaufort for LOL" panose="02020503050000020004" pitchFamily="18" charset="0"/>
                              </a:rPr>
                            </m:ctrlPr>
                          </m:sSubPr>
                          <m:e>
                            <m:r>
                              <a:rPr lang="en-US" sz="2000" b="0" i="1" dirty="0" smtClean="0">
                                <a:latin typeface="Cambria Math" panose="02040503050406030204" pitchFamily="18" charset="0"/>
                                <a:cs typeface="Beaufort for LOL" panose="02020503050000020004" pitchFamily="18" charset="0"/>
                              </a:rPr>
                              <m:t>𝑎</m:t>
                            </m:r>
                          </m:e>
                          <m:sub>
                            <m:r>
                              <a:rPr lang="en-US" sz="2000" b="0" i="1" dirty="0" smtClean="0">
                                <a:latin typeface="Cambria Math" panose="02040503050406030204" pitchFamily="18" charset="0"/>
                                <a:cs typeface="Beaufort for LOL" panose="02020503050000020004" pitchFamily="18" charset="0"/>
                              </a:rPr>
                              <m:t>0</m:t>
                            </m:r>
                          </m:sub>
                        </m:sSub>
                        <m:sSub>
                          <m:sSubPr>
                            <m:ctrlPr>
                              <a:rPr lang="en-US" sz="2000" b="0" i="1" dirty="0" smtClean="0">
                                <a:latin typeface="Cambria Math" panose="02040503050406030204" pitchFamily="18" charset="0"/>
                                <a:cs typeface="Beaufort for LOL" panose="02020503050000020004" pitchFamily="18" charset="0"/>
                              </a:rPr>
                            </m:ctrlPr>
                          </m:sSubPr>
                          <m:e>
                            <m:r>
                              <a:rPr lang="en-US" sz="2000" b="0" i="1" dirty="0" smtClean="0">
                                <a:latin typeface="Cambria Math" panose="02040503050406030204" pitchFamily="18" charset="0"/>
                                <a:cs typeface="Beaufort for LOL" panose="02020503050000020004" pitchFamily="18" charset="0"/>
                              </a:rPr>
                              <m:t>𝑉</m:t>
                            </m:r>
                          </m:e>
                          <m:sub>
                            <m:r>
                              <a:rPr lang="en-US" sz="2000" b="0" i="1" dirty="0" smtClean="0">
                                <a:latin typeface="Cambria Math" panose="02040503050406030204" pitchFamily="18" charset="0"/>
                                <a:cs typeface="Beaufort for LOL" panose="02020503050000020004" pitchFamily="18" charset="0"/>
                              </a:rPr>
                              <m:t>00</m:t>
                            </m:r>
                          </m:sub>
                        </m:sSub>
                        <m:r>
                          <a:rPr lang="en-US" sz="2000" b="0" i="1" dirty="0" smtClean="0">
                            <a:latin typeface="Cambria Math" panose="02040503050406030204" pitchFamily="18" charset="0"/>
                            <a:cs typeface="Beaufort for LOL" panose="02020503050000020004" pitchFamily="18" charset="0"/>
                          </a:rPr>
                          <m:t>+</m:t>
                        </m:r>
                        <m:sSub>
                          <m:sSubPr>
                            <m:ctrlPr>
                              <a:rPr lang="en-US" sz="2000" b="0" i="1" dirty="0" smtClean="0">
                                <a:latin typeface="Cambria Math" panose="02040503050406030204" pitchFamily="18" charset="0"/>
                                <a:cs typeface="Beaufort for LOL" panose="02020503050000020004" pitchFamily="18" charset="0"/>
                              </a:rPr>
                            </m:ctrlPr>
                          </m:sSubPr>
                          <m:e>
                            <m:r>
                              <a:rPr lang="en-US" sz="2000" b="0" i="1" dirty="0" smtClean="0">
                                <a:latin typeface="Cambria Math" panose="02040503050406030204" pitchFamily="18" charset="0"/>
                                <a:cs typeface="Beaufort for LOL" panose="02020503050000020004" pitchFamily="18" charset="0"/>
                              </a:rPr>
                              <m:t>𝑎</m:t>
                            </m:r>
                          </m:e>
                          <m:sub>
                            <m:r>
                              <a:rPr lang="en-US" sz="2000" b="0" i="1" dirty="0" smtClean="0">
                                <a:latin typeface="Cambria Math" panose="02040503050406030204" pitchFamily="18" charset="0"/>
                                <a:cs typeface="Beaufort for LOL" panose="02020503050000020004" pitchFamily="18" charset="0"/>
                              </a:rPr>
                              <m:t>1</m:t>
                            </m:r>
                          </m:sub>
                        </m:sSub>
                        <m:sSub>
                          <m:sSubPr>
                            <m:ctrlPr>
                              <a:rPr lang="en-US" sz="2000" b="0" i="1" dirty="0" smtClean="0">
                                <a:latin typeface="Cambria Math" panose="02040503050406030204" pitchFamily="18" charset="0"/>
                                <a:cs typeface="Beaufort for LOL" panose="02020503050000020004" pitchFamily="18" charset="0"/>
                              </a:rPr>
                            </m:ctrlPr>
                          </m:sSubPr>
                          <m:e>
                            <m:r>
                              <a:rPr lang="en-US" sz="2000" b="0" i="1" dirty="0" smtClean="0">
                                <a:latin typeface="Cambria Math" panose="02040503050406030204" pitchFamily="18" charset="0"/>
                                <a:cs typeface="Beaufort for LOL" panose="02020503050000020004" pitchFamily="18" charset="0"/>
                              </a:rPr>
                              <m:t>𝑉</m:t>
                            </m:r>
                          </m:e>
                          <m:sub>
                            <m:r>
                              <a:rPr lang="en-US" sz="2000" b="0" i="1" dirty="0" smtClean="0">
                                <a:latin typeface="Cambria Math" panose="02040503050406030204" pitchFamily="18" charset="0"/>
                                <a:cs typeface="Beaufort for LOL" panose="02020503050000020004" pitchFamily="18" charset="0"/>
                              </a:rPr>
                              <m:t>10</m:t>
                            </m:r>
                          </m:sub>
                        </m:sSub>
                      </m:e>
                    </m:d>
                    <m:d>
                      <m:dPr>
                        <m:ctrlPr>
                          <a:rPr lang="en-US" sz="2000" i="1" dirty="0">
                            <a:latin typeface="Cambria Math" panose="02040503050406030204" pitchFamily="18" charset="0"/>
                            <a:cs typeface="Beaufort for LOL" panose="02020503050000020004" pitchFamily="18" charset="0"/>
                          </a:rPr>
                        </m:ctrlPr>
                      </m:dPr>
                      <m:e>
                        <m:m>
                          <m:mPr>
                            <m:mcs>
                              <m:mc>
                                <m:mcPr>
                                  <m:count m:val="1"/>
                                  <m:mcJc m:val="center"/>
                                </m:mcPr>
                              </m:mc>
                            </m:mcs>
                            <m:ctrlPr>
                              <a:rPr lang="en-US" sz="2000" i="1" dirty="0" smtClean="0">
                                <a:latin typeface="Cambria Math" panose="02040503050406030204" pitchFamily="18" charset="0"/>
                                <a:cs typeface="Beaufort for LOL" panose="02020503050000020004" pitchFamily="18" charset="0"/>
                              </a:rPr>
                            </m:ctrlPr>
                          </m:mPr>
                          <m:mr>
                            <m:e>
                              <m:r>
                                <a:rPr lang="en-US" sz="2000" b="0" i="1" dirty="0" smtClean="0">
                                  <a:latin typeface="Cambria Math" panose="02040503050406030204" pitchFamily="18" charset="0"/>
                                  <a:cs typeface="Beaufort for LOL" panose="02020503050000020004" pitchFamily="18" charset="0"/>
                                </a:rPr>
                                <m:t>1</m:t>
                              </m:r>
                            </m:e>
                          </m:mr>
                          <m:mr>
                            <m:e>
                              <m:r>
                                <a:rPr lang="en-US" sz="2000" b="0" i="1" dirty="0" smtClean="0">
                                  <a:latin typeface="Cambria Math" panose="02040503050406030204" pitchFamily="18" charset="0"/>
                                  <a:cs typeface="Beaufort for LOL" panose="02020503050000020004" pitchFamily="18" charset="0"/>
                                </a:rPr>
                                <m:t>0</m:t>
                              </m:r>
                            </m:e>
                          </m:mr>
                        </m:m>
                      </m:e>
                    </m:d>
                    <m:r>
                      <a:rPr lang="en-US" sz="2000" b="0" i="1" dirty="0" smtClean="0">
                        <a:latin typeface="Cambria Math" panose="02040503050406030204" pitchFamily="18" charset="0"/>
                        <a:cs typeface="Beaufort for LOL" panose="02020503050000020004" pitchFamily="18" charset="0"/>
                      </a:rPr>
                      <m:t>+</m:t>
                    </m:r>
                    <m:d>
                      <m:dPr>
                        <m:ctrlPr>
                          <a:rPr lang="en-US" sz="2000" i="1" dirty="0">
                            <a:latin typeface="Cambria Math" panose="02040503050406030204" pitchFamily="18" charset="0"/>
                            <a:cs typeface="Beaufort for LOL" panose="02020503050000020004" pitchFamily="18" charset="0"/>
                          </a:rPr>
                        </m:ctrlPr>
                      </m:dPr>
                      <m:e>
                        <m:sSub>
                          <m:sSubPr>
                            <m:ctrlPr>
                              <a:rPr lang="en-US" sz="2000" i="1" dirty="0">
                                <a:latin typeface="Cambria Math" panose="02040503050406030204" pitchFamily="18" charset="0"/>
                                <a:cs typeface="Beaufort for LOL" panose="02020503050000020004" pitchFamily="18" charset="0"/>
                              </a:rPr>
                            </m:ctrlPr>
                          </m:sSubPr>
                          <m:e>
                            <m:r>
                              <a:rPr lang="en-US" sz="2000" i="1" dirty="0">
                                <a:latin typeface="Cambria Math" panose="02040503050406030204" pitchFamily="18" charset="0"/>
                                <a:cs typeface="Beaufort for LOL" panose="02020503050000020004" pitchFamily="18" charset="0"/>
                              </a:rPr>
                              <m:t>𝑎</m:t>
                            </m:r>
                          </m:e>
                          <m:sub>
                            <m:r>
                              <a:rPr lang="en-US" sz="2000" i="1" dirty="0">
                                <a:latin typeface="Cambria Math" panose="02040503050406030204" pitchFamily="18" charset="0"/>
                                <a:cs typeface="Beaufort for LOL" panose="02020503050000020004" pitchFamily="18" charset="0"/>
                              </a:rPr>
                              <m:t>0</m:t>
                            </m:r>
                          </m:sub>
                        </m:sSub>
                        <m:sSub>
                          <m:sSubPr>
                            <m:ctrlPr>
                              <a:rPr lang="en-US" sz="2000" i="1" dirty="0">
                                <a:latin typeface="Cambria Math" panose="02040503050406030204" pitchFamily="18" charset="0"/>
                                <a:cs typeface="Beaufort for LOL" panose="02020503050000020004" pitchFamily="18" charset="0"/>
                              </a:rPr>
                            </m:ctrlPr>
                          </m:sSubPr>
                          <m:e>
                            <m:r>
                              <a:rPr lang="en-US" sz="2000" i="1" dirty="0">
                                <a:latin typeface="Cambria Math" panose="02040503050406030204" pitchFamily="18" charset="0"/>
                                <a:cs typeface="Beaufort for LOL" panose="02020503050000020004" pitchFamily="18" charset="0"/>
                              </a:rPr>
                              <m:t>𝑉</m:t>
                            </m:r>
                          </m:e>
                          <m:sub>
                            <m:r>
                              <a:rPr lang="en-US" sz="2000" b="0" i="1" dirty="0" smtClean="0">
                                <a:latin typeface="Cambria Math" panose="02040503050406030204" pitchFamily="18" charset="0"/>
                                <a:cs typeface="Beaufort for LOL" panose="02020503050000020004" pitchFamily="18" charset="0"/>
                              </a:rPr>
                              <m:t>1</m:t>
                            </m:r>
                            <m:r>
                              <a:rPr lang="en-US" sz="2000" i="1" dirty="0">
                                <a:latin typeface="Cambria Math" panose="02040503050406030204" pitchFamily="18" charset="0"/>
                                <a:cs typeface="Beaufort for LOL" panose="02020503050000020004" pitchFamily="18" charset="0"/>
                              </a:rPr>
                              <m:t>0</m:t>
                            </m:r>
                          </m:sub>
                        </m:sSub>
                        <m:r>
                          <a:rPr lang="en-US" sz="2000" i="1" dirty="0">
                            <a:latin typeface="Cambria Math" panose="02040503050406030204" pitchFamily="18" charset="0"/>
                            <a:cs typeface="Beaufort for LOL" panose="02020503050000020004" pitchFamily="18" charset="0"/>
                          </a:rPr>
                          <m:t>+</m:t>
                        </m:r>
                        <m:sSub>
                          <m:sSubPr>
                            <m:ctrlPr>
                              <a:rPr lang="en-US" sz="2000" i="1" dirty="0">
                                <a:latin typeface="Cambria Math" panose="02040503050406030204" pitchFamily="18" charset="0"/>
                                <a:cs typeface="Beaufort for LOL" panose="02020503050000020004" pitchFamily="18" charset="0"/>
                              </a:rPr>
                            </m:ctrlPr>
                          </m:sSubPr>
                          <m:e>
                            <m:r>
                              <a:rPr lang="en-US" sz="2000" i="1" dirty="0">
                                <a:latin typeface="Cambria Math" panose="02040503050406030204" pitchFamily="18" charset="0"/>
                                <a:cs typeface="Beaufort for LOL" panose="02020503050000020004" pitchFamily="18" charset="0"/>
                              </a:rPr>
                              <m:t>𝑎</m:t>
                            </m:r>
                          </m:e>
                          <m:sub>
                            <m:r>
                              <a:rPr lang="en-US" sz="2000" i="1" dirty="0">
                                <a:latin typeface="Cambria Math" panose="02040503050406030204" pitchFamily="18" charset="0"/>
                                <a:cs typeface="Beaufort for LOL" panose="02020503050000020004" pitchFamily="18" charset="0"/>
                              </a:rPr>
                              <m:t>1</m:t>
                            </m:r>
                          </m:sub>
                        </m:sSub>
                        <m:sSub>
                          <m:sSubPr>
                            <m:ctrlPr>
                              <a:rPr lang="en-US" sz="2000" i="1" dirty="0">
                                <a:latin typeface="Cambria Math" panose="02040503050406030204" pitchFamily="18" charset="0"/>
                                <a:cs typeface="Beaufort for LOL" panose="02020503050000020004" pitchFamily="18" charset="0"/>
                              </a:rPr>
                            </m:ctrlPr>
                          </m:sSubPr>
                          <m:e>
                            <m:r>
                              <a:rPr lang="en-US" sz="2000" i="1" dirty="0">
                                <a:latin typeface="Cambria Math" panose="02040503050406030204" pitchFamily="18" charset="0"/>
                                <a:cs typeface="Beaufort for LOL" panose="02020503050000020004" pitchFamily="18" charset="0"/>
                              </a:rPr>
                              <m:t>𝑉</m:t>
                            </m:r>
                          </m:e>
                          <m:sub>
                            <m:r>
                              <a:rPr lang="en-US" sz="2000" i="1" dirty="0">
                                <a:latin typeface="Cambria Math" panose="02040503050406030204" pitchFamily="18" charset="0"/>
                                <a:cs typeface="Beaufort for LOL" panose="02020503050000020004" pitchFamily="18" charset="0"/>
                              </a:rPr>
                              <m:t>1</m:t>
                            </m:r>
                            <m:r>
                              <a:rPr lang="en-US" sz="2000" b="0" i="1" dirty="0" smtClean="0">
                                <a:latin typeface="Cambria Math" panose="02040503050406030204" pitchFamily="18" charset="0"/>
                                <a:cs typeface="Beaufort for LOL" panose="02020503050000020004" pitchFamily="18" charset="0"/>
                              </a:rPr>
                              <m:t>1</m:t>
                            </m:r>
                          </m:sub>
                        </m:sSub>
                      </m:e>
                    </m:d>
                    <m:d>
                      <m:dPr>
                        <m:ctrlPr>
                          <a:rPr lang="en-US" sz="2000" i="1" dirty="0">
                            <a:latin typeface="Cambria Math" panose="02040503050406030204" pitchFamily="18" charset="0"/>
                            <a:cs typeface="Beaufort for LOL" panose="02020503050000020004" pitchFamily="18" charset="0"/>
                          </a:rPr>
                        </m:ctrlPr>
                      </m:dPr>
                      <m:e>
                        <m:m>
                          <m:mPr>
                            <m:mcs>
                              <m:mc>
                                <m:mcPr>
                                  <m:count m:val="1"/>
                                  <m:mcJc m:val="center"/>
                                </m:mcPr>
                              </m:mc>
                            </m:mcs>
                            <m:ctrlPr>
                              <a:rPr lang="en-US" sz="2000" i="1" dirty="0">
                                <a:latin typeface="Cambria Math" panose="02040503050406030204" pitchFamily="18" charset="0"/>
                                <a:cs typeface="Beaufort for LOL" panose="02020503050000020004" pitchFamily="18" charset="0"/>
                              </a:rPr>
                            </m:ctrlPr>
                          </m:mPr>
                          <m:mr>
                            <m:e>
                              <m:r>
                                <a:rPr lang="en-US" sz="2000" b="0" i="1" dirty="0" smtClean="0">
                                  <a:latin typeface="Cambria Math" panose="02040503050406030204" pitchFamily="18" charset="0"/>
                                  <a:cs typeface="Beaufort for LOL" panose="02020503050000020004" pitchFamily="18" charset="0"/>
                                </a:rPr>
                                <m:t>0</m:t>
                              </m:r>
                            </m:e>
                          </m:mr>
                          <m:mr>
                            <m:e>
                              <m:r>
                                <a:rPr lang="en-US" sz="2000" b="0" i="1" dirty="0" smtClean="0">
                                  <a:latin typeface="Cambria Math" panose="02040503050406030204" pitchFamily="18" charset="0"/>
                                  <a:cs typeface="Beaufort for LOL" panose="02020503050000020004" pitchFamily="18" charset="0"/>
                                </a:rPr>
                                <m:t>1</m:t>
                              </m:r>
                            </m:e>
                          </m:mr>
                        </m:m>
                      </m:e>
                    </m:d>
                  </m:oMath>
                </a14:m>
                <a:endParaRPr lang="en-AT" sz="2000" dirty="0">
                  <a:latin typeface="Beaufort for LOL" panose="02020503050000020004" pitchFamily="18" charset="0"/>
                  <a:cs typeface="Beaufort for LOL" panose="02020503050000020004" pitchFamily="18" charset="0"/>
                </a:endParaRPr>
              </a:p>
            </p:txBody>
          </p:sp>
        </mc:Choice>
        <mc:Fallback xmlns="">
          <p:sp>
            <p:nvSpPr>
              <p:cNvPr id="16" name="TextBox 15">
                <a:extLst>
                  <a:ext uri="{FF2B5EF4-FFF2-40B4-BE49-F238E27FC236}">
                    <a16:creationId xmlns:a16="http://schemas.microsoft.com/office/drawing/2014/main" id="{748A393B-6609-4C06-3F17-278C22725F03}"/>
                  </a:ext>
                </a:extLst>
              </p:cNvPr>
              <p:cNvSpPr txBox="1">
                <a:spLocks noRot="1" noChangeAspect="1" noMove="1" noResize="1" noEditPoints="1" noAdjustHandles="1" noChangeArrowheads="1" noChangeShapeType="1" noTextEdit="1"/>
              </p:cNvSpPr>
              <p:nvPr/>
            </p:nvSpPr>
            <p:spPr>
              <a:xfrm>
                <a:off x="806654" y="4380628"/>
                <a:ext cx="12849332" cy="662041"/>
              </a:xfrm>
              <a:prstGeom prst="rect">
                <a:avLst/>
              </a:prstGeom>
              <a:blipFill>
                <a:blip r:embed="rId5"/>
                <a:stretch>
                  <a:fillRect/>
                </a:stretch>
              </a:blipFill>
            </p:spPr>
            <p:txBody>
              <a:bodyPr/>
              <a:lstStyle/>
              <a:p>
                <a:r>
                  <a:rPr lang="en-AT">
                    <a:noFill/>
                  </a:rPr>
                  <a:t> </a:t>
                </a:r>
              </a:p>
            </p:txBody>
          </p:sp>
        </mc:Fallback>
      </mc:AlternateContent>
      <p:sp>
        <p:nvSpPr>
          <p:cNvPr id="17" name="Left Brace 16">
            <a:extLst>
              <a:ext uri="{FF2B5EF4-FFF2-40B4-BE49-F238E27FC236}">
                <a16:creationId xmlns:a16="http://schemas.microsoft.com/office/drawing/2014/main" id="{FD4F6F31-B026-E34E-020F-78885977595A}"/>
              </a:ext>
            </a:extLst>
          </p:cNvPr>
          <p:cNvSpPr/>
          <p:nvPr/>
        </p:nvSpPr>
        <p:spPr>
          <a:xfrm rot="16200000">
            <a:off x="2364405" y="4798728"/>
            <a:ext cx="182041" cy="547557"/>
          </a:xfrm>
          <a:prstGeom prst="leftBrace">
            <a:avLst>
              <a:gd name="adj1" fmla="val 31583"/>
              <a:gd name="adj2" fmla="val 50000"/>
            </a:avLst>
          </a:prstGeom>
          <a:ln w="1905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18" name="Left Brace 17">
            <a:extLst>
              <a:ext uri="{FF2B5EF4-FFF2-40B4-BE49-F238E27FC236}">
                <a16:creationId xmlns:a16="http://schemas.microsoft.com/office/drawing/2014/main" id="{4305CFE1-3229-606E-21A4-F8EA5246ACFA}"/>
              </a:ext>
            </a:extLst>
          </p:cNvPr>
          <p:cNvSpPr/>
          <p:nvPr/>
        </p:nvSpPr>
        <p:spPr>
          <a:xfrm rot="16200000">
            <a:off x="3589955" y="4798727"/>
            <a:ext cx="182041" cy="547557"/>
          </a:xfrm>
          <a:prstGeom prst="leftBrace">
            <a:avLst>
              <a:gd name="adj1" fmla="val 31583"/>
              <a:gd name="adj2" fmla="val 50000"/>
            </a:avLst>
          </a:prstGeom>
          <a:ln w="1905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19" name="Left Brace 18">
            <a:extLst>
              <a:ext uri="{FF2B5EF4-FFF2-40B4-BE49-F238E27FC236}">
                <a16:creationId xmlns:a16="http://schemas.microsoft.com/office/drawing/2014/main" id="{2E96C906-8B03-0961-147D-1AFDAF26411F}"/>
              </a:ext>
            </a:extLst>
          </p:cNvPr>
          <p:cNvSpPr/>
          <p:nvPr/>
        </p:nvSpPr>
        <p:spPr>
          <a:xfrm rot="16200000">
            <a:off x="4815562" y="4524890"/>
            <a:ext cx="182041" cy="1095230"/>
          </a:xfrm>
          <a:prstGeom prst="leftBrace">
            <a:avLst>
              <a:gd name="adj1" fmla="val 31583"/>
              <a:gd name="adj2" fmla="val 50000"/>
            </a:avLst>
          </a:prstGeom>
          <a:ln w="1905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20" name="Left Brace 19">
            <a:extLst>
              <a:ext uri="{FF2B5EF4-FFF2-40B4-BE49-F238E27FC236}">
                <a16:creationId xmlns:a16="http://schemas.microsoft.com/office/drawing/2014/main" id="{5CDC150E-A9D6-EE68-F036-7750B7D44277}"/>
              </a:ext>
            </a:extLst>
          </p:cNvPr>
          <p:cNvSpPr/>
          <p:nvPr/>
        </p:nvSpPr>
        <p:spPr>
          <a:xfrm rot="16200000">
            <a:off x="8511205" y="4768891"/>
            <a:ext cx="182041" cy="547557"/>
          </a:xfrm>
          <a:prstGeom prst="leftBrace">
            <a:avLst>
              <a:gd name="adj1" fmla="val 31583"/>
              <a:gd name="adj2" fmla="val 50000"/>
            </a:avLst>
          </a:prstGeom>
          <a:ln w="1905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21" name="Left Brace 20">
            <a:extLst>
              <a:ext uri="{FF2B5EF4-FFF2-40B4-BE49-F238E27FC236}">
                <a16:creationId xmlns:a16="http://schemas.microsoft.com/office/drawing/2014/main" id="{71206B7E-131D-F45D-74A6-59F40B2ADC45}"/>
              </a:ext>
            </a:extLst>
          </p:cNvPr>
          <p:cNvSpPr/>
          <p:nvPr/>
        </p:nvSpPr>
        <p:spPr>
          <a:xfrm rot="16200000">
            <a:off x="10962420" y="4768890"/>
            <a:ext cx="182041" cy="547557"/>
          </a:xfrm>
          <a:prstGeom prst="leftBrace">
            <a:avLst>
              <a:gd name="adj1" fmla="val 31583"/>
              <a:gd name="adj2" fmla="val 50000"/>
            </a:avLst>
          </a:prstGeom>
          <a:ln w="1905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E0670F5-56A4-2D00-8E26-0BC1AB6B025E}"/>
                  </a:ext>
                </a:extLst>
              </p:cNvPr>
              <p:cNvSpPr txBox="1"/>
              <p:nvPr/>
            </p:nvSpPr>
            <p:spPr>
              <a:xfrm>
                <a:off x="242891" y="5413748"/>
                <a:ext cx="11084328" cy="470000"/>
              </a:xfrm>
              <a:prstGeom prst="rect">
                <a:avLst/>
              </a:prstGeom>
              <a:noFill/>
            </p:spPr>
            <p:txBody>
              <a:bodyPr wrap="square">
                <a:spAutoFit/>
              </a:bodyPr>
              <a:lstStyle/>
              <a:p>
                <a14:m>
                  <m:oMath xmlns:m="http://schemas.openxmlformats.org/officeDocument/2006/math">
                    <m:sSup>
                      <m:sSupPr>
                        <m:ctrlPr>
                          <a:rPr lang="en-US" sz="2400" b="1"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𝑽</m:t>
                        </m:r>
                      </m:e>
                      <m:sup>
                        <m:r>
                          <a:rPr lang="en-US" sz="2400" b="0" i="1" dirty="0" smtClean="0">
                            <a:latin typeface="Cambria Math" panose="02040503050406030204" pitchFamily="18" charset="0"/>
                            <a:cs typeface="Beaufort for LOL" panose="02020503050000020004" pitchFamily="18" charset="0"/>
                          </a:rPr>
                          <m:t>−1</m:t>
                        </m:r>
                      </m:sup>
                    </m:sSup>
                    <m:r>
                      <a:rPr lang="en-US" sz="2400" b="1"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basis change from unit vectors to eigenvectors</a:t>
                </a:r>
                <a:endParaRPr lang="en-AT" sz="2400" dirty="0">
                  <a:latin typeface="Beaufort for LOL" panose="02020503050000020004" pitchFamily="18" charset="0"/>
                  <a:cs typeface="Beaufort for LOL" panose="02020503050000020004" pitchFamily="18" charset="0"/>
                </a:endParaRPr>
              </a:p>
            </p:txBody>
          </p:sp>
        </mc:Choice>
        <mc:Fallback xmlns="">
          <p:sp>
            <p:nvSpPr>
              <p:cNvPr id="22" name="TextBox 21">
                <a:extLst>
                  <a:ext uri="{FF2B5EF4-FFF2-40B4-BE49-F238E27FC236}">
                    <a16:creationId xmlns:a16="http://schemas.microsoft.com/office/drawing/2014/main" id="{FE0670F5-56A4-2D00-8E26-0BC1AB6B025E}"/>
                  </a:ext>
                </a:extLst>
              </p:cNvPr>
              <p:cNvSpPr txBox="1">
                <a:spLocks noRot="1" noChangeAspect="1" noMove="1" noResize="1" noEditPoints="1" noAdjustHandles="1" noChangeArrowheads="1" noChangeShapeType="1" noTextEdit="1"/>
              </p:cNvSpPr>
              <p:nvPr/>
            </p:nvSpPr>
            <p:spPr>
              <a:xfrm>
                <a:off x="242891" y="5413748"/>
                <a:ext cx="11084328" cy="470000"/>
              </a:xfrm>
              <a:prstGeom prst="rect">
                <a:avLst/>
              </a:prstGeom>
              <a:blipFill>
                <a:blip r:embed="rId6"/>
                <a:stretch>
                  <a:fillRect l="-165" t="-10390" b="-27273"/>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EAC560B-4AD1-3E73-586D-11F410FD431E}"/>
                  </a:ext>
                </a:extLst>
              </p:cNvPr>
              <p:cNvSpPr txBox="1"/>
              <p:nvPr/>
            </p:nvSpPr>
            <p:spPr>
              <a:xfrm>
                <a:off x="242890" y="5942072"/>
                <a:ext cx="11706219" cy="862608"/>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Thus: </a:t>
                </a:r>
                <a14:m>
                  <m:oMath xmlns:m="http://schemas.openxmlformats.org/officeDocument/2006/math">
                    <m:r>
                      <a:rPr lang="en-US" sz="2400" b="1" i="1" dirty="0">
                        <a:latin typeface="Cambria Math" panose="02040503050406030204" pitchFamily="18" charset="0"/>
                        <a:cs typeface="Beaufort for LOL" panose="02020503050000020004" pitchFamily="18" charset="0"/>
                      </a:rPr>
                      <m:t>𝑽</m:t>
                    </m:r>
                    <m:r>
                      <a:rPr lang="en-US" sz="2400" i="1" dirty="0">
                        <a:latin typeface="Cambria Math" panose="02040503050406030204" pitchFamily="18" charset="0"/>
                        <a:cs typeface="Beaufort for LOL" panose="02020503050000020004" pitchFamily="18" charset="0"/>
                      </a:rPr>
                      <m:t>⋅</m:t>
                    </m:r>
                    <m:r>
                      <a:rPr lang="en-US" sz="2400" b="1" i="1" dirty="0">
                        <a:latin typeface="Cambria Math" panose="02040503050406030204" pitchFamily="18" charset="0"/>
                        <a:cs typeface="Beaufort for LOL" panose="02020503050000020004" pitchFamily="18" charset="0"/>
                      </a:rPr>
                      <m:t>𝑫</m:t>
                    </m:r>
                    <m:r>
                      <a:rPr lang="en-US" sz="2400" i="1" dirty="0">
                        <a:latin typeface="Cambria Math" panose="02040503050406030204" pitchFamily="18" charset="0"/>
                        <a:cs typeface="Beaufort for LOL" panose="02020503050000020004" pitchFamily="18" charset="0"/>
                      </a:rPr>
                      <m:t>⋅</m:t>
                    </m:r>
                    <m:sSup>
                      <m:sSupPr>
                        <m:ctrlPr>
                          <a:rPr lang="en-US" sz="2400" i="1" dirty="0">
                            <a:latin typeface="Cambria Math" panose="02040503050406030204" pitchFamily="18" charset="0"/>
                            <a:cs typeface="Beaufort for LOL" panose="02020503050000020004" pitchFamily="18" charset="0"/>
                          </a:rPr>
                        </m:ctrlPr>
                      </m:sSupPr>
                      <m:e>
                        <m:r>
                          <a:rPr lang="en-US" sz="2400" b="1" i="1" dirty="0">
                            <a:latin typeface="Cambria Math" panose="02040503050406030204" pitchFamily="18" charset="0"/>
                            <a:cs typeface="Beaufort for LOL" panose="02020503050000020004" pitchFamily="18" charset="0"/>
                          </a:rPr>
                          <m:t>𝑽</m:t>
                        </m:r>
                      </m:e>
                      <m:sup>
                        <m:r>
                          <a:rPr lang="en-US" sz="2400" i="1" dirty="0">
                            <a:latin typeface="Cambria Math" panose="02040503050406030204" pitchFamily="18" charset="0"/>
                            <a:cs typeface="Beaufort for LOL" panose="02020503050000020004" pitchFamily="18" charset="0"/>
                          </a:rPr>
                          <m:t>−1</m:t>
                        </m:r>
                      </m:sup>
                    </m:sSup>
                    <m:r>
                      <a:rPr lang="en-US" sz="2400" b="1" i="1" dirty="0" smtClean="0">
                        <a:latin typeface="Cambria Math" panose="02040503050406030204" pitchFamily="18" charset="0"/>
                        <a:cs typeface="Beaufort for LOL" panose="02020503050000020004" pitchFamily="18" charset="0"/>
                      </a:rPr>
                      <m:t>𝒖</m:t>
                    </m:r>
                    <m:r>
                      <a:rPr lang="en-US" sz="2400" b="1" i="0" dirty="0" smtClean="0">
                        <a:latin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represent vector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𝒖</m:t>
                    </m:r>
                  </m:oMath>
                </a14:m>
                <a:r>
                  <a:rPr lang="en-US" sz="2400" dirty="0">
                    <a:latin typeface="Beaufort for LOL" panose="02020503050000020004" pitchFamily="18" charset="0"/>
                    <a:cs typeface="Beaufort for LOL" panose="02020503050000020004" pitchFamily="18" charset="0"/>
                  </a:rPr>
                  <a:t> in </a:t>
                </a:r>
                <a:r>
                  <a:rPr lang="en-US" sz="2400" dirty="0" err="1">
                    <a:latin typeface="Beaufort for LOL" panose="02020503050000020004" pitchFamily="18" charset="0"/>
                    <a:cs typeface="Beaufort for LOL" panose="02020503050000020004" pitchFamily="18" charset="0"/>
                  </a:rPr>
                  <a:t>eigenbasis</a:t>
                </a:r>
                <a:r>
                  <a:rPr lang="en-US" sz="2400" dirty="0">
                    <a:latin typeface="Beaufort for LOL" panose="02020503050000020004" pitchFamily="18" charset="0"/>
                    <a:cs typeface="Beaufort for LOL" panose="02020503050000020004" pitchFamily="18" charset="0"/>
                  </a:rPr>
                  <a:t> </a:t>
                </a:r>
                <a14:m>
                  <m:oMath xmlns:m="http://schemas.openxmlformats.org/officeDocument/2006/math">
                    <m:sSup>
                      <m:sSupPr>
                        <m:ctrlPr>
                          <a:rPr lang="en-US" sz="2400" b="0" i="1" dirty="0" smtClean="0">
                            <a:latin typeface="Cambria Math" panose="02040503050406030204" pitchFamily="18" charset="0"/>
                            <a:cs typeface="Beaufort for LOL" panose="02020503050000020004" pitchFamily="18" charset="0"/>
                          </a:rPr>
                        </m:ctrlPr>
                      </m:sSupPr>
                      <m:e>
                        <m:sSup>
                          <m:sSupPr>
                            <m:ctrlPr>
                              <a:rPr lang="en-US" sz="2400" b="1"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𝒖</m:t>
                            </m:r>
                          </m:e>
                          <m:sup>
                            <m:r>
                              <a:rPr lang="en-US" sz="2400" b="1" i="1" dirty="0" smtClean="0">
                                <a:latin typeface="Cambria Math" panose="02040503050406030204" pitchFamily="18" charset="0"/>
                                <a:cs typeface="Beaufort for LOL" panose="02020503050000020004" pitchFamily="18" charset="0"/>
                              </a:rPr>
                              <m:t>′</m:t>
                            </m:r>
                          </m:sup>
                        </m:sSup>
                        <m:r>
                          <a:rPr lang="en-US" sz="2400" b="1"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𝑽</m:t>
                        </m:r>
                      </m:e>
                      <m:sup>
                        <m:r>
                          <a:rPr lang="en-US" sz="2400" b="0" i="1" dirty="0" smtClean="0">
                            <a:latin typeface="Cambria Math" panose="02040503050406030204" pitchFamily="18" charset="0"/>
                            <a:cs typeface="Beaufort for LOL" panose="02020503050000020004" pitchFamily="18" charset="0"/>
                          </a:rPr>
                          <m:t>−1</m:t>
                        </m:r>
                      </m:sup>
                    </m:sSup>
                    <m:r>
                      <a:rPr lang="en-US" sz="2400" b="1" i="1" dirty="0">
                        <a:latin typeface="Cambria Math" panose="02040503050406030204" pitchFamily="18" charset="0"/>
                        <a:cs typeface="Beaufort for LOL" panose="02020503050000020004" pitchFamily="18" charset="0"/>
                      </a:rPr>
                      <m:t>𝒖</m:t>
                    </m:r>
                  </m:oMath>
                </a14:m>
                <a:r>
                  <a:rPr lang="en-US" sz="2400" dirty="0">
                    <a:latin typeface="Beaufort for LOL" panose="02020503050000020004" pitchFamily="18" charset="0"/>
                    <a:cs typeface="Beaufort for LOL" panose="02020503050000020004" pitchFamily="18" charset="0"/>
                  </a:rPr>
                  <a:t>, in </a:t>
                </a:r>
                <a:r>
                  <a:rPr lang="en-US" sz="2400" dirty="0" err="1">
                    <a:latin typeface="Beaufort for LOL" panose="02020503050000020004" pitchFamily="18" charset="0"/>
                    <a:cs typeface="Beaufort for LOL" panose="02020503050000020004" pitchFamily="18" charset="0"/>
                  </a:rPr>
                  <a:t>eigenbasis</a:t>
                </a:r>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oMath>
                </a14:m>
                <a:r>
                  <a:rPr lang="en-US" sz="2400" dirty="0">
                    <a:latin typeface="Beaufort for LOL" panose="02020503050000020004" pitchFamily="18" charset="0"/>
                    <a:cs typeface="Beaufort for LOL" panose="02020503050000020004" pitchFamily="18" charset="0"/>
                  </a:rPr>
                  <a:t> only stretches the eigenvectors </a:t>
                </a:r>
                <a14:m>
                  <m:oMath xmlns:m="http://schemas.openxmlformats.org/officeDocument/2006/math">
                    <m:sSup>
                      <m:sSupPr>
                        <m:ctrlPr>
                          <a:rPr lang="en-US" sz="2400" b="0"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𝒖</m:t>
                        </m:r>
                      </m:e>
                      <m:sup>
                        <m:r>
                          <a:rPr lang="en-US" sz="2400" b="0" i="1" dirty="0" smtClean="0">
                            <a:latin typeface="Cambria Math" panose="02040503050406030204" pitchFamily="18" charset="0"/>
                            <a:cs typeface="Beaufort for LOL" panose="02020503050000020004" pitchFamily="18" charset="0"/>
                          </a:rPr>
                          <m:t>′′</m:t>
                        </m:r>
                      </m:sup>
                    </m:sSup>
                    <m:r>
                      <a:rPr lang="en-US" sz="2400" b="0"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𝑫𝒖</m:t>
                    </m:r>
                    <m:r>
                      <a:rPr lang="en-US" sz="2400" b="1"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then transform back to the original basis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𝑨𝒖</m:t>
                    </m:r>
                    <m:r>
                      <a:rPr lang="en-US" sz="2400" b="1"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𝑽𝒖</m:t>
                    </m:r>
                    <m:r>
                      <a:rPr lang="en-US" sz="2400" b="1"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a:t>
                </a:r>
                <a:endParaRPr lang="en-AT" sz="2400" b="1" dirty="0">
                  <a:latin typeface="Beaufort for LOL" panose="02020503050000020004" pitchFamily="18" charset="0"/>
                  <a:cs typeface="Beaufort for LOL" panose="02020503050000020004" pitchFamily="18" charset="0"/>
                </a:endParaRPr>
              </a:p>
            </p:txBody>
          </p:sp>
        </mc:Choice>
        <mc:Fallback xmlns="">
          <p:sp>
            <p:nvSpPr>
              <p:cNvPr id="23" name="TextBox 22">
                <a:extLst>
                  <a:ext uri="{FF2B5EF4-FFF2-40B4-BE49-F238E27FC236}">
                    <a16:creationId xmlns:a16="http://schemas.microsoft.com/office/drawing/2014/main" id="{BEAC560B-4AD1-3E73-586D-11F410FD431E}"/>
                  </a:ext>
                </a:extLst>
              </p:cNvPr>
              <p:cNvSpPr txBox="1">
                <a:spLocks noRot="1" noChangeAspect="1" noMove="1" noResize="1" noEditPoints="1" noAdjustHandles="1" noChangeArrowheads="1" noChangeShapeType="1" noTextEdit="1"/>
              </p:cNvSpPr>
              <p:nvPr/>
            </p:nvSpPr>
            <p:spPr>
              <a:xfrm>
                <a:off x="242890" y="5942072"/>
                <a:ext cx="11706219" cy="862608"/>
              </a:xfrm>
              <a:prstGeom prst="rect">
                <a:avLst/>
              </a:prstGeom>
              <a:blipFill>
                <a:blip r:embed="rId7"/>
                <a:stretch>
                  <a:fillRect l="-833" t="-5674" b="-1205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B810C5-64C3-CC52-E378-153CA7D8DD06}"/>
                  </a:ext>
                </a:extLst>
              </p:cNvPr>
              <p:cNvSpPr txBox="1"/>
              <p:nvPr/>
            </p:nvSpPr>
            <p:spPr>
              <a:xfrm>
                <a:off x="1837301" y="5131424"/>
                <a:ext cx="13677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cs typeface="Beaufort for LOL" panose="02020503050000020004" pitchFamily="18" charset="0"/>
                            </a:rPr>
                          </m:ctrlPr>
                        </m:sSubPr>
                        <m:e>
                          <m:r>
                            <a:rPr lang="en-US" sz="1800" b="1" i="1" dirty="0" smtClean="0">
                              <a:latin typeface="Cambria Math" panose="02040503050406030204" pitchFamily="18" charset="0"/>
                              <a:cs typeface="Beaufort for LOL" panose="02020503050000020004" pitchFamily="18" charset="0"/>
                            </a:rPr>
                            <m:t>𝑽</m:t>
                          </m:r>
                        </m:e>
                        <m:sub>
                          <m:r>
                            <a:rPr lang="en-US" sz="1800" b="0" i="1" dirty="0" smtClean="0">
                              <a:latin typeface="Cambria Math" panose="02040503050406030204" pitchFamily="18" charset="0"/>
                              <a:cs typeface="Beaufort for LOL" panose="02020503050000020004" pitchFamily="18" charset="0"/>
                            </a:rPr>
                            <m:t>0</m:t>
                          </m:r>
                        </m:sub>
                      </m:sSub>
                    </m:oMath>
                  </m:oMathPara>
                </a14:m>
                <a:endParaRPr lang="en-AT" b="1" dirty="0"/>
              </a:p>
            </p:txBody>
          </p:sp>
        </mc:Choice>
        <mc:Fallback xmlns="">
          <p:sp>
            <p:nvSpPr>
              <p:cNvPr id="25" name="TextBox 24">
                <a:extLst>
                  <a:ext uri="{FF2B5EF4-FFF2-40B4-BE49-F238E27FC236}">
                    <a16:creationId xmlns:a16="http://schemas.microsoft.com/office/drawing/2014/main" id="{28B810C5-64C3-CC52-E378-153CA7D8DD06}"/>
                  </a:ext>
                </a:extLst>
              </p:cNvPr>
              <p:cNvSpPr txBox="1">
                <a:spLocks noRot="1" noChangeAspect="1" noMove="1" noResize="1" noEditPoints="1" noAdjustHandles="1" noChangeArrowheads="1" noChangeShapeType="1" noTextEdit="1"/>
              </p:cNvSpPr>
              <p:nvPr/>
            </p:nvSpPr>
            <p:spPr>
              <a:xfrm>
                <a:off x="1837301" y="5131424"/>
                <a:ext cx="1367790" cy="369332"/>
              </a:xfrm>
              <a:prstGeom prst="rect">
                <a:avLst/>
              </a:prstGeom>
              <a:blipFill>
                <a:blip r:embed="rId8"/>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FEFF3B3-940D-A24B-0F70-B79F39801CAC}"/>
                  </a:ext>
                </a:extLst>
              </p:cNvPr>
              <p:cNvSpPr txBox="1"/>
              <p:nvPr/>
            </p:nvSpPr>
            <p:spPr>
              <a:xfrm>
                <a:off x="2997138" y="5131424"/>
                <a:ext cx="13677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cs typeface="Beaufort for LOL" panose="02020503050000020004" pitchFamily="18" charset="0"/>
                            </a:rPr>
                          </m:ctrlPr>
                        </m:sSubPr>
                        <m:e>
                          <m:r>
                            <a:rPr lang="en-US" sz="1800" b="1" i="1" dirty="0" smtClean="0">
                              <a:latin typeface="Cambria Math" panose="02040503050406030204" pitchFamily="18" charset="0"/>
                              <a:cs typeface="Beaufort for LOL" panose="02020503050000020004" pitchFamily="18" charset="0"/>
                            </a:rPr>
                            <m:t>𝑽</m:t>
                          </m:r>
                        </m:e>
                        <m:sub>
                          <m:r>
                            <a:rPr lang="en-US" sz="1800" b="0" i="1" dirty="0" smtClean="0">
                              <a:latin typeface="Cambria Math" panose="02040503050406030204" pitchFamily="18" charset="0"/>
                              <a:cs typeface="Beaufort for LOL" panose="02020503050000020004" pitchFamily="18" charset="0"/>
                            </a:rPr>
                            <m:t>1</m:t>
                          </m:r>
                        </m:sub>
                      </m:sSub>
                    </m:oMath>
                  </m:oMathPara>
                </a14:m>
                <a:endParaRPr lang="en-AT" b="1" dirty="0"/>
              </a:p>
            </p:txBody>
          </p:sp>
        </mc:Choice>
        <mc:Fallback xmlns="">
          <p:sp>
            <p:nvSpPr>
              <p:cNvPr id="26" name="TextBox 25">
                <a:extLst>
                  <a:ext uri="{FF2B5EF4-FFF2-40B4-BE49-F238E27FC236}">
                    <a16:creationId xmlns:a16="http://schemas.microsoft.com/office/drawing/2014/main" id="{1FEFF3B3-940D-A24B-0F70-B79F39801CAC}"/>
                  </a:ext>
                </a:extLst>
              </p:cNvPr>
              <p:cNvSpPr txBox="1">
                <a:spLocks noRot="1" noChangeAspect="1" noMove="1" noResize="1" noEditPoints="1" noAdjustHandles="1" noChangeArrowheads="1" noChangeShapeType="1" noTextEdit="1"/>
              </p:cNvSpPr>
              <p:nvPr/>
            </p:nvSpPr>
            <p:spPr>
              <a:xfrm>
                <a:off x="2997138" y="5131424"/>
                <a:ext cx="1367790" cy="369332"/>
              </a:xfrm>
              <a:prstGeom prst="rect">
                <a:avLst/>
              </a:prstGeom>
              <a:blipFill>
                <a:blip r:embed="rId9"/>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5AA6DAA-6A4E-2009-F25F-5CC687BD0765}"/>
                  </a:ext>
                </a:extLst>
              </p:cNvPr>
              <p:cNvSpPr txBox="1"/>
              <p:nvPr/>
            </p:nvSpPr>
            <p:spPr>
              <a:xfrm>
                <a:off x="4235663" y="5131424"/>
                <a:ext cx="13677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cs typeface="Beaufort for LOL" panose="02020503050000020004" pitchFamily="18" charset="0"/>
                        </a:rPr>
                        <m:t>𝑽</m:t>
                      </m:r>
                    </m:oMath>
                  </m:oMathPara>
                </a14:m>
                <a:endParaRPr lang="en-AT" b="1" dirty="0"/>
              </a:p>
            </p:txBody>
          </p:sp>
        </mc:Choice>
        <mc:Fallback xmlns="">
          <p:sp>
            <p:nvSpPr>
              <p:cNvPr id="27" name="TextBox 26">
                <a:extLst>
                  <a:ext uri="{FF2B5EF4-FFF2-40B4-BE49-F238E27FC236}">
                    <a16:creationId xmlns:a16="http://schemas.microsoft.com/office/drawing/2014/main" id="{85AA6DAA-6A4E-2009-F25F-5CC687BD0765}"/>
                  </a:ext>
                </a:extLst>
              </p:cNvPr>
              <p:cNvSpPr txBox="1">
                <a:spLocks noRot="1" noChangeAspect="1" noMove="1" noResize="1" noEditPoints="1" noAdjustHandles="1" noChangeArrowheads="1" noChangeShapeType="1" noTextEdit="1"/>
              </p:cNvSpPr>
              <p:nvPr/>
            </p:nvSpPr>
            <p:spPr>
              <a:xfrm>
                <a:off x="4235663" y="5131424"/>
                <a:ext cx="1367790" cy="369332"/>
              </a:xfrm>
              <a:prstGeom prst="rect">
                <a:avLst/>
              </a:prstGeom>
              <a:blipFill>
                <a:blip r:embed="rId10"/>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184C861-8488-0786-D37B-FA69154A2A99}"/>
                  </a:ext>
                </a:extLst>
              </p:cNvPr>
              <p:cNvSpPr txBox="1"/>
              <p:nvPr/>
            </p:nvSpPr>
            <p:spPr>
              <a:xfrm>
                <a:off x="7918330" y="5064581"/>
                <a:ext cx="13677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cs typeface="Beaufort for LOL" panose="02020503050000020004" pitchFamily="18" charset="0"/>
                            </a:rPr>
                          </m:ctrlPr>
                        </m:sSubPr>
                        <m:e>
                          <m:r>
                            <a:rPr lang="en-US" sz="1800" b="1" i="1" dirty="0" smtClean="0">
                              <a:latin typeface="Cambria Math" panose="02040503050406030204" pitchFamily="18" charset="0"/>
                              <a:cs typeface="Beaufort for LOL" panose="02020503050000020004" pitchFamily="18" charset="0"/>
                            </a:rPr>
                            <m:t>𝒆</m:t>
                          </m:r>
                        </m:e>
                        <m:sub>
                          <m:r>
                            <a:rPr lang="en-US" sz="1800" b="0" i="1" dirty="0" smtClean="0">
                              <a:latin typeface="Cambria Math" panose="02040503050406030204" pitchFamily="18" charset="0"/>
                              <a:cs typeface="Beaufort for LOL" panose="02020503050000020004" pitchFamily="18" charset="0"/>
                            </a:rPr>
                            <m:t>0</m:t>
                          </m:r>
                        </m:sub>
                      </m:sSub>
                    </m:oMath>
                  </m:oMathPara>
                </a14:m>
                <a:endParaRPr lang="en-AT" b="1" dirty="0"/>
              </a:p>
            </p:txBody>
          </p:sp>
        </mc:Choice>
        <mc:Fallback xmlns="">
          <p:sp>
            <p:nvSpPr>
              <p:cNvPr id="28" name="TextBox 27">
                <a:extLst>
                  <a:ext uri="{FF2B5EF4-FFF2-40B4-BE49-F238E27FC236}">
                    <a16:creationId xmlns:a16="http://schemas.microsoft.com/office/drawing/2014/main" id="{D184C861-8488-0786-D37B-FA69154A2A99}"/>
                  </a:ext>
                </a:extLst>
              </p:cNvPr>
              <p:cNvSpPr txBox="1">
                <a:spLocks noRot="1" noChangeAspect="1" noMove="1" noResize="1" noEditPoints="1" noAdjustHandles="1" noChangeArrowheads="1" noChangeShapeType="1" noTextEdit="1"/>
              </p:cNvSpPr>
              <p:nvPr/>
            </p:nvSpPr>
            <p:spPr>
              <a:xfrm>
                <a:off x="7918330" y="5064581"/>
                <a:ext cx="1367790" cy="369332"/>
              </a:xfrm>
              <a:prstGeom prst="rect">
                <a:avLst/>
              </a:prstGeom>
              <a:blipFill>
                <a:blip r:embed="rId11"/>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8FDFC6-D557-895A-44A1-5D1ED503AAEC}"/>
                  </a:ext>
                </a:extLst>
              </p:cNvPr>
              <p:cNvSpPr txBox="1"/>
              <p:nvPr/>
            </p:nvSpPr>
            <p:spPr>
              <a:xfrm>
                <a:off x="10382462" y="5064581"/>
                <a:ext cx="13677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cs typeface="Beaufort for LOL" panose="02020503050000020004" pitchFamily="18" charset="0"/>
                            </a:rPr>
                          </m:ctrlPr>
                        </m:sSubPr>
                        <m:e>
                          <m:r>
                            <a:rPr lang="en-US" sz="1800" b="1" i="1" dirty="0" smtClean="0">
                              <a:latin typeface="Cambria Math" panose="02040503050406030204" pitchFamily="18" charset="0"/>
                              <a:cs typeface="Beaufort for LOL" panose="02020503050000020004" pitchFamily="18" charset="0"/>
                            </a:rPr>
                            <m:t>𝒆</m:t>
                          </m:r>
                        </m:e>
                        <m:sub>
                          <m:r>
                            <a:rPr lang="en-US" sz="1800" b="0" i="1" dirty="0" smtClean="0">
                              <a:latin typeface="Cambria Math" panose="02040503050406030204" pitchFamily="18" charset="0"/>
                              <a:cs typeface="Beaufort for LOL" panose="02020503050000020004" pitchFamily="18" charset="0"/>
                            </a:rPr>
                            <m:t>1</m:t>
                          </m:r>
                        </m:sub>
                      </m:sSub>
                    </m:oMath>
                  </m:oMathPara>
                </a14:m>
                <a:endParaRPr lang="en-AT" b="1" dirty="0"/>
              </a:p>
            </p:txBody>
          </p:sp>
        </mc:Choice>
        <mc:Fallback xmlns="">
          <p:sp>
            <p:nvSpPr>
              <p:cNvPr id="29" name="TextBox 28">
                <a:extLst>
                  <a:ext uri="{FF2B5EF4-FFF2-40B4-BE49-F238E27FC236}">
                    <a16:creationId xmlns:a16="http://schemas.microsoft.com/office/drawing/2014/main" id="{918FDFC6-D557-895A-44A1-5D1ED503AAEC}"/>
                  </a:ext>
                </a:extLst>
              </p:cNvPr>
              <p:cNvSpPr txBox="1">
                <a:spLocks noRot="1" noChangeAspect="1" noMove="1" noResize="1" noEditPoints="1" noAdjustHandles="1" noChangeArrowheads="1" noChangeShapeType="1" noTextEdit="1"/>
              </p:cNvSpPr>
              <p:nvPr/>
            </p:nvSpPr>
            <p:spPr>
              <a:xfrm>
                <a:off x="10382462" y="5064581"/>
                <a:ext cx="1367790" cy="369332"/>
              </a:xfrm>
              <a:prstGeom prst="rect">
                <a:avLst/>
              </a:prstGeom>
              <a:blipFill>
                <a:blip r:embed="rId12"/>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229641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5" grpId="0"/>
      <p:bldP spid="16" grpId="0"/>
      <p:bldP spid="17" grpId="0" animBg="1"/>
      <p:bldP spid="18" grpId="0" animBg="1"/>
      <p:bldP spid="19" grpId="0" animBg="1"/>
      <p:bldP spid="20" grpId="0" animBg="1"/>
      <p:bldP spid="21" grpId="0" animBg="1"/>
      <p:bldP spid="22" grpId="0"/>
      <p:bldP spid="23" grpId="0"/>
      <p:bldP spid="25" grpId="0"/>
      <p:bldP spid="26"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192E9-17E1-C11A-F333-B6445FEB20B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E484B3D-D1A6-7834-1A74-FB8CB66D1B7E}"/>
                  </a:ext>
                </a:extLst>
              </p:cNvPr>
              <p:cNvSpPr>
                <a:spLocks noGrp="1"/>
              </p:cNvSpPr>
              <p:nvPr>
                <p:ph type="title"/>
              </p:nvPr>
            </p:nvSpPr>
            <p:spPr/>
            <p:txBody>
              <a:bodyPr/>
              <a:lstStyle/>
              <a:p>
                <a:r>
                  <a:rPr lang="en-US" dirty="0"/>
                  <a:t>Visualisation of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m:t>
                    </m:r>
                    <m:r>
                      <a:rPr lang="en-US" b="1" i="1" dirty="0" smtClean="0">
                        <a:latin typeface="Cambria Math" panose="02040503050406030204" pitchFamily="18" charset="0"/>
                      </a:rPr>
                      <m:t>𝒖</m:t>
                    </m:r>
                    <m:r>
                      <a:rPr lang="en-US" i="1" dirty="0" smtClean="0">
                        <a:latin typeface="Cambria Math" panose="02040503050406030204" pitchFamily="18" charset="0"/>
                      </a:rPr>
                      <m:t> =</m:t>
                    </m:r>
                    <m:r>
                      <a:rPr lang="en-US" b="1" i="1" dirty="0" smtClean="0">
                        <a:latin typeface="Cambria Math" panose="02040503050406030204" pitchFamily="18" charset="0"/>
                      </a:rPr>
                      <m:t>𝑽</m:t>
                    </m:r>
                    <m:r>
                      <a:rPr lang="en-US" b="1" i="1" dirty="0" smtClean="0">
                        <a:latin typeface="Cambria Math" panose="02040503050406030204" pitchFamily="18" charset="0"/>
                      </a:rPr>
                      <m:t>⋅ </m:t>
                    </m:r>
                    <m:r>
                      <a:rPr lang="en-US" b="1" i="1" dirty="0" smtClean="0">
                        <a:latin typeface="Cambria Math" panose="02040503050406030204" pitchFamily="18" charset="0"/>
                      </a:rPr>
                      <m:t>𝑫</m:t>
                    </m:r>
                    <m:r>
                      <a:rPr lang="en-US" b="1" i="1" dirty="0" smtClean="0">
                        <a:latin typeface="Cambria Math" panose="02040503050406030204" pitchFamily="18" charset="0"/>
                      </a:rPr>
                      <m:t>⋅ </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𝑽</m:t>
                        </m:r>
                      </m:e>
                      <m:sup>
                        <m:r>
                          <a:rPr lang="en-US" b="1" i="1" dirty="0" smtClean="0">
                            <a:latin typeface="Cambria Math" panose="02040503050406030204" pitchFamily="18" charset="0"/>
                          </a:rPr>
                          <m:t>−</m:t>
                        </m:r>
                        <m:r>
                          <a:rPr lang="en-US" b="1" i="1" dirty="0" smtClean="0">
                            <a:latin typeface="Cambria Math" panose="02040503050406030204" pitchFamily="18" charset="0"/>
                          </a:rPr>
                          <m:t>𝟏</m:t>
                        </m:r>
                      </m:sup>
                    </m:sSup>
                    <m:r>
                      <a:rPr lang="en-US" b="1" i="1" dirty="0" smtClean="0">
                        <a:latin typeface="Cambria Math" panose="02040503050406030204" pitchFamily="18" charset="0"/>
                      </a:rPr>
                      <m:t>⋅</m:t>
                    </m:r>
                    <m:r>
                      <a:rPr lang="en-US" b="1" i="1" dirty="0" smtClean="0">
                        <a:latin typeface="Cambria Math" panose="02040503050406030204" pitchFamily="18" charset="0"/>
                      </a:rPr>
                      <m:t>𝒖</m:t>
                    </m:r>
                  </m:oMath>
                </a14:m>
                <a:endParaRPr lang="en-AT" dirty="0"/>
              </a:p>
            </p:txBody>
          </p:sp>
        </mc:Choice>
        <mc:Fallback xmlns="">
          <p:sp>
            <p:nvSpPr>
              <p:cNvPr id="2" name="Title 1">
                <a:extLst>
                  <a:ext uri="{FF2B5EF4-FFF2-40B4-BE49-F238E27FC236}">
                    <a16:creationId xmlns:a16="http://schemas.microsoft.com/office/drawing/2014/main" id="{2E484B3D-D1A6-7834-1A74-FB8CB66D1B7E}"/>
                  </a:ext>
                </a:extLst>
              </p:cNvPr>
              <p:cNvSpPr>
                <a:spLocks noGrp="1" noRot="1" noChangeAspect="1" noMove="1" noResize="1" noEditPoints="1" noAdjustHandles="1" noChangeArrowheads="1" noChangeShapeType="1" noTextEdit="1"/>
              </p:cNvSpPr>
              <p:nvPr>
                <p:ph type="title"/>
              </p:nvPr>
            </p:nvSpPr>
            <p:spPr>
              <a:blipFill>
                <a:blip r:embed="rId2"/>
                <a:stretch>
                  <a:fillRect l="-1616"/>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D08D2DF1-ECA3-01CE-DB4C-DE85AE764463}"/>
              </a:ext>
            </a:extLst>
          </p:cNvPr>
          <p:cNvSpPr>
            <a:spLocks noGrp="1"/>
          </p:cNvSpPr>
          <p:nvPr>
            <p:ph type="sldNum" sz="quarter" idx="12"/>
          </p:nvPr>
        </p:nvSpPr>
        <p:spPr/>
        <p:txBody>
          <a:bodyPr/>
          <a:lstStyle/>
          <a:p>
            <a:fld id="{CC491BDB-77F2-4EF0-887C-9DE660584513}" type="slidenum">
              <a:rPr lang="en-GB" smtClean="0"/>
              <a:pPr/>
              <a:t>18</a:t>
            </a:fld>
            <a:endParaRPr lang="en-GB" dirty="0"/>
          </a:p>
        </p:txBody>
      </p:sp>
      <p:grpSp>
        <p:nvGrpSpPr>
          <p:cNvPr id="31" name="Group 30">
            <a:extLst>
              <a:ext uri="{FF2B5EF4-FFF2-40B4-BE49-F238E27FC236}">
                <a16:creationId xmlns:a16="http://schemas.microsoft.com/office/drawing/2014/main" id="{ACD6D45A-4149-CC14-DC51-D3EAF3E7A12D}"/>
              </a:ext>
            </a:extLst>
          </p:cNvPr>
          <p:cNvGrpSpPr/>
          <p:nvPr/>
        </p:nvGrpSpPr>
        <p:grpSpPr>
          <a:xfrm rot="2709321">
            <a:off x="126679" y="1208130"/>
            <a:ext cx="2058975" cy="1876192"/>
            <a:chOff x="3753574" y="3445377"/>
            <a:chExt cx="826190" cy="752846"/>
          </a:xfrm>
        </p:grpSpPr>
        <p:cxnSp>
          <p:nvCxnSpPr>
            <p:cNvPr id="8" name="Straight Arrow Connector 7">
              <a:extLst>
                <a:ext uri="{FF2B5EF4-FFF2-40B4-BE49-F238E27FC236}">
                  <a16:creationId xmlns:a16="http://schemas.microsoft.com/office/drawing/2014/main" id="{15131576-4A27-E5F8-70B9-7CF6162AFFC5}"/>
                </a:ext>
              </a:extLst>
            </p:cNvPr>
            <p:cNvCxnSpPr>
              <a:cxnSpLocks/>
            </p:cNvCxnSpPr>
            <p:nvPr/>
          </p:nvCxnSpPr>
          <p:spPr>
            <a:xfrm rot="18890679" flipV="1">
              <a:off x="4080512" y="3536045"/>
              <a:ext cx="0" cy="653876"/>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DFF4A71-F044-6A17-399A-A331F21153E1}"/>
                </a:ext>
              </a:extLst>
            </p:cNvPr>
            <p:cNvCxnSpPr>
              <a:cxnSpLocks/>
            </p:cNvCxnSpPr>
            <p:nvPr/>
          </p:nvCxnSpPr>
          <p:spPr>
            <a:xfrm rot="18890679" flipV="1">
              <a:off x="4196475" y="3814934"/>
              <a:ext cx="752846" cy="13732"/>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C828793-F1FF-D0DA-B8D2-D216F7225275}"/>
                  </a:ext>
                </a:extLst>
              </p:cNvPr>
              <p:cNvSpPr txBox="1"/>
              <p:nvPr/>
            </p:nvSpPr>
            <p:spPr>
              <a:xfrm>
                <a:off x="2752933" y="2714877"/>
                <a:ext cx="379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𝒆</m:t>
                          </m:r>
                        </m:e>
                        <m:sub>
                          <m:r>
                            <a:rPr lang="en-US" sz="2400" b="0" i="1" smtClean="0">
                              <a:latin typeface="Cambria Math" panose="02040503050406030204" pitchFamily="18" charset="0"/>
                            </a:rPr>
                            <m:t>0</m:t>
                          </m:r>
                        </m:sub>
                      </m:sSub>
                    </m:oMath>
                  </m:oMathPara>
                </a14:m>
                <a:endParaRPr lang="en-AT" sz="2400" dirty="0"/>
              </a:p>
            </p:txBody>
          </p:sp>
        </mc:Choice>
        <mc:Fallback xmlns="">
          <p:sp>
            <p:nvSpPr>
              <p:cNvPr id="37" name="TextBox 36">
                <a:extLst>
                  <a:ext uri="{FF2B5EF4-FFF2-40B4-BE49-F238E27FC236}">
                    <a16:creationId xmlns:a16="http://schemas.microsoft.com/office/drawing/2014/main" id="{CC828793-F1FF-D0DA-B8D2-D216F7225275}"/>
                  </a:ext>
                </a:extLst>
              </p:cNvPr>
              <p:cNvSpPr txBox="1">
                <a:spLocks noRot="1" noChangeAspect="1" noMove="1" noResize="1" noEditPoints="1" noAdjustHandles="1" noChangeArrowheads="1" noChangeShapeType="1" noTextEdit="1"/>
              </p:cNvSpPr>
              <p:nvPr/>
            </p:nvSpPr>
            <p:spPr>
              <a:xfrm>
                <a:off x="2752933" y="2714877"/>
                <a:ext cx="379848" cy="369332"/>
              </a:xfrm>
              <a:prstGeom prst="rect">
                <a:avLst/>
              </a:prstGeom>
              <a:blipFill>
                <a:blip r:embed="rId3"/>
                <a:stretch>
                  <a:fillRect l="-11290" r="-6452" b="-1311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CF65A97-FDF7-04FA-FA9A-9B3D0D8ED7F5}"/>
                  </a:ext>
                </a:extLst>
              </p:cNvPr>
              <p:cNvSpPr txBox="1"/>
              <p:nvPr/>
            </p:nvSpPr>
            <p:spPr>
              <a:xfrm>
                <a:off x="527608" y="1050335"/>
                <a:ext cx="379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𝒆</m:t>
                          </m:r>
                        </m:e>
                        <m:sub>
                          <m:r>
                            <a:rPr lang="en-US" sz="2400" b="0" i="1" smtClean="0">
                              <a:latin typeface="Cambria Math" panose="02040503050406030204" pitchFamily="18" charset="0"/>
                            </a:rPr>
                            <m:t>1</m:t>
                          </m:r>
                        </m:sub>
                      </m:sSub>
                    </m:oMath>
                  </m:oMathPara>
                </a14:m>
                <a:endParaRPr lang="en-AT" sz="2400" dirty="0"/>
              </a:p>
            </p:txBody>
          </p:sp>
        </mc:Choice>
        <mc:Fallback xmlns="">
          <p:sp>
            <p:nvSpPr>
              <p:cNvPr id="38" name="TextBox 37">
                <a:extLst>
                  <a:ext uri="{FF2B5EF4-FFF2-40B4-BE49-F238E27FC236}">
                    <a16:creationId xmlns:a16="http://schemas.microsoft.com/office/drawing/2014/main" id="{4CF65A97-FDF7-04FA-FA9A-9B3D0D8ED7F5}"/>
                  </a:ext>
                </a:extLst>
              </p:cNvPr>
              <p:cNvSpPr txBox="1">
                <a:spLocks noRot="1" noChangeAspect="1" noMove="1" noResize="1" noEditPoints="1" noAdjustHandles="1" noChangeArrowheads="1" noChangeShapeType="1" noTextEdit="1"/>
              </p:cNvSpPr>
              <p:nvPr/>
            </p:nvSpPr>
            <p:spPr>
              <a:xfrm>
                <a:off x="527608" y="1050335"/>
                <a:ext cx="379848" cy="369332"/>
              </a:xfrm>
              <a:prstGeom prst="rect">
                <a:avLst/>
              </a:prstGeom>
              <a:blipFill>
                <a:blip r:embed="rId4"/>
                <a:stretch>
                  <a:fillRect l="-11290" r="-4839" b="-1311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A5356B9-161B-D9BC-4E68-8A612ADC5EEE}"/>
                  </a:ext>
                </a:extLst>
              </p:cNvPr>
              <p:cNvSpPr txBox="1"/>
              <p:nvPr/>
            </p:nvSpPr>
            <p:spPr>
              <a:xfrm>
                <a:off x="2557856" y="1547885"/>
                <a:ext cx="2677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9E0343"/>
                          </a:solidFill>
                          <a:latin typeface="Cambria Math" panose="02040503050406030204" pitchFamily="18" charset="0"/>
                        </a:rPr>
                        <m:t>𝒖</m:t>
                      </m:r>
                    </m:oMath>
                  </m:oMathPara>
                </a14:m>
                <a:endParaRPr lang="en-AT" sz="2400" b="1" dirty="0">
                  <a:solidFill>
                    <a:srgbClr val="9E0343"/>
                  </a:solidFill>
                </a:endParaRPr>
              </a:p>
            </p:txBody>
          </p:sp>
        </mc:Choice>
        <mc:Fallback xmlns="">
          <p:sp>
            <p:nvSpPr>
              <p:cNvPr id="39" name="TextBox 38">
                <a:extLst>
                  <a:ext uri="{FF2B5EF4-FFF2-40B4-BE49-F238E27FC236}">
                    <a16:creationId xmlns:a16="http://schemas.microsoft.com/office/drawing/2014/main" id="{DA5356B9-161B-D9BC-4E68-8A612ADC5EEE}"/>
                  </a:ext>
                </a:extLst>
              </p:cNvPr>
              <p:cNvSpPr txBox="1">
                <a:spLocks noRot="1" noChangeAspect="1" noMove="1" noResize="1" noEditPoints="1" noAdjustHandles="1" noChangeArrowheads="1" noChangeShapeType="1" noTextEdit="1"/>
              </p:cNvSpPr>
              <p:nvPr/>
            </p:nvSpPr>
            <p:spPr>
              <a:xfrm>
                <a:off x="2557856" y="1547885"/>
                <a:ext cx="267701" cy="369332"/>
              </a:xfrm>
              <a:prstGeom prst="rect">
                <a:avLst/>
              </a:prstGeom>
              <a:blipFill>
                <a:blip r:embed="rId5"/>
                <a:stretch>
                  <a:fillRect l="-15909" r="-15909"/>
                </a:stretch>
              </a:blipFill>
            </p:spPr>
            <p:txBody>
              <a:bodyPr/>
              <a:lstStyle/>
              <a:p>
                <a:r>
                  <a:rPr lang="en-AT">
                    <a:noFill/>
                  </a:rPr>
                  <a:t> </a:t>
                </a:r>
              </a:p>
            </p:txBody>
          </p:sp>
        </mc:Fallback>
      </mc:AlternateContent>
      <p:cxnSp>
        <p:nvCxnSpPr>
          <p:cNvPr id="41" name="Straight Arrow Connector 40">
            <a:extLst>
              <a:ext uri="{FF2B5EF4-FFF2-40B4-BE49-F238E27FC236}">
                <a16:creationId xmlns:a16="http://schemas.microsoft.com/office/drawing/2014/main" id="{93860D89-292C-F83A-3AFD-FB57A5F28340}"/>
              </a:ext>
            </a:extLst>
          </p:cNvPr>
          <p:cNvCxnSpPr/>
          <p:nvPr/>
        </p:nvCxnSpPr>
        <p:spPr>
          <a:xfrm flipV="1">
            <a:off x="5874661" y="1866763"/>
            <a:ext cx="1587795" cy="999461"/>
          </a:xfrm>
          <a:prstGeom prst="straightConnector1">
            <a:avLst/>
          </a:prstGeom>
          <a:ln w="76200" cap="rnd" cmpd="sng">
            <a:solidFill>
              <a:srgbClr val="9E0343"/>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5703020-9254-9C1A-261B-2D4A832D4EE1}"/>
              </a:ext>
            </a:extLst>
          </p:cNvPr>
          <p:cNvGrpSpPr/>
          <p:nvPr/>
        </p:nvGrpSpPr>
        <p:grpSpPr>
          <a:xfrm rot="2109117">
            <a:off x="4946771" y="1193576"/>
            <a:ext cx="2058975" cy="1876192"/>
            <a:chOff x="3753574" y="3445377"/>
            <a:chExt cx="826190" cy="752846"/>
          </a:xfrm>
        </p:grpSpPr>
        <p:cxnSp>
          <p:nvCxnSpPr>
            <p:cNvPr id="43" name="Straight Arrow Connector 42">
              <a:extLst>
                <a:ext uri="{FF2B5EF4-FFF2-40B4-BE49-F238E27FC236}">
                  <a16:creationId xmlns:a16="http://schemas.microsoft.com/office/drawing/2014/main" id="{103EFD97-F218-6A2C-85AF-20811B8C2CCE}"/>
                </a:ext>
              </a:extLst>
            </p:cNvPr>
            <p:cNvCxnSpPr>
              <a:cxnSpLocks/>
            </p:cNvCxnSpPr>
            <p:nvPr/>
          </p:nvCxnSpPr>
          <p:spPr>
            <a:xfrm rot="18890679" flipV="1">
              <a:off x="4080512" y="3536045"/>
              <a:ext cx="0" cy="653876"/>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CA0858C-50D4-5661-88ED-1BBC0E134B9F}"/>
                </a:ext>
              </a:extLst>
            </p:cNvPr>
            <p:cNvCxnSpPr>
              <a:cxnSpLocks/>
            </p:cNvCxnSpPr>
            <p:nvPr/>
          </p:nvCxnSpPr>
          <p:spPr>
            <a:xfrm rot="18890679" flipV="1">
              <a:off x="4196475" y="3814934"/>
              <a:ext cx="752846" cy="13732"/>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9952500-C2D0-6B79-283E-1278BC8009F1}"/>
                  </a:ext>
                </a:extLst>
              </p:cNvPr>
              <p:cNvSpPr txBox="1"/>
              <p:nvPr/>
            </p:nvSpPr>
            <p:spPr>
              <a:xfrm>
                <a:off x="7730813" y="2465322"/>
                <a:ext cx="395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0" i="1" smtClean="0">
                              <a:latin typeface="Cambria Math" panose="02040503050406030204" pitchFamily="18" charset="0"/>
                            </a:rPr>
                            <m:t>0</m:t>
                          </m:r>
                        </m:sub>
                      </m:sSub>
                    </m:oMath>
                  </m:oMathPara>
                </a14:m>
                <a:endParaRPr lang="en-AT" sz="2400" dirty="0"/>
              </a:p>
            </p:txBody>
          </p:sp>
        </mc:Choice>
        <mc:Fallback xmlns="">
          <p:sp>
            <p:nvSpPr>
              <p:cNvPr id="45" name="TextBox 44">
                <a:extLst>
                  <a:ext uri="{FF2B5EF4-FFF2-40B4-BE49-F238E27FC236}">
                    <a16:creationId xmlns:a16="http://schemas.microsoft.com/office/drawing/2014/main" id="{09952500-C2D0-6B79-283E-1278BC8009F1}"/>
                  </a:ext>
                </a:extLst>
              </p:cNvPr>
              <p:cNvSpPr txBox="1">
                <a:spLocks noRot="1" noChangeAspect="1" noMove="1" noResize="1" noEditPoints="1" noAdjustHandles="1" noChangeArrowheads="1" noChangeShapeType="1" noTextEdit="1"/>
              </p:cNvSpPr>
              <p:nvPr/>
            </p:nvSpPr>
            <p:spPr>
              <a:xfrm>
                <a:off x="7730813" y="2465322"/>
                <a:ext cx="395878" cy="369332"/>
              </a:xfrm>
              <a:prstGeom prst="rect">
                <a:avLst/>
              </a:prstGeom>
              <a:blipFill>
                <a:blip r:embed="rId6"/>
                <a:stretch>
                  <a:fillRect l="-10769" r="-6154" b="-1311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9B4BBBE-673D-41A1-7864-ACC624AD9633}"/>
                  </a:ext>
                </a:extLst>
              </p:cNvPr>
              <p:cNvSpPr txBox="1"/>
              <p:nvPr/>
            </p:nvSpPr>
            <p:spPr>
              <a:xfrm>
                <a:off x="5195069" y="1246850"/>
                <a:ext cx="3887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0" i="1" smtClean="0">
                              <a:latin typeface="Cambria Math" panose="02040503050406030204" pitchFamily="18" charset="0"/>
                            </a:rPr>
                            <m:t>1</m:t>
                          </m:r>
                        </m:sub>
                      </m:sSub>
                    </m:oMath>
                  </m:oMathPara>
                </a14:m>
                <a:endParaRPr lang="en-AT" sz="2400" dirty="0"/>
              </a:p>
            </p:txBody>
          </p:sp>
        </mc:Choice>
        <mc:Fallback xmlns="">
          <p:sp>
            <p:nvSpPr>
              <p:cNvPr id="46" name="TextBox 45">
                <a:extLst>
                  <a:ext uri="{FF2B5EF4-FFF2-40B4-BE49-F238E27FC236}">
                    <a16:creationId xmlns:a16="http://schemas.microsoft.com/office/drawing/2014/main" id="{89B4BBBE-673D-41A1-7864-ACC624AD9633}"/>
                  </a:ext>
                </a:extLst>
              </p:cNvPr>
              <p:cNvSpPr txBox="1">
                <a:spLocks noRot="1" noChangeAspect="1" noMove="1" noResize="1" noEditPoints="1" noAdjustHandles="1" noChangeArrowheads="1" noChangeShapeType="1" noTextEdit="1"/>
              </p:cNvSpPr>
              <p:nvPr/>
            </p:nvSpPr>
            <p:spPr>
              <a:xfrm>
                <a:off x="5195069" y="1246850"/>
                <a:ext cx="388760" cy="369332"/>
              </a:xfrm>
              <a:prstGeom prst="rect">
                <a:avLst/>
              </a:prstGeom>
              <a:blipFill>
                <a:blip r:embed="rId7"/>
                <a:stretch>
                  <a:fillRect l="-10938" r="-6250" b="-15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10C1685-2084-DB8D-1A0F-716AA19E4705}"/>
                  </a:ext>
                </a:extLst>
              </p:cNvPr>
              <p:cNvSpPr txBox="1"/>
              <p:nvPr/>
            </p:nvSpPr>
            <p:spPr>
              <a:xfrm>
                <a:off x="7481494" y="1567196"/>
                <a:ext cx="2677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9E0343"/>
                          </a:solidFill>
                          <a:latin typeface="Cambria Math" panose="02040503050406030204" pitchFamily="18" charset="0"/>
                        </a:rPr>
                        <m:t>𝒖</m:t>
                      </m:r>
                    </m:oMath>
                  </m:oMathPara>
                </a14:m>
                <a:endParaRPr lang="en-AT" sz="2400" b="1" dirty="0">
                  <a:solidFill>
                    <a:srgbClr val="9E0343"/>
                  </a:solidFill>
                </a:endParaRPr>
              </a:p>
            </p:txBody>
          </p:sp>
        </mc:Choice>
        <mc:Fallback xmlns="">
          <p:sp>
            <p:nvSpPr>
              <p:cNvPr id="47" name="TextBox 46">
                <a:extLst>
                  <a:ext uri="{FF2B5EF4-FFF2-40B4-BE49-F238E27FC236}">
                    <a16:creationId xmlns:a16="http://schemas.microsoft.com/office/drawing/2014/main" id="{F10C1685-2084-DB8D-1A0F-716AA19E4705}"/>
                  </a:ext>
                </a:extLst>
              </p:cNvPr>
              <p:cNvSpPr txBox="1">
                <a:spLocks noRot="1" noChangeAspect="1" noMove="1" noResize="1" noEditPoints="1" noAdjustHandles="1" noChangeArrowheads="1" noChangeShapeType="1" noTextEdit="1"/>
              </p:cNvSpPr>
              <p:nvPr/>
            </p:nvSpPr>
            <p:spPr>
              <a:xfrm>
                <a:off x="7481494" y="1567196"/>
                <a:ext cx="267701" cy="369332"/>
              </a:xfrm>
              <a:prstGeom prst="rect">
                <a:avLst/>
              </a:prstGeom>
              <a:blipFill>
                <a:blip r:embed="rId8"/>
                <a:stretch>
                  <a:fillRect l="-15909" r="-15909"/>
                </a:stretch>
              </a:blipFill>
            </p:spPr>
            <p:txBody>
              <a:bodyPr/>
              <a:lstStyle/>
              <a:p>
                <a:r>
                  <a:rPr lang="en-AT">
                    <a:noFill/>
                  </a:rPr>
                  <a:t> </a:t>
                </a:r>
              </a:p>
            </p:txBody>
          </p:sp>
        </mc:Fallback>
      </mc:AlternateContent>
      <p:cxnSp>
        <p:nvCxnSpPr>
          <p:cNvPr id="49" name="Straight Connector 48">
            <a:extLst>
              <a:ext uri="{FF2B5EF4-FFF2-40B4-BE49-F238E27FC236}">
                <a16:creationId xmlns:a16="http://schemas.microsoft.com/office/drawing/2014/main" id="{0073E50A-E02C-FD6B-FD93-780FC619E4A2}"/>
              </a:ext>
            </a:extLst>
          </p:cNvPr>
          <p:cNvCxnSpPr>
            <a:cxnSpLocks/>
          </p:cNvCxnSpPr>
          <p:nvPr/>
        </p:nvCxnSpPr>
        <p:spPr>
          <a:xfrm>
            <a:off x="2513655" y="1847452"/>
            <a:ext cx="0" cy="989300"/>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0DCCDE3-D500-3F95-4860-CB6C091B75E5}"/>
              </a:ext>
            </a:extLst>
          </p:cNvPr>
          <p:cNvCxnSpPr>
            <a:cxnSpLocks/>
          </p:cNvCxnSpPr>
          <p:nvPr/>
        </p:nvCxnSpPr>
        <p:spPr>
          <a:xfrm>
            <a:off x="931983" y="1847452"/>
            <a:ext cx="1535952" cy="0"/>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DE8A38A-C498-D2A6-AD8F-860F0A89B67E}"/>
              </a:ext>
            </a:extLst>
          </p:cNvPr>
          <p:cNvCxnSpPr/>
          <p:nvPr/>
        </p:nvCxnSpPr>
        <p:spPr>
          <a:xfrm flipV="1">
            <a:off x="951023" y="1847452"/>
            <a:ext cx="1587795" cy="999461"/>
          </a:xfrm>
          <a:prstGeom prst="straightConnector1">
            <a:avLst/>
          </a:prstGeom>
          <a:ln w="76200" cap="rnd" cmpd="sng">
            <a:solidFill>
              <a:srgbClr val="9E0343"/>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7F2A48E-210B-663D-4217-20798E702C5D}"/>
              </a:ext>
            </a:extLst>
          </p:cNvPr>
          <p:cNvCxnSpPr>
            <a:cxnSpLocks/>
          </p:cNvCxnSpPr>
          <p:nvPr/>
        </p:nvCxnSpPr>
        <p:spPr>
          <a:xfrm flipV="1">
            <a:off x="5749293" y="1838633"/>
            <a:ext cx="1658216" cy="326178"/>
          </a:xfrm>
          <a:prstGeom prst="straightConnector1">
            <a:avLst/>
          </a:prstGeom>
          <a:ln w="38100" cap="rnd" cmpd="sng">
            <a:solidFill>
              <a:schemeClr val="tx1"/>
            </a:solidFill>
            <a:prstDash val="sysDash"/>
            <a:tailEnd type="non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7B8B9FE-7203-FDA8-2682-10886C059157}"/>
              </a:ext>
            </a:extLst>
          </p:cNvPr>
          <p:cNvCxnSpPr>
            <a:cxnSpLocks/>
          </p:cNvCxnSpPr>
          <p:nvPr/>
        </p:nvCxnSpPr>
        <p:spPr>
          <a:xfrm flipH="1" flipV="1">
            <a:off x="7407509" y="1936528"/>
            <a:ext cx="112028" cy="587698"/>
          </a:xfrm>
          <a:prstGeom prst="straightConnector1">
            <a:avLst/>
          </a:prstGeom>
          <a:ln w="38100" cap="rnd" cmpd="sng">
            <a:solidFill>
              <a:schemeClr val="tx1"/>
            </a:solidFill>
            <a:prstDash val="sysDash"/>
            <a:tailEnd type="none"/>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5FEC20-2CE3-57CB-E534-E1501732D50D}"/>
              </a:ext>
            </a:extLst>
          </p:cNvPr>
          <p:cNvCxnSpPr>
            <a:cxnSpLocks/>
          </p:cNvCxnSpPr>
          <p:nvPr/>
        </p:nvCxnSpPr>
        <p:spPr>
          <a:xfrm flipV="1">
            <a:off x="3542365" y="4381236"/>
            <a:ext cx="856217" cy="1454643"/>
          </a:xfrm>
          <a:prstGeom prst="straightConnector1">
            <a:avLst/>
          </a:prstGeom>
          <a:ln w="76200" cap="rnd" cmpd="sng">
            <a:solidFill>
              <a:srgbClr val="9E0343"/>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CD3229AB-343B-7CD8-8BC4-469A0EFA348F}"/>
              </a:ext>
            </a:extLst>
          </p:cNvPr>
          <p:cNvGrpSpPr/>
          <p:nvPr/>
        </p:nvGrpSpPr>
        <p:grpSpPr>
          <a:xfrm rot="2109117">
            <a:off x="2614475" y="4163231"/>
            <a:ext cx="2058975" cy="1876192"/>
            <a:chOff x="3753574" y="3445377"/>
            <a:chExt cx="826190" cy="752846"/>
          </a:xfrm>
        </p:grpSpPr>
        <p:cxnSp>
          <p:nvCxnSpPr>
            <p:cNvPr id="82" name="Straight Arrow Connector 81">
              <a:extLst>
                <a:ext uri="{FF2B5EF4-FFF2-40B4-BE49-F238E27FC236}">
                  <a16:creationId xmlns:a16="http://schemas.microsoft.com/office/drawing/2014/main" id="{0A214318-C4C1-D559-80B8-AEEB0F1F44ED}"/>
                </a:ext>
              </a:extLst>
            </p:cNvPr>
            <p:cNvCxnSpPr>
              <a:cxnSpLocks/>
            </p:cNvCxnSpPr>
            <p:nvPr/>
          </p:nvCxnSpPr>
          <p:spPr>
            <a:xfrm rot="18890679" flipV="1">
              <a:off x="4080512" y="3536045"/>
              <a:ext cx="0" cy="653876"/>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DAC55EE-03E0-62E2-954D-F70A1FB5D002}"/>
                </a:ext>
              </a:extLst>
            </p:cNvPr>
            <p:cNvCxnSpPr>
              <a:cxnSpLocks/>
            </p:cNvCxnSpPr>
            <p:nvPr/>
          </p:nvCxnSpPr>
          <p:spPr>
            <a:xfrm rot="18890679" flipV="1">
              <a:off x="4196475" y="3814934"/>
              <a:ext cx="752846" cy="13732"/>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D957D04-EA74-6542-0613-C546F43007AD}"/>
                  </a:ext>
                </a:extLst>
              </p:cNvPr>
              <p:cNvSpPr txBox="1"/>
              <p:nvPr/>
            </p:nvSpPr>
            <p:spPr>
              <a:xfrm>
                <a:off x="5398517" y="5434977"/>
                <a:ext cx="3958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0" i="1" smtClean="0">
                              <a:latin typeface="Cambria Math" panose="02040503050406030204" pitchFamily="18" charset="0"/>
                            </a:rPr>
                            <m:t>0</m:t>
                          </m:r>
                        </m:sub>
                      </m:sSub>
                    </m:oMath>
                  </m:oMathPara>
                </a14:m>
                <a:endParaRPr lang="en-AT" sz="2400" dirty="0"/>
              </a:p>
            </p:txBody>
          </p:sp>
        </mc:Choice>
        <mc:Fallback xmlns="">
          <p:sp>
            <p:nvSpPr>
              <p:cNvPr id="84" name="TextBox 83">
                <a:extLst>
                  <a:ext uri="{FF2B5EF4-FFF2-40B4-BE49-F238E27FC236}">
                    <a16:creationId xmlns:a16="http://schemas.microsoft.com/office/drawing/2014/main" id="{DD957D04-EA74-6542-0613-C546F43007AD}"/>
                  </a:ext>
                </a:extLst>
              </p:cNvPr>
              <p:cNvSpPr txBox="1">
                <a:spLocks noRot="1" noChangeAspect="1" noMove="1" noResize="1" noEditPoints="1" noAdjustHandles="1" noChangeArrowheads="1" noChangeShapeType="1" noTextEdit="1"/>
              </p:cNvSpPr>
              <p:nvPr/>
            </p:nvSpPr>
            <p:spPr>
              <a:xfrm>
                <a:off x="5398517" y="5434977"/>
                <a:ext cx="395878" cy="369332"/>
              </a:xfrm>
              <a:prstGeom prst="rect">
                <a:avLst/>
              </a:prstGeom>
              <a:blipFill>
                <a:blip r:embed="rId9"/>
                <a:stretch>
                  <a:fillRect l="-12308" r="-6154" b="-15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C06952B-D488-AE94-7F2E-B44889A9B550}"/>
                  </a:ext>
                </a:extLst>
              </p:cNvPr>
              <p:cNvSpPr txBox="1"/>
              <p:nvPr/>
            </p:nvSpPr>
            <p:spPr>
              <a:xfrm>
                <a:off x="2862773" y="4216505"/>
                <a:ext cx="3887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0" i="1" smtClean="0">
                              <a:latin typeface="Cambria Math" panose="02040503050406030204" pitchFamily="18" charset="0"/>
                            </a:rPr>
                            <m:t>1</m:t>
                          </m:r>
                        </m:sub>
                      </m:sSub>
                    </m:oMath>
                  </m:oMathPara>
                </a14:m>
                <a:endParaRPr lang="en-AT" sz="2400" dirty="0"/>
              </a:p>
            </p:txBody>
          </p:sp>
        </mc:Choice>
        <mc:Fallback xmlns="">
          <p:sp>
            <p:nvSpPr>
              <p:cNvPr id="85" name="TextBox 84">
                <a:extLst>
                  <a:ext uri="{FF2B5EF4-FFF2-40B4-BE49-F238E27FC236}">
                    <a16:creationId xmlns:a16="http://schemas.microsoft.com/office/drawing/2014/main" id="{4C06952B-D488-AE94-7F2E-B44889A9B550}"/>
                  </a:ext>
                </a:extLst>
              </p:cNvPr>
              <p:cNvSpPr txBox="1">
                <a:spLocks noRot="1" noChangeAspect="1" noMove="1" noResize="1" noEditPoints="1" noAdjustHandles="1" noChangeArrowheads="1" noChangeShapeType="1" noTextEdit="1"/>
              </p:cNvSpPr>
              <p:nvPr/>
            </p:nvSpPr>
            <p:spPr>
              <a:xfrm>
                <a:off x="2862773" y="4216505"/>
                <a:ext cx="388760" cy="369332"/>
              </a:xfrm>
              <a:prstGeom prst="rect">
                <a:avLst/>
              </a:prstGeom>
              <a:blipFill>
                <a:blip r:embed="rId10"/>
                <a:stretch>
                  <a:fillRect l="-12698" r="-7937" b="-15000"/>
                </a:stretch>
              </a:blipFill>
            </p:spPr>
            <p:txBody>
              <a:bodyPr/>
              <a:lstStyle/>
              <a:p>
                <a:r>
                  <a:rPr lang="en-AT">
                    <a:noFill/>
                  </a:rPr>
                  <a:t> </a:t>
                </a:r>
              </a:p>
            </p:txBody>
          </p:sp>
        </mc:Fallback>
      </mc:AlternateContent>
      <p:cxnSp>
        <p:nvCxnSpPr>
          <p:cNvPr id="87" name="Straight Arrow Connector 86">
            <a:extLst>
              <a:ext uri="{FF2B5EF4-FFF2-40B4-BE49-F238E27FC236}">
                <a16:creationId xmlns:a16="http://schemas.microsoft.com/office/drawing/2014/main" id="{9AA0818F-843C-3EC0-87EE-F06AC5D14394}"/>
              </a:ext>
            </a:extLst>
          </p:cNvPr>
          <p:cNvCxnSpPr>
            <a:cxnSpLocks/>
          </p:cNvCxnSpPr>
          <p:nvPr/>
        </p:nvCxnSpPr>
        <p:spPr>
          <a:xfrm flipV="1">
            <a:off x="3300017" y="4366998"/>
            <a:ext cx="1098565" cy="209796"/>
          </a:xfrm>
          <a:prstGeom prst="straightConnector1">
            <a:avLst/>
          </a:prstGeom>
          <a:ln w="38100" cap="rnd" cmpd="sng">
            <a:solidFill>
              <a:schemeClr val="tx1"/>
            </a:solidFill>
            <a:prstDash val="sysDash"/>
            <a:tailEnd type="none"/>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3D5FE78-76F4-B6AB-CFAF-725A0995C2DB}"/>
              </a:ext>
            </a:extLst>
          </p:cNvPr>
          <p:cNvCxnSpPr>
            <a:cxnSpLocks/>
          </p:cNvCxnSpPr>
          <p:nvPr/>
        </p:nvCxnSpPr>
        <p:spPr>
          <a:xfrm flipH="1" flipV="1">
            <a:off x="4414398" y="4366998"/>
            <a:ext cx="220909" cy="1246381"/>
          </a:xfrm>
          <a:prstGeom prst="straightConnector1">
            <a:avLst/>
          </a:prstGeom>
          <a:ln w="38100" cap="rnd" cmpd="sng">
            <a:solidFill>
              <a:schemeClr val="tx1"/>
            </a:solidFill>
            <a:prstDash val="sysDash"/>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41CF798-36F7-AD24-6AD9-1961BF5F22EC}"/>
                  </a:ext>
                </a:extLst>
              </p:cNvPr>
              <p:cNvSpPr txBox="1"/>
              <p:nvPr/>
            </p:nvSpPr>
            <p:spPr>
              <a:xfrm>
                <a:off x="4575541" y="4805522"/>
                <a:ext cx="5180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𝜆</m:t>
                          </m:r>
                        </m:e>
                        <m:sub>
                          <m:r>
                            <a:rPr lang="en-US" sz="2400" b="0" i="1" smtClean="0">
                              <a:latin typeface="Cambria Math" panose="02040503050406030204" pitchFamily="18" charset="0"/>
                            </a:rPr>
                            <m:t>1</m:t>
                          </m:r>
                        </m:sub>
                      </m:sSub>
                    </m:oMath>
                  </m:oMathPara>
                </a14:m>
                <a:endParaRPr lang="en-AT" sz="2400" dirty="0"/>
              </a:p>
            </p:txBody>
          </p:sp>
        </mc:Choice>
        <mc:Fallback xmlns="">
          <p:sp>
            <p:nvSpPr>
              <p:cNvPr id="93" name="TextBox 92">
                <a:extLst>
                  <a:ext uri="{FF2B5EF4-FFF2-40B4-BE49-F238E27FC236}">
                    <a16:creationId xmlns:a16="http://schemas.microsoft.com/office/drawing/2014/main" id="{C41CF798-36F7-AD24-6AD9-1961BF5F22EC}"/>
                  </a:ext>
                </a:extLst>
              </p:cNvPr>
              <p:cNvSpPr txBox="1">
                <a:spLocks noRot="1" noChangeAspect="1" noMove="1" noResize="1" noEditPoints="1" noAdjustHandles="1" noChangeArrowheads="1" noChangeShapeType="1" noTextEdit="1"/>
              </p:cNvSpPr>
              <p:nvPr/>
            </p:nvSpPr>
            <p:spPr>
              <a:xfrm>
                <a:off x="4575541" y="4805522"/>
                <a:ext cx="518091" cy="369332"/>
              </a:xfrm>
              <a:prstGeom prst="rect">
                <a:avLst/>
              </a:prstGeom>
              <a:blipFill>
                <a:blip r:embed="rId11"/>
                <a:stretch>
                  <a:fillRect l="-3529" r="-4706" b="-1311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70F5A88D-966C-0CEE-3A5D-B93D54D5F8F1}"/>
                  </a:ext>
                </a:extLst>
              </p:cNvPr>
              <p:cNvSpPr txBox="1"/>
              <p:nvPr/>
            </p:nvSpPr>
            <p:spPr>
              <a:xfrm>
                <a:off x="3542365" y="4059969"/>
                <a:ext cx="5252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𝜆</m:t>
                          </m:r>
                        </m:e>
                        <m:sub>
                          <m:r>
                            <a:rPr lang="en-US" sz="2400" b="0" i="1" smtClean="0">
                              <a:latin typeface="Cambria Math" panose="02040503050406030204" pitchFamily="18" charset="0"/>
                            </a:rPr>
                            <m:t>0</m:t>
                          </m:r>
                        </m:sub>
                      </m:sSub>
                    </m:oMath>
                  </m:oMathPara>
                </a14:m>
                <a:endParaRPr lang="en-AT" sz="2400" dirty="0"/>
              </a:p>
            </p:txBody>
          </p:sp>
        </mc:Choice>
        <mc:Fallback xmlns="">
          <p:sp>
            <p:nvSpPr>
              <p:cNvPr id="94" name="TextBox 93">
                <a:extLst>
                  <a:ext uri="{FF2B5EF4-FFF2-40B4-BE49-F238E27FC236}">
                    <a16:creationId xmlns:a16="http://schemas.microsoft.com/office/drawing/2014/main" id="{70F5A88D-966C-0CEE-3A5D-B93D54D5F8F1}"/>
                  </a:ext>
                </a:extLst>
              </p:cNvPr>
              <p:cNvSpPr txBox="1">
                <a:spLocks noRot="1" noChangeAspect="1" noMove="1" noResize="1" noEditPoints="1" noAdjustHandles="1" noChangeArrowheads="1" noChangeShapeType="1" noTextEdit="1"/>
              </p:cNvSpPr>
              <p:nvPr/>
            </p:nvSpPr>
            <p:spPr>
              <a:xfrm>
                <a:off x="3542365" y="4059969"/>
                <a:ext cx="525207" cy="369332"/>
              </a:xfrm>
              <a:prstGeom prst="rect">
                <a:avLst/>
              </a:prstGeom>
              <a:blipFill>
                <a:blip r:embed="rId12"/>
                <a:stretch>
                  <a:fillRect l="-3488" r="-4651" b="-13115"/>
                </a:stretch>
              </a:blipFill>
            </p:spPr>
            <p:txBody>
              <a:bodyPr/>
              <a:lstStyle/>
              <a:p>
                <a:r>
                  <a:rPr lang="en-AT">
                    <a:noFill/>
                  </a:rPr>
                  <a:t> </a:t>
                </a:r>
              </a:p>
            </p:txBody>
          </p:sp>
        </mc:Fallback>
      </mc:AlternateContent>
      <p:grpSp>
        <p:nvGrpSpPr>
          <p:cNvPr id="102" name="Group 101">
            <a:extLst>
              <a:ext uri="{FF2B5EF4-FFF2-40B4-BE49-F238E27FC236}">
                <a16:creationId xmlns:a16="http://schemas.microsoft.com/office/drawing/2014/main" id="{C958A39D-DC6B-4949-E239-8FF0D6EB8226}"/>
              </a:ext>
            </a:extLst>
          </p:cNvPr>
          <p:cNvGrpSpPr/>
          <p:nvPr/>
        </p:nvGrpSpPr>
        <p:grpSpPr>
          <a:xfrm rot="2709321">
            <a:off x="8059234" y="4082179"/>
            <a:ext cx="2058975" cy="1876192"/>
            <a:chOff x="3753574" y="3445377"/>
            <a:chExt cx="826190" cy="752846"/>
          </a:xfrm>
        </p:grpSpPr>
        <p:cxnSp>
          <p:nvCxnSpPr>
            <p:cNvPr id="103" name="Straight Arrow Connector 102">
              <a:extLst>
                <a:ext uri="{FF2B5EF4-FFF2-40B4-BE49-F238E27FC236}">
                  <a16:creationId xmlns:a16="http://schemas.microsoft.com/office/drawing/2014/main" id="{62550ED5-A48F-A8F4-442F-0CABB083C691}"/>
                </a:ext>
              </a:extLst>
            </p:cNvPr>
            <p:cNvCxnSpPr>
              <a:cxnSpLocks/>
            </p:cNvCxnSpPr>
            <p:nvPr/>
          </p:nvCxnSpPr>
          <p:spPr>
            <a:xfrm rot="18890679" flipV="1">
              <a:off x="4080512" y="3536045"/>
              <a:ext cx="0" cy="653876"/>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F3E2EEEF-85D1-78BA-2E5A-219E8CF3DEC6}"/>
                </a:ext>
              </a:extLst>
            </p:cNvPr>
            <p:cNvCxnSpPr>
              <a:cxnSpLocks/>
            </p:cNvCxnSpPr>
            <p:nvPr/>
          </p:nvCxnSpPr>
          <p:spPr>
            <a:xfrm rot="18890679" flipV="1">
              <a:off x="4196475" y="3814934"/>
              <a:ext cx="752846" cy="13732"/>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967C779D-56EF-D293-E117-D27D34087058}"/>
                  </a:ext>
                </a:extLst>
              </p:cNvPr>
              <p:cNvSpPr txBox="1"/>
              <p:nvPr/>
            </p:nvSpPr>
            <p:spPr>
              <a:xfrm>
                <a:off x="10685488" y="5588926"/>
                <a:ext cx="379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𝒆</m:t>
                          </m:r>
                        </m:e>
                        <m:sub>
                          <m:r>
                            <a:rPr lang="en-US" sz="2400" b="0" i="1" smtClean="0">
                              <a:latin typeface="Cambria Math" panose="02040503050406030204" pitchFamily="18" charset="0"/>
                            </a:rPr>
                            <m:t>0</m:t>
                          </m:r>
                        </m:sub>
                      </m:sSub>
                    </m:oMath>
                  </m:oMathPara>
                </a14:m>
                <a:endParaRPr lang="en-AT" sz="2400" dirty="0"/>
              </a:p>
            </p:txBody>
          </p:sp>
        </mc:Choice>
        <mc:Fallback xmlns="">
          <p:sp>
            <p:nvSpPr>
              <p:cNvPr id="105" name="TextBox 104">
                <a:extLst>
                  <a:ext uri="{FF2B5EF4-FFF2-40B4-BE49-F238E27FC236}">
                    <a16:creationId xmlns:a16="http://schemas.microsoft.com/office/drawing/2014/main" id="{967C779D-56EF-D293-E117-D27D34087058}"/>
                  </a:ext>
                </a:extLst>
              </p:cNvPr>
              <p:cNvSpPr txBox="1">
                <a:spLocks noRot="1" noChangeAspect="1" noMove="1" noResize="1" noEditPoints="1" noAdjustHandles="1" noChangeArrowheads="1" noChangeShapeType="1" noTextEdit="1"/>
              </p:cNvSpPr>
              <p:nvPr/>
            </p:nvSpPr>
            <p:spPr>
              <a:xfrm>
                <a:off x="10685488" y="5588926"/>
                <a:ext cx="379848" cy="369332"/>
              </a:xfrm>
              <a:prstGeom prst="rect">
                <a:avLst/>
              </a:prstGeom>
              <a:blipFill>
                <a:blip r:embed="rId13"/>
                <a:stretch>
                  <a:fillRect l="-11290" r="-6452" b="-15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CAFDDCC-FBEC-504B-7094-6E51C59A4B5D}"/>
                  </a:ext>
                </a:extLst>
              </p:cNvPr>
              <p:cNvSpPr txBox="1"/>
              <p:nvPr/>
            </p:nvSpPr>
            <p:spPr>
              <a:xfrm>
                <a:off x="8460163" y="3924384"/>
                <a:ext cx="379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𝒆</m:t>
                          </m:r>
                        </m:e>
                        <m:sub>
                          <m:r>
                            <a:rPr lang="en-US" sz="2400" b="0" i="1" smtClean="0">
                              <a:latin typeface="Cambria Math" panose="02040503050406030204" pitchFamily="18" charset="0"/>
                            </a:rPr>
                            <m:t>1</m:t>
                          </m:r>
                        </m:sub>
                      </m:sSub>
                    </m:oMath>
                  </m:oMathPara>
                </a14:m>
                <a:endParaRPr lang="en-AT" sz="2400" dirty="0"/>
              </a:p>
            </p:txBody>
          </p:sp>
        </mc:Choice>
        <mc:Fallback xmlns="">
          <p:sp>
            <p:nvSpPr>
              <p:cNvPr id="106" name="TextBox 105">
                <a:extLst>
                  <a:ext uri="{FF2B5EF4-FFF2-40B4-BE49-F238E27FC236}">
                    <a16:creationId xmlns:a16="http://schemas.microsoft.com/office/drawing/2014/main" id="{1CAFDDCC-FBEC-504B-7094-6E51C59A4B5D}"/>
                  </a:ext>
                </a:extLst>
              </p:cNvPr>
              <p:cNvSpPr txBox="1">
                <a:spLocks noRot="1" noChangeAspect="1" noMove="1" noResize="1" noEditPoints="1" noAdjustHandles="1" noChangeArrowheads="1" noChangeShapeType="1" noTextEdit="1"/>
              </p:cNvSpPr>
              <p:nvPr/>
            </p:nvSpPr>
            <p:spPr>
              <a:xfrm>
                <a:off x="8460163" y="3924384"/>
                <a:ext cx="379848" cy="369332"/>
              </a:xfrm>
              <a:prstGeom prst="rect">
                <a:avLst/>
              </a:prstGeom>
              <a:blipFill>
                <a:blip r:embed="rId14"/>
                <a:stretch>
                  <a:fillRect l="-11290" r="-4839" b="-15000"/>
                </a:stretch>
              </a:blipFill>
            </p:spPr>
            <p:txBody>
              <a:bodyPr/>
              <a:lstStyle/>
              <a:p>
                <a:r>
                  <a:rPr lang="en-AT">
                    <a:noFill/>
                  </a:rPr>
                  <a:t> </a:t>
                </a:r>
              </a:p>
            </p:txBody>
          </p:sp>
        </mc:Fallback>
      </mc:AlternateContent>
      <p:cxnSp>
        <p:nvCxnSpPr>
          <p:cNvPr id="108" name="Straight Connector 107">
            <a:extLst>
              <a:ext uri="{FF2B5EF4-FFF2-40B4-BE49-F238E27FC236}">
                <a16:creationId xmlns:a16="http://schemas.microsoft.com/office/drawing/2014/main" id="{F56ADE3F-2EEF-37FB-774D-71866E5352C0}"/>
              </a:ext>
            </a:extLst>
          </p:cNvPr>
          <p:cNvCxnSpPr>
            <a:cxnSpLocks/>
          </p:cNvCxnSpPr>
          <p:nvPr/>
        </p:nvCxnSpPr>
        <p:spPr>
          <a:xfrm>
            <a:off x="9758728" y="4293716"/>
            <a:ext cx="0" cy="1461467"/>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CFDB4B1-5A02-BE78-9DC2-E0EF0B60FB82}"/>
              </a:ext>
            </a:extLst>
          </p:cNvPr>
          <p:cNvCxnSpPr>
            <a:cxnSpLocks/>
          </p:cNvCxnSpPr>
          <p:nvPr/>
        </p:nvCxnSpPr>
        <p:spPr>
          <a:xfrm flipV="1">
            <a:off x="8864538" y="4276684"/>
            <a:ext cx="886392" cy="17032"/>
          </a:xfrm>
          <a:prstGeom prst="line">
            <a:avLst/>
          </a:prstGeom>
          <a:ln w="38100" cap="rnd" cmpd="sng">
            <a:solidFill>
              <a:schemeClr val="tx1"/>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ABDD28E-CC85-0EE0-26D6-D7B857BA3DE1}"/>
              </a:ext>
            </a:extLst>
          </p:cNvPr>
          <p:cNvCxnSpPr>
            <a:cxnSpLocks/>
          </p:cNvCxnSpPr>
          <p:nvPr/>
        </p:nvCxnSpPr>
        <p:spPr>
          <a:xfrm flipV="1">
            <a:off x="8894713" y="4276684"/>
            <a:ext cx="856217" cy="1454643"/>
          </a:xfrm>
          <a:prstGeom prst="straightConnector1">
            <a:avLst/>
          </a:prstGeom>
          <a:ln w="76200" cap="rnd" cmpd="sng">
            <a:solidFill>
              <a:srgbClr val="9E0343"/>
            </a:solidFill>
            <a:tailEnd type="triangle"/>
          </a:ln>
          <a:effectLst/>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855B357-92FD-70C3-800E-5D8024A53EB4}"/>
              </a:ext>
            </a:extLst>
          </p:cNvPr>
          <p:cNvSpPr txBox="1"/>
          <p:nvPr/>
        </p:nvSpPr>
        <p:spPr>
          <a:xfrm>
            <a:off x="202663" y="3167148"/>
            <a:ext cx="3063590" cy="461665"/>
          </a:xfrm>
          <a:prstGeom prst="rect">
            <a:avLst/>
          </a:prstGeom>
          <a:noFill/>
        </p:spPr>
        <p:txBody>
          <a:bodyPr wrap="square" rtlCol="0">
            <a:spAutoFit/>
          </a:bodyPr>
          <a:lstStyle/>
          <a:p>
            <a:r>
              <a:rPr lang="en-US" sz="2400" b="1" dirty="0">
                <a:solidFill>
                  <a:schemeClr val="tx1">
                    <a:lumMod val="65000"/>
                    <a:lumOff val="35000"/>
                  </a:schemeClr>
                </a:solidFill>
                <a:latin typeface="Beaufort for LOL" panose="02020503050000020004" pitchFamily="18" charset="0"/>
                <a:cs typeface="Beaufort for LOL" panose="02020503050000020004" pitchFamily="18" charset="0"/>
              </a:rPr>
              <a:t>1. Vector in unit basis</a:t>
            </a:r>
            <a:endParaRPr lang="en-AT" sz="2400" b="1" dirty="0">
              <a:solidFill>
                <a:schemeClr val="tx1">
                  <a:lumMod val="65000"/>
                  <a:lumOff val="35000"/>
                </a:schemeClr>
              </a:solidFill>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A8A26449-8D37-85D5-6E74-C97F427F0CFD}"/>
                  </a:ext>
                </a:extLst>
              </p:cNvPr>
              <p:cNvSpPr txBox="1"/>
              <p:nvPr/>
            </p:nvSpPr>
            <p:spPr>
              <a:xfrm>
                <a:off x="4398582" y="3158511"/>
                <a:ext cx="5929468" cy="470000"/>
              </a:xfrm>
              <a:prstGeom prst="rect">
                <a:avLst/>
              </a:prstGeom>
              <a:noFill/>
            </p:spPr>
            <p:txBody>
              <a:bodyPr wrap="square" rtlCol="0">
                <a:spAutoFit/>
              </a:bodyPr>
              <a:lstStyle/>
              <a:p>
                <a:r>
                  <a:rPr lang="en-US" sz="2400" b="1" dirty="0">
                    <a:solidFill>
                      <a:schemeClr val="tx1">
                        <a:lumMod val="65000"/>
                        <a:lumOff val="35000"/>
                      </a:schemeClr>
                    </a:solidFill>
                    <a:latin typeface="Beaufort for LOL" panose="02020503050000020004" pitchFamily="18" charset="0"/>
                    <a:cs typeface="Beaufort for LOL" panose="02020503050000020004" pitchFamily="18" charset="0"/>
                  </a:rPr>
                  <a:t>2. Represent vector in </a:t>
                </a:r>
                <a:r>
                  <a:rPr lang="en-US" sz="2400" b="1" dirty="0" err="1">
                    <a:solidFill>
                      <a:schemeClr val="tx1">
                        <a:lumMod val="65000"/>
                        <a:lumOff val="35000"/>
                      </a:schemeClr>
                    </a:solidFill>
                    <a:latin typeface="Beaufort for LOL" panose="02020503050000020004" pitchFamily="18" charset="0"/>
                    <a:cs typeface="Beaufort for LOL" panose="02020503050000020004" pitchFamily="18" charset="0"/>
                  </a:rPr>
                  <a:t>Eigenbasis</a:t>
                </a:r>
                <a:r>
                  <a:rPr lang="en-US" sz="2400" b="1" dirty="0">
                    <a:solidFill>
                      <a:schemeClr val="tx1">
                        <a:lumMod val="65000"/>
                        <a:lumOff val="35000"/>
                      </a:schemeClr>
                    </a:solidFill>
                    <a:latin typeface="Beaufort for LOL" panose="02020503050000020004" pitchFamily="18" charset="0"/>
                    <a:cs typeface="Beaufort for LOL" panose="02020503050000020004" pitchFamily="18" charset="0"/>
                  </a:rPr>
                  <a:t>: </a:t>
                </a:r>
                <a14:m>
                  <m:oMath xmlns:m="http://schemas.openxmlformats.org/officeDocument/2006/math">
                    <m:sSup>
                      <m:sSupPr>
                        <m:ctrlPr>
                          <a:rPr lang="en-US" sz="2400" b="1" i="1" dirty="0" smtClean="0">
                            <a:solidFill>
                              <a:schemeClr val="tx1">
                                <a:lumMod val="65000"/>
                                <a:lumOff val="35000"/>
                              </a:schemeClr>
                            </a:solidFill>
                            <a:latin typeface="Cambria Math" panose="02040503050406030204" pitchFamily="18" charset="0"/>
                            <a:cs typeface="Beaufort for LOL" panose="02020503050000020004" pitchFamily="18" charset="0"/>
                          </a:rPr>
                        </m:ctrlPr>
                      </m:sSupPr>
                      <m:e>
                        <m:r>
                          <a:rPr lang="en-US" sz="2400" b="1" i="1" dirty="0" smtClean="0">
                            <a:solidFill>
                              <a:schemeClr val="tx1">
                                <a:lumMod val="65000"/>
                                <a:lumOff val="35000"/>
                              </a:schemeClr>
                            </a:solidFill>
                            <a:latin typeface="Cambria Math" panose="02040503050406030204" pitchFamily="18" charset="0"/>
                            <a:cs typeface="Beaufort for LOL" panose="02020503050000020004" pitchFamily="18" charset="0"/>
                          </a:rPr>
                          <m:t>𝑽</m:t>
                        </m:r>
                      </m:e>
                      <m:sup>
                        <m:r>
                          <a:rPr lang="en-US" sz="2400" b="1" i="1" dirty="0" smtClean="0">
                            <a:solidFill>
                              <a:schemeClr val="tx1">
                                <a:lumMod val="65000"/>
                                <a:lumOff val="35000"/>
                              </a:schemeClr>
                            </a:solidFill>
                            <a:latin typeface="Cambria Math" panose="02040503050406030204" pitchFamily="18" charset="0"/>
                            <a:cs typeface="Beaufort for LOL" panose="02020503050000020004" pitchFamily="18" charset="0"/>
                          </a:rPr>
                          <m:t>−</m:t>
                        </m:r>
                        <m:r>
                          <a:rPr lang="en-US" sz="2400" b="1" i="1" dirty="0" smtClean="0">
                            <a:solidFill>
                              <a:schemeClr val="tx1">
                                <a:lumMod val="65000"/>
                                <a:lumOff val="35000"/>
                              </a:schemeClr>
                            </a:solidFill>
                            <a:latin typeface="Cambria Math" panose="02040503050406030204" pitchFamily="18" charset="0"/>
                            <a:cs typeface="Beaufort for LOL" panose="02020503050000020004" pitchFamily="18" charset="0"/>
                          </a:rPr>
                          <m:t>𝟏</m:t>
                        </m:r>
                      </m:sup>
                    </m:sSup>
                    <m:r>
                      <a:rPr lang="en-US" sz="2400" b="1" i="1" dirty="0" smtClean="0">
                        <a:solidFill>
                          <a:schemeClr val="tx1">
                            <a:lumMod val="65000"/>
                            <a:lumOff val="35000"/>
                          </a:schemeClr>
                        </a:solidFill>
                        <a:latin typeface="Cambria Math" panose="02040503050406030204" pitchFamily="18" charset="0"/>
                        <a:cs typeface="Beaufort for LOL" panose="02020503050000020004" pitchFamily="18" charset="0"/>
                      </a:rPr>
                      <m:t>𝒖</m:t>
                    </m:r>
                  </m:oMath>
                </a14:m>
                <a:endParaRPr lang="en-AT" sz="2400" b="1" dirty="0">
                  <a:solidFill>
                    <a:schemeClr val="tx1">
                      <a:lumMod val="65000"/>
                      <a:lumOff val="35000"/>
                    </a:schemeClr>
                  </a:solidFill>
                  <a:latin typeface="Beaufort for LOL" panose="02020503050000020004" pitchFamily="18" charset="0"/>
                  <a:cs typeface="Beaufort for LOL" panose="02020503050000020004" pitchFamily="18" charset="0"/>
                </a:endParaRPr>
              </a:p>
            </p:txBody>
          </p:sp>
        </mc:Choice>
        <mc:Fallback xmlns="">
          <p:sp>
            <p:nvSpPr>
              <p:cNvPr id="115" name="TextBox 114">
                <a:extLst>
                  <a:ext uri="{FF2B5EF4-FFF2-40B4-BE49-F238E27FC236}">
                    <a16:creationId xmlns:a16="http://schemas.microsoft.com/office/drawing/2014/main" id="{A8A26449-8D37-85D5-6E74-C97F427F0CFD}"/>
                  </a:ext>
                </a:extLst>
              </p:cNvPr>
              <p:cNvSpPr txBox="1">
                <a:spLocks noRot="1" noChangeAspect="1" noMove="1" noResize="1" noEditPoints="1" noAdjustHandles="1" noChangeArrowheads="1" noChangeShapeType="1" noTextEdit="1"/>
              </p:cNvSpPr>
              <p:nvPr/>
            </p:nvSpPr>
            <p:spPr>
              <a:xfrm>
                <a:off x="4398582" y="3158511"/>
                <a:ext cx="5929468" cy="470000"/>
              </a:xfrm>
              <a:prstGeom prst="rect">
                <a:avLst/>
              </a:prstGeom>
              <a:blipFill>
                <a:blip r:embed="rId15"/>
                <a:stretch>
                  <a:fillRect l="-1646" t="-9091" b="-28571"/>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4677453E-6E25-7669-0BCD-24DE70234CB6}"/>
                  </a:ext>
                </a:extLst>
              </p:cNvPr>
              <p:cNvSpPr txBox="1"/>
              <p:nvPr/>
            </p:nvSpPr>
            <p:spPr>
              <a:xfrm>
                <a:off x="2006600" y="5952664"/>
                <a:ext cx="5193201" cy="839332"/>
              </a:xfrm>
              <a:prstGeom prst="rect">
                <a:avLst/>
              </a:prstGeom>
              <a:noFill/>
            </p:spPr>
            <p:txBody>
              <a:bodyPr wrap="square" rtlCol="0">
                <a:spAutoFit/>
              </a:bodyPr>
              <a:lstStyle/>
              <a:p>
                <a:r>
                  <a:rPr lang="en-US" sz="2400" b="1" dirty="0">
                    <a:solidFill>
                      <a:schemeClr val="tx1">
                        <a:lumMod val="65000"/>
                        <a:lumOff val="35000"/>
                      </a:schemeClr>
                    </a:solidFill>
                    <a:latin typeface="Beaufort for LOL" panose="02020503050000020004" pitchFamily="18" charset="0"/>
                    <a:cs typeface="Beaufort for LOL" panose="02020503050000020004" pitchFamily="18" charset="0"/>
                  </a:rPr>
                  <a:t>3. In </a:t>
                </a:r>
                <a:r>
                  <a:rPr lang="en-US" sz="2400" b="1" dirty="0" err="1">
                    <a:solidFill>
                      <a:schemeClr val="tx1">
                        <a:lumMod val="65000"/>
                        <a:lumOff val="35000"/>
                      </a:schemeClr>
                    </a:solidFill>
                    <a:latin typeface="Beaufort for LOL" panose="02020503050000020004" pitchFamily="18" charset="0"/>
                    <a:cs typeface="Beaufort for LOL" panose="02020503050000020004" pitchFamily="18" charset="0"/>
                  </a:rPr>
                  <a:t>Eigenbasis</a:t>
                </a:r>
                <a:r>
                  <a:rPr lang="en-US" sz="2400" b="1" dirty="0">
                    <a:solidFill>
                      <a:schemeClr val="tx1">
                        <a:lumMod val="65000"/>
                        <a:lumOff val="35000"/>
                      </a:schemeClr>
                    </a:solidFill>
                    <a:latin typeface="Beaufort for LOL" panose="02020503050000020004" pitchFamily="18" charset="0"/>
                    <a:cs typeface="Beaufort for LOL" panose="02020503050000020004" pitchFamily="18" charset="0"/>
                  </a:rPr>
                  <a:t>, the matrix just stretches the components: </a:t>
                </a:r>
                <a14:m>
                  <m:oMath xmlns:m="http://schemas.openxmlformats.org/officeDocument/2006/math">
                    <m:r>
                      <a:rPr lang="en-US" sz="2400" b="1" i="1" dirty="0" smtClean="0">
                        <a:solidFill>
                          <a:schemeClr val="tx1">
                            <a:lumMod val="65000"/>
                            <a:lumOff val="35000"/>
                          </a:schemeClr>
                        </a:solidFill>
                        <a:latin typeface="Cambria Math" panose="02040503050406030204" pitchFamily="18" charset="0"/>
                        <a:cs typeface="Beaufort for LOL" panose="02020503050000020004" pitchFamily="18" charset="0"/>
                      </a:rPr>
                      <m:t>𝑫</m:t>
                    </m:r>
                    <m:r>
                      <a:rPr lang="en-US" sz="2400" b="1" i="1" dirty="0" smtClean="0">
                        <a:solidFill>
                          <a:schemeClr val="tx1">
                            <a:lumMod val="65000"/>
                            <a:lumOff val="35000"/>
                          </a:schemeClr>
                        </a:solidFill>
                        <a:latin typeface="Cambria Math" panose="02040503050406030204" pitchFamily="18" charset="0"/>
                        <a:cs typeface="Beaufort for LOL" panose="02020503050000020004" pitchFamily="18" charset="0"/>
                      </a:rPr>
                      <m:t>⋅</m:t>
                    </m:r>
                    <m:sSup>
                      <m:sSupPr>
                        <m:ctrlP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ctrlPr>
                      </m:sSupPr>
                      <m:e>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𝑽</m:t>
                        </m:r>
                      </m:e>
                      <m:sup>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m:t>
                        </m:r>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𝟏</m:t>
                        </m:r>
                      </m:sup>
                    </m:sSup>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𝒖</m:t>
                    </m:r>
                  </m:oMath>
                </a14:m>
                <a:endParaRPr lang="en-AT" sz="2400" b="1" dirty="0">
                  <a:solidFill>
                    <a:schemeClr val="tx1">
                      <a:lumMod val="65000"/>
                      <a:lumOff val="35000"/>
                    </a:schemeClr>
                  </a:solidFill>
                  <a:latin typeface="Beaufort for LOL" panose="02020503050000020004" pitchFamily="18" charset="0"/>
                  <a:cs typeface="Beaufort for LOL" panose="02020503050000020004" pitchFamily="18" charset="0"/>
                </a:endParaRPr>
              </a:p>
            </p:txBody>
          </p:sp>
        </mc:Choice>
        <mc:Fallback xmlns="">
          <p:sp>
            <p:nvSpPr>
              <p:cNvPr id="116" name="TextBox 115">
                <a:extLst>
                  <a:ext uri="{FF2B5EF4-FFF2-40B4-BE49-F238E27FC236}">
                    <a16:creationId xmlns:a16="http://schemas.microsoft.com/office/drawing/2014/main" id="{4677453E-6E25-7669-0BCD-24DE70234CB6}"/>
                  </a:ext>
                </a:extLst>
              </p:cNvPr>
              <p:cNvSpPr txBox="1">
                <a:spLocks noRot="1" noChangeAspect="1" noMove="1" noResize="1" noEditPoints="1" noAdjustHandles="1" noChangeArrowheads="1" noChangeShapeType="1" noTextEdit="1"/>
              </p:cNvSpPr>
              <p:nvPr/>
            </p:nvSpPr>
            <p:spPr>
              <a:xfrm>
                <a:off x="2006600" y="5952664"/>
                <a:ext cx="5193201" cy="839332"/>
              </a:xfrm>
              <a:prstGeom prst="rect">
                <a:avLst/>
              </a:prstGeom>
              <a:blipFill>
                <a:blip r:embed="rId16"/>
                <a:stretch>
                  <a:fillRect l="-1761" t="-5797" b="-1521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DE43944A-BCC4-0CB3-D578-BC26DDDCED53}"/>
                  </a:ext>
                </a:extLst>
              </p:cNvPr>
              <p:cNvSpPr txBox="1"/>
              <p:nvPr/>
            </p:nvSpPr>
            <p:spPr>
              <a:xfrm>
                <a:off x="7615344" y="5952664"/>
                <a:ext cx="4750823" cy="839332"/>
              </a:xfrm>
              <a:prstGeom prst="rect">
                <a:avLst/>
              </a:prstGeom>
              <a:noFill/>
            </p:spPr>
            <p:txBody>
              <a:bodyPr wrap="square" rtlCol="0">
                <a:spAutoFit/>
              </a:bodyPr>
              <a:lstStyle/>
              <a:p>
                <a:r>
                  <a:rPr lang="en-US" sz="2400" b="1" dirty="0">
                    <a:solidFill>
                      <a:schemeClr val="tx1">
                        <a:lumMod val="65000"/>
                        <a:lumOff val="35000"/>
                      </a:schemeClr>
                    </a:solidFill>
                    <a:latin typeface="Beaufort for LOL" panose="02020503050000020004" pitchFamily="18" charset="0"/>
                    <a:cs typeface="Beaufort for LOL" panose="02020503050000020004" pitchFamily="18" charset="0"/>
                  </a:rPr>
                  <a:t>4. Represent new vector in unit basis: </a:t>
                </a:r>
                <a14:m>
                  <m:oMath xmlns:m="http://schemas.openxmlformats.org/officeDocument/2006/math">
                    <m:r>
                      <a:rPr lang="en-US" sz="2400" b="1" i="1" dirty="0" smtClean="0">
                        <a:solidFill>
                          <a:schemeClr val="tx1">
                            <a:lumMod val="65000"/>
                            <a:lumOff val="35000"/>
                          </a:schemeClr>
                        </a:solidFill>
                        <a:latin typeface="Cambria Math" panose="02040503050406030204" pitchFamily="18" charset="0"/>
                        <a:cs typeface="Beaufort for LOL" panose="02020503050000020004" pitchFamily="18" charset="0"/>
                      </a:rPr>
                      <m:t>𝑽</m:t>
                    </m:r>
                    <m:r>
                      <a:rPr lang="en-US" sz="2400" b="1" i="1" dirty="0" smtClean="0">
                        <a:solidFill>
                          <a:schemeClr val="tx1">
                            <a:lumMod val="65000"/>
                            <a:lumOff val="35000"/>
                          </a:schemeClr>
                        </a:solidFill>
                        <a:latin typeface="Cambria Math" panose="02040503050406030204" pitchFamily="18" charset="0"/>
                        <a:cs typeface="Beaufort for LOL" panose="02020503050000020004" pitchFamily="18" charset="0"/>
                      </a:rPr>
                      <m:t>⋅</m:t>
                    </m:r>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𝑫</m:t>
                    </m:r>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m:t>
                    </m:r>
                    <m:sSup>
                      <m:sSupPr>
                        <m:ctrlP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ctrlPr>
                      </m:sSupPr>
                      <m:e>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𝑽</m:t>
                        </m:r>
                      </m:e>
                      <m:sup>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m:t>
                        </m:r>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𝟏</m:t>
                        </m:r>
                      </m:sup>
                    </m:sSup>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𝒖</m:t>
                    </m:r>
                  </m:oMath>
                </a14:m>
                <a:endParaRPr lang="en-AT" sz="2400" b="1" dirty="0">
                  <a:solidFill>
                    <a:schemeClr val="tx1">
                      <a:lumMod val="65000"/>
                      <a:lumOff val="35000"/>
                    </a:schemeClr>
                  </a:solidFill>
                  <a:latin typeface="Beaufort for LOL" panose="02020503050000020004" pitchFamily="18" charset="0"/>
                  <a:cs typeface="Beaufort for LOL" panose="02020503050000020004" pitchFamily="18" charset="0"/>
                </a:endParaRPr>
              </a:p>
            </p:txBody>
          </p:sp>
        </mc:Choice>
        <mc:Fallback xmlns="">
          <p:sp>
            <p:nvSpPr>
              <p:cNvPr id="117" name="TextBox 116">
                <a:extLst>
                  <a:ext uri="{FF2B5EF4-FFF2-40B4-BE49-F238E27FC236}">
                    <a16:creationId xmlns:a16="http://schemas.microsoft.com/office/drawing/2014/main" id="{DE43944A-BCC4-0CB3-D578-BC26DDDCED53}"/>
                  </a:ext>
                </a:extLst>
              </p:cNvPr>
              <p:cNvSpPr txBox="1">
                <a:spLocks noRot="1" noChangeAspect="1" noMove="1" noResize="1" noEditPoints="1" noAdjustHandles="1" noChangeArrowheads="1" noChangeShapeType="1" noTextEdit="1"/>
              </p:cNvSpPr>
              <p:nvPr/>
            </p:nvSpPr>
            <p:spPr>
              <a:xfrm>
                <a:off x="7615344" y="5952664"/>
                <a:ext cx="4750823" cy="839332"/>
              </a:xfrm>
              <a:prstGeom prst="rect">
                <a:avLst/>
              </a:prstGeom>
              <a:blipFill>
                <a:blip r:embed="rId17"/>
                <a:stretch>
                  <a:fillRect l="-1923" t="-5797" b="-15217"/>
                </a:stretch>
              </a:blipFill>
            </p:spPr>
            <p:txBody>
              <a:bodyPr/>
              <a:lstStyle/>
              <a:p>
                <a:r>
                  <a:rPr lang="en-AT">
                    <a:noFill/>
                  </a:rPr>
                  <a:t> </a:t>
                </a:r>
              </a:p>
            </p:txBody>
          </p:sp>
        </mc:Fallback>
      </mc:AlternateContent>
    </p:spTree>
    <p:extLst>
      <p:ext uri="{BB962C8B-B14F-4D97-AF65-F5344CB8AC3E}">
        <p14:creationId xmlns:p14="http://schemas.microsoft.com/office/powerpoint/2010/main" val="207866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84" grpId="0"/>
      <p:bldP spid="85" grpId="0"/>
      <p:bldP spid="93" grpId="0"/>
      <p:bldP spid="94" grpId="0"/>
      <p:bldP spid="105" grpId="0"/>
      <p:bldP spid="106" grpId="0"/>
      <p:bldP spid="115" grpId="0"/>
      <p:bldP spid="116" grpId="0"/>
      <p:bldP spid="1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8A71-FE2D-B898-D983-E08AC4D231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E727C-5B7D-2E64-AAF6-D64514E61A36}"/>
              </a:ext>
            </a:extLst>
          </p:cNvPr>
          <p:cNvSpPr>
            <a:spLocks noGrp="1"/>
          </p:cNvSpPr>
          <p:nvPr>
            <p:ph type="title"/>
          </p:nvPr>
        </p:nvSpPr>
        <p:spPr/>
        <p:txBody>
          <a:bodyPr/>
          <a:lstStyle/>
          <a:p>
            <a:r>
              <a:rPr lang="en-US" dirty="0"/>
              <a:t>Exercise time</a:t>
            </a:r>
            <a:endParaRPr lang="en-AT" dirty="0"/>
          </a:p>
        </p:txBody>
      </p:sp>
      <p:sp>
        <p:nvSpPr>
          <p:cNvPr id="3" name="Slide Number Placeholder 2">
            <a:extLst>
              <a:ext uri="{FF2B5EF4-FFF2-40B4-BE49-F238E27FC236}">
                <a16:creationId xmlns:a16="http://schemas.microsoft.com/office/drawing/2014/main" id="{A521A33A-3D95-7699-C696-B1BAAEFB886B}"/>
              </a:ext>
            </a:extLst>
          </p:cNvPr>
          <p:cNvSpPr>
            <a:spLocks noGrp="1"/>
          </p:cNvSpPr>
          <p:nvPr>
            <p:ph type="sldNum" sz="quarter" idx="12"/>
          </p:nvPr>
        </p:nvSpPr>
        <p:spPr/>
        <p:txBody>
          <a:bodyPr/>
          <a:lstStyle/>
          <a:p>
            <a:fld id="{CC491BDB-77F2-4EF0-887C-9DE660584513}" type="slidenum">
              <a:rPr lang="en-GB" smtClean="0"/>
              <a:pPr/>
              <a:t>19</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A2C8BF-2B0F-22F6-0827-4C604C4EB0A1}"/>
                  </a:ext>
                </a:extLst>
              </p:cNvPr>
              <p:cNvSpPr txBox="1"/>
              <p:nvPr/>
            </p:nvSpPr>
            <p:spPr>
              <a:xfrm>
                <a:off x="230963" y="5765858"/>
                <a:ext cx="11706218" cy="860748"/>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Useful case: </a:t>
                </a:r>
                <a:r>
                  <a:rPr lang="en-US" sz="2400" dirty="0">
                    <a:latin typeface="Beaufort for LOL" panose="02020503050000020004" pitchFamily="18" charset="0"/>
                    <a:cs typeface="Beaufort for LOL" panose="02020503050000020004" pitchFamily="18" charset="0"/>
                  </a:rPr>
                  <a:t>Assume a </a:t>
                </a:r>
                <a:r>
                  <a:rPr lang="en-US" sz="2400" b="1" dirty="0">
                    <a:latin typeface="Beaufort for LOL" panose="02020503050000020004" pitchFamily="18" charset="0"/>
                    <a:cs typeface="Beaufort for LOL" panose="02020503050000020004" pitchFamily="18" charset="0"/>
                  </a:rPr>
                  <a:t>real-valued</a:t>
                </a:r>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symmetric</a:t>
                </a:r>
                <a:r>
                  <a:rPr lang="en-US" sz="2400" dirty="0">
                    <a:latin typeface="Beaufort for LOL" panose="02020503050000020004" pitchFamily="18" charset="0"/>
                    <a:cs typeface="Beaufort for LOL" panose="02020503050000020004" pitchFamily="18" charset="0"/>
                  </a:rPr>
                  <a:t> matrix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r>
                      <a:rPr lang="en-US" sz="240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𝑅</m:t>
                        </m:r>
                      </m:e>
                      <m:sup>
                        <m:r>
                          <a:rPr lang="en-US" sz="2400" b="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𝑛</m:t>
                        </m:r>
                      </m:sup>
                    </m:sSup>
                    <m:r>
                      <a:rPr lang="en-US" sz="2400" b="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Then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oMath>
                </a14:m>
                <a:r>
                  <a:rPr lang="en-US" sz="2400" dirty="0">
                    <a:latin typeface="Beaufort for LOL" panose="02020503050000020004" pitchFamily="18" charset="0"/>
                    <a:cs typeface="Beaufort for LOL" panose="02020503050000020004" pitchFamily="18" charset="0"/>
                  </a:rPr>
                  <a:t> has an eigenvalue decomposition with real-valued eigenvalues:</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 </m:t>
                    </m:r>
                    <m:r>
                      <a:rPr lang="en-US" sz="2400" b="1" i="1" dirty="0" smtClean="0">
                        <a:latin typeface="Cambria Math" panose="02040503050406030204" pitchFamily="18" charset="0"/>
                        <a:cs typeface="Beaufort for LOL" panose="02020503050000020004" pitchFamily="18" charset="0"/>
                      </a:rPr>
                      <m:t>𝑨</m:t>
                    </m:r>
                    <m:r>
                      <a:rPr lang="en-US" sz="2400" i="1" dirty="0" smtClean="0">
                        <a:latin typeface="Cambria Math" panose="02040503050406030204" pitchFamily="18" charset="0"/>
                        <a:cs typeface="Beaufort for LOL" panose="02020503050000020004" pitchFamily="18" charset="0"/>
                      </a:rPr>
                      <m:t> = </m:t>
                    </m:r>
                    <m:r>
                      <a:rPr lang="en-US" sz="2400" b="1" i="1" dirty="0" smtClean="0">
                        <a:latin typeface="Cambria Math" panose="02040503050406030204" pitchFamily="18" charset="0"/>
                        <a:cs typeface="Beaufort for LOL" panose="02020503050000020004" pitchFamily="18" charset="0"/>
                      </a:rPr>
                      <m:t>𝑽</m:t>
                    </m:r>
                    <m:r>
                      <a:rPr lang="en-US" sz="2400" i="1" dirty="0" smtClean="0">
                        <a:latin typeface="Cambria Math" panose="02040503050406030204" pitchFamily="18" charset="0"/>
                        <a:cs typeface="Beaufort for LOL" panose="02020503050000020004" pitchFamily="18" charset="0"/>
                      </a:rPr>
                      <m:t>⋅ </m:t>
                    </m:r>
                    <m:r>
                      <a:rPr lang="en-US" sz="2400" b="1" i="1" dirty="0" smtClean="0">
                        <a:latin typeface="Cambria Math" panose="02040503050406030204" pitchFamily="18" charset="0"/>
                        <a:cs typeface="Beaufort for LOL" panose="02020503050000020004" pitchFamily="18" charset="0"/>
                      </a:rPr>
                      <m:t>𝑫</m:t>
                    </m:r>
                    <m:r>
                      <a:rPr lang="en-US" sz="2400" i="1" dirty="0" smtClean="0">
                        <a:latin typeface="Cambria Math" panose="02040503050406030204" pitchFamily="18" charset="0"/>
                        <a:cs typeface="Beaufort for LOL" panose="02020503050000020004" pitchFamily="18" charset="0"/>
                      </a:rPr>
                      <m:t>⋅ </m:t>
                    </m:r>
                    <m:sSup>
                      <m:sSupPr>
                        <m:ctrlPr>
                          <a:rPr lang="en-US" sz="2400"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𝑽</m:t>
                        </m:r>
                      </m:e>
                      <m:sup>
                        <m:r>
                          <a:rPr lang="en-US" sz="2400" i="1" dirty="0" smtClean="0">
                            <a:latin typeface="Cambria Math" panose="02040503050406030204" pitchFamily="18" charset="0"/>
                            <a:cs typeface="Beaufort for LOL" panose="02020503050000020004" pitchFamily="18" charset="0"/>
                          </a:rPr>
                          <m:t>𝑇</m:t>
                        </m:r>
                      </m:sup>
                    </m:sSup>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sSup>
                      <m:sSupPr>
                        <m:ctrlPr>
                          <a:rPr lang="en-US" sz="2400" i="1" dirty="0">
                            <a:latin typeface="Cambria Math" panose="02040503050406030204" pitchFamily="18" charset="0"/>
                            <a:cs typeface="Beaufort for LOL" panose="02020503050000020004" pitchFamily="18" charset="0"/>
                          </a:rPr>
                        </m:ctrlPr>
                      </m:sSupPr>
                      <m:e>
                        <m:r>
                          <a:rPr lang="en-US" sz="2400" b="1" i="1" dirty="0">
                            <a:latin typeface="Cambria Math" panose="02040503050406030204" pitchFamily="18" charset="0"/>
                            <a:cs typeface="Beaufort for LOL" panose="02020503050000020004" pitchFamily="18" charset="0"/>
                          </a:rPr>
                          <m:t>𝑽</m:t>
                        </m:r>
                      </m:e>
                      <m:sup>
                        <m:r>
                          <a:rPr lang="en-US" sz="2400" i="1" dirty="0">
                            <a:latin typeface="Cambria Math" panose="02040503050406030204" pitchFamily="18" charset="0"/>
                            <a:cs typeface="Beaufort for LOL" panose="02020503050000020004" pitchFamily="18" charset="0"/>
                          </a:rPr>
                          <m:t>𝑇</m:t>
                        </m:r>
                      </m:sup>
                    </m:sSup>
                    <m:r>
                      <a:rPr lang="en-US" sz="2400" b="1" i="1" dirty="0" smtClean="0">
                        <a:latin typeface="Cambria Math" panose="02040503050406030204" pitchFamily="18" charset="0"/>
                        <a:cs typeface="Beaufort for LOL" panose="02020503050000020004" pitchFamily="18" charset="0"/>
                      </a:rPr>
                      <m:t>𝑽</m:t>
                    </m:r>
                    <m:r>
                      <a:rPr lang="en-US" sz="2400" b="1"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𝟏</m:t>
                    </m:r>
                  </m:oMath>
                </a14:m>
                <a:r>
                  <a:rPr lang="en-US" sz="2400" dirty="0">
                    <a:latin typeface="Beaufort for LOL" panose="02020503050000020004" pitchFamily="18" charset="0"/>
                    <a:cs typeface="Beaufort for LOL" panose="02020503050000020004" pitchFamily="18" charset="0"/>
                  </a:rPr>
                  <a:t>. </a:t>
                </a:r>
                <a:endParaRPr lang="en-AT" sz="24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0AA2C8BF-2B0F-22F6-0827-4C604C4EB0A1}"/>
                  </a:ext>
                </a:extLst>
              </p:cNvPr>
              <p:cNvSpPr txBox="1">
                <a:spLocks noRot="1" noChangeAspect="1" noMove="1" noResize="1" noEditPoints="1" noAdjustHandles="1" noChangeArrowheads="1" noChangeShapeType="1" noTextEdit="1"/>
              </p:cNvSpPr>
              <p:nvPr/>
            </p:nvSpPr>
            <p:spPr>
              <a:xfrm>
                <a:off x="230963" y="5765858"/>
                <a:ext cx="11706218" cy="860748"/>
              </a:xfrm>
              <a:prstGeom prst="rect">
                <a:avLst/>
              </a:prstGeom>
              <a:blipFill>
                <a:blip r:embed="rId2"/>
                <a:stretch>
                  <a:fillRect l="-833" t="-5674" b="-12057"/>
                </a:stretch>
              </a:blipFill>
            </p:spPr>
            <p:txBody>
              <a:bodyPr/>
              <a:lstStyle/>
              <a:p>
                <a:r>
                  <a:rPr lang="en-AT">
                    <a:noFill/>
                  </a:rPr>
                  <a:t> </a:t>
                </a:r>
              </a:p>
            </p:txBody>
          </p:sp>
        </mc:Fallback>
      </mc:AlternateContent>
      <p:sp>
        <p:nvSpPr>
          <p:cNvPr id="11" name="Rectangle: Rounded Corners 10">
            <a:extLst>
              <a:ext uri="{FF2B5EF4-FFF2-40B4-BE49-F238E27FC236}">
                <a16:creationId xmlns:a16="http://schemas.microsoft.com/office/drawing/2014/main" id="{4EE49D2F-7F1E-5BD8-8995-FA134D7C5504}"/>
              </a:ext>
            </a:extLst>
          </p:cNvPr>
          <p:cNvSpPr/>
          <p:nvPr/>
        </p:nvSpPr>
        <p:spPr>
          <a:xfrm>
            <a:off x="120289" y="5712545"/>
            <a:ext cx="11615040" cy="97159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28447F-1DED-4AF2-956A-CF6A4DD667E0}"/>
                  </a:ext>
                </a:extLst>
              </p:cNvPr>
              <p:cNvSpPr txBox="1"/>
              <p:nvPr/>
            </p:nvSpPr>
            <p:spPr>
              <a:xfrm>
                <a:off x="251357" y="927473"/>
                <a:ext cx="12109975" cy="230755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Show the following:</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If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r>
                      <a:rPr lang="en-US" sz="2400" b="1" i="1" dirty="0" smtClean="0">
                        <a:latin typeface="Cambria Math" panose="02040503050406030204" pitchFamily="18" charset="0"/>
                        <a:cs typeface="Beaufort for LOL" panose="02020503050000020004" pitchFamily="18" charset="0"/>
                      </a:rPr>
                      <m:t>∈</m:t>
                    </m:r>
                    <m:sSup>
                      <m:sSupPr>
                        <m:ctrlP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sup>
                    </m:sSup>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is symmetric, then its eigenvalues are real and its eigenvectors are orthogonal.</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If </a:t>
                </a:r>
                <a14:m>
                  <m:oMath xmlns:m="http://schemas.openxmlformats.org/officeDocument/2006/math">
                    <m:r>
                      <a:rPr lang="en-US" sz="2400" b="1" i="1" dirty="0">
                        <a:latin typeface="Cambria Math" panose="02040503050406030204" pitchFamily="18" charset="0"/>
                        <a:cs typeface="Beaufort for LOL" panose="02020503050000020004" pitchFamily="18" charset="0"/>
                      </a:rPr>
                      <m:t>𝑨</m:t>
                    </m:r>
                    <m:r>
                      <a:rPr lang="en-US" sz="2400" b="1" i="1" dirty="0">
                        <a:latin typeface="Cambria Math" panose="02040503050406030204" pitchFamily="18" charset="0"/>
                        <a:cs typeface="Beaufort for LOL" panose="02020503050000020004" pitchFamily="18" charset="0"/>
                      </a:rPr>
                      <m:t>∈</m:t>
                    </m:r>
                    <m:sSup>
                      <m:sSupPr>
                        <m:ctrlPr>
                          <a:rPr lang="en-US" sz="2400" b="1" i="1" dirty="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dirty="0">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0" i="1" dirty="0">
                            <a:latin typeface="Cambria Math" panose="02040503050406030204" pitchFamily="18" charset="0"/>
                            <a:ea typeface="Cambria Math" panose="02040503050406030204" pitchFamily="18" charset="0"/>
                            <a:cs typeface="Beaufort for LOL" panose="02020503050000020004" pitchFamily="18" charset="0"/>
                          </a:rPr>
                          <m:t>𝑛</m:t>
                        </m:r>
                        <m:r>
                          <a:rPr lang="en-US" sz="2400" b="0" i="1" dirty="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a:latin typeface="Cambria Math" panose="02040503050406030204" pitchFamily="18" charset="0"/>
                            <a:ea typeface="Cambria Math" panose="02040503050406030204" pitchFamily="18" charset="0"/>
                            <a:cs typeface="Beaufort for LOL" panose="02020503050000020004" pitchFamily="18" charset="0"/>
                          </a:rPr>
                          <m:t>𝑛</m:t>
                        </m:r>
                      </m:sup>
                    </m:sSup>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is symmetric, then </a:t>
                </a:r>
                <a14:m>
                  <m:oMath xmlns:m="http://schemas.openxmlformats.org/officeDocument/2006/math">
                    <m:sSup>
                      <m:sSupPr>
                        <m:ctrlPr>
                          <a:rPr lang="en-US" sz="2400" b="1"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𝑽</m:t>
                        </m:r>
                      </m:e>
                      <m:sup>
                        <m:r>
                          <a:rPr lang="en-US" sz="2400" b="1"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1</m:t>
                        </m:r>
                      </m:sup>
                    </m:sSup>
                    <m:r>
                      <a:rPr lang="en-US" sz="2400" b="1" i="1" dirty="0" smtClean="0">
                        <a:latin typeface="Cambria Math" panose="02040503050406030204" pitchFamily="18" charset="0"/>
                        <a:cs typeface="Beaufort for LOL" panose="02020503050000020004" pitchFamily="18" charset="0"/>
                      </a:rPr>
                      <m:t>=</m:t>
                    </m:r>
                    <m:sSup>
                      <m:sSupPr>
                        <m:ctrlPr>
                          <a:rPr lang="en-US" sz="2400" b="1"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𝑽</m:t>
                        </m:r>
                      </m:e>
                      <m:sup>
                        <m:r>
                          <a:rPr lang="en-US" sz="2400" b="0" i="1" dirty="0" smtClean="0">
                            <a:latin typeface="Cambria Math" panose="02040503050406030204" pitchFamily="18" charset="0"/>
                            <a:cs typeface="Beaufort for LOL" panose="02020503050000020004" pitchFamily="18" charset="0"/>
                          </a:rPr>
                          <m:t>𝑇</m:t>
                        </m:r>
                      </m:sup>
                    </m:sSup>
                  </m:oMath>
                </a14:m>
                <a:r>
                  <a:rPr lang="en-US" sz="2400" dirty="0">
                    <a:latin typeface="Beaufort for LOL" panose="02020503050000020004" pitchFamily="18" charset="0"/>
                    <a:cs typeface="Beaufort for LOL" panose="02020503050000020004" pitchFamily="18" charset="0"/>
                  </a:rPr>
                  <a:t>. </a:t>
                </a:r>
              </a:p>
              <a:p>
                <a:pPr marL="457200" indent="-457200">
                  <a:buFont typeface="+mj-lt"/>
                  <a:buAutoNum type="arabicPeriod"/>
                </a:pPr>
                <a14:m>
                  <m:oMath xmlns:m="http://schemas.openxmlformats.org/officeDocument/2006/math">
                    <m:limLow>
                      <m:limLowPr>
                        <m:ctrlPr>
                          <a:rPr lang="en-US" sz="2400" b="0" i="1" smtClean="0">
                            <a:latin typeface="Cambria Math" panose="02040503050406030204" pitchFamily="18" charset="0"/>
                            <a:cs typeface="Beaufort for LOL" panose="02020503050000020004" pitchFamily="18" charset="0"/>
                          </a:rPr>
                        </m:ctrlPr>
                      </m:limLowPr>
                      <m:e>
                        <m:r>
                          <m:rPr>
                            <m:sty m:val="p"/>
                          </m:rPr>
                          <a:rPr lang="en-US" sz="2400" b="0" i="0" smtClean="0">
                            <a:latin typeface="Cambria Math" panose="02040503050406030204" pitchFamily="18" charset="0"/>
                            <a:cs typeface="Beaufort for LOL" panose="02020503050000020004" pitchFamily="18" charset="0"/>
                          </a:rPr>
                          <m:t>max</m:t>
                        </m:r>
                      </m:e>
                      <m:lim>
                        <m:r>
                          <m:rPr>
                            <m:lit/>
                          </m:rPr>
                          <a:rPr lang="en-US" sz="2400" b="0" i="1" smtClean="0">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1" i="1" smtClean="0">
                                    <a:latin typeface="Cambria Math" panose="02040503050406030204" pitchFamily="18" charset="0"/>
                                    <a:cs typeface="Beaufort for LOL" panose="02020503050000020004" pitchFamily="18" charset="0"/>
                                  </a:rPr>
                                  <m:t>𝒖</m:t>
                                </m:r>
                                <m:r>
                                  <m:rPr>
                                    <m:lit/>
                                  </m:rPr>
                                  <a:rPr lang="en-US" sz="2400" b="0" i="1" smtClean="0">
                                    <a:latin typeface="Cambria Math" panose="02040503050406030204" pitchFamily="18" charset="0"/>
                                    <a:cs typeface="Beaufort for LOL" panose="02020503050000020004" pitchFamily="18" charset="0"/>
                                  </a:rPr>
                                  <m:t>|</m:t>
                                </m:r>
                              </m:e>
                            </m:d>
                          </m:e>
                          <m:sub>
                            <m:r>
                              <a:rPr lang="en-US" sz="2400" b="0" i="1" smtClean="0">
                                <a:latin typeface="Cambria Math" panose="02040503050406030204" pitchFamily="18" charset="0"/>
                                <a:cs typeface="Beaufort for LOL" panose="02020503050000020004" pitchFamily="18" charset="0"/>
                              </a:rPr>
                              <m:t>2</m:t>
                            </m:r>
                          </m:sub>
                        </m:sSub>
                        <m:r>
                          <a:rPr lang="en-US" sz="2400" b="0" i="1" smtClean="0">
                            <a:latin typeface="Cambria Math" panose="02040503050406030204" pitchFamily="18" charset="0"/>
                            <a:cs typeface="Beaufort for LOL" panose="02020503050000020004" pitchFamily="18" charset="0"/>
                          </a:rPr>
                          <m:t>=1</m:t>
                        </m:r>
                      </m:lim>
                    </m:limLow>
                    <m:d>
                      <m:dPr>
                        <m:ctrlPr>
                          <a:rPr lang="en-US" sz="2400" b="0" i="1" smtClean="0">
                            <a:latin typeface="Cambria Math" panose="02040503050406030204" pitchFamily="18" charset="0"/>
                            <a:cs typeface="Beaufort for LOL" panose="02020503050000020004" pitchFamily="18" charset="0"/>
                          </a:rPr>
                        </m:ctrlPr>
                      </m:dPr>
                      <m:e>
                        <m:sSup>
                          <m:sSupPr>
                            <m:ctrlPr>
                              <a:rPr lang="en-US" sz="2400" b="1" i="1" smtClean="0">
                                <a:latin typeface="Cambria Math" panose="02040503050406030204" pitchFamily="18" charset="0"/>
                                <a:cs typeface="Beaufort for LOL" panose="02020503050000020004" pitchFamily="18" charset="0"/>
                              </a:rPr>
                            </m:ctrlPr>
                          </m:sSupPr>
                          <m:e>
                            <m:r>
                              <a:rPr lang="en-US" sz="2400" b="1" i="1" smtClean="0">
                                <a:latin typeface="Cambria Math" panose="02040503050406030204" pitchFamily="18" charset="0"/>
                                <a:cs typeface="Beaufort for LOL" panose="02020503050000020004" pitchFamily="18" charset="0"/>
                              </a:rPr>
                              <m:t>𝒖</m:t>
                            </m:r>
                          </m:e>
                          <m:sup>
                            <m:r>
                              <a:rPr lang="en-US" sz="2400" b="1" i="1" smtClean="0">
                                <a:latin typeface="Cambria Math" panose="02040503050406030204" pitchFamily="18" charset="0"/>
                                <a:cs typeface="Beaufort for LOL" panose="02020503050000020004" pitchFamily="18" charset="0"/>
                              </a:rPr>
                              <m:t>𝑻</m:t>
                            </m:r>
                          </m:sup>
                        </m:sSup>
                        <m:r>
                          <a:rPr lang="en-US" sz="2400" b="1" i="1" smtClean="0">
                            <a:latin typeface="Cambria Math" panose="02040503050406030204" pitchFamily="18" charset="0"/>
                            <a:cs typeface="Beaufort for LOL" panose="02020503050000020004" pitchFamily="18" charset="0"/>
                          </a:rPr>
                          <m:t>𝑨𝒖</m:t>
                        </m:r>
                      </m:e>
                    </m:d>
                    <m:r>
                      <a:rPr lang="en-US" sz="2400" b="1" i="0" smtClean="0">
                        <a:latin typeface="Cambria Math" panose="02040503050406030204" pitchFamily="18" charset="0"/>
                        <a:cs typeface="Beaufort for LOL" panose="02020503050000020004" pitchFamily="18" charset="0"/>
                      </a:rPr>
                      <m:t>=</m:t>
                    </m:r>
                    <m:r>
                      <m:rPr>
                        <m:sty m:val="p"/>
                      </m:rPr>
                      <a:rPr lang="en-US" sz="2400" b="0" i="0" smtClean="0">
                        <a:latin typeface="Cambria Math" panose="02040503050406030204" pitchFamily="18" charset="0"/>
                        <a:cs typeface="Beaufort for LOL" panose="02020503050000020004" pitchFamily="18" charset="0"/>
                      </a:rPr>
                      <m:t>max</m:t>
                    </m:r>
                    <m:d>
                      <m:dPr>
                        <m:ctrlPr>
                          <a:rPr lang="en-US" sz="2400" i="1" smtClean="0">
                            <a:latin typeface="Cambria Math" panose="02040503050406030204" pitchFamily="18" charset="0"/>
                            <a:cs typeface="Beaufort for LOL" panose="02020503050000020004" pitchFamily="18" charset="0"/>
                          </a:rPr>
                        </m:ctrlPr>
                      </m:dPr>
                      <m:e>
                        <m:sSub>
                          <m:sSubPr>
                            <m:ctrlPr>
                              <a:rPr lang="en-US" sz="240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𝜆</m:t>
                            </m:r>
                          </m:e>
                          <m:sub>
                            <m:r>
                              <a:rPr lang="en-US" sz="2400" b="0" i="1" smtClean="0">
                                <a:latin typeface="Cambria Math" panose="02040503050406030204" pitchFamily="18" charset="0"/>
                                <a:cs typeface="Beaufort for LOL" panose="02020503050000020004" pitchFamily="18" charset="0"/>
                              </a:rPr>
                              <m:t>𝑖</m:t>
                            </m:r>
                          </m:sub>
                        </m:sSub>
                      </m:e>
                    </m:d>
                  </m:oMath>
                </a14:m>
                <a:endParaRPr lang="en-US" sz="2400" dirty="0">
                  <a:latin typeface="Beaufort for LOL" panose="02020503050000020004" pitchFamily="18" charset="0"/>
                  <a:cs typeface="Beaufort for LOL" panose="02020503050000020004" pitchFamily="18" charset="0"/>
                </a:endParaRPr>
              </a:p>
              <a:p>
                <a:pPr marL="457200" indent="-457200">
                  <a:buFont typeface="+mj-lt"/>
                  <a:buAutoNum type="arabicPeriod"/>
                </a:pPr>
                <a14:m>
                  <m:oMath xmlns:m="http://schemas.openxmlformats.org/officeDocument/2006/math">
                    <m:limLow>
                      <m:limLowPr>
                        <m:ctrlPr>
                          <a:rPr lang="en-US" sz="2400" b="0" i="1" smtClean="0">
                            <a:latin typeface="Cambria Math" panose="02040503050406030204" pitchFamily="18" charset="0"/>
                            <a:cs typeface="Beaufort for LOL" panose="02020503050000020004" pitchFamily="18" charset="0"/>
                          </a:rPr>
                        </m:ctrlPr>
                      </m:limLowPr>
                      <m:e>
                        <m:r>
                          <m:rPr>
                            <m:sty m:val="p"/>
                          </m:rPr>
                          <a:rPr lang="en-US" sz="2400">
                            <a:latin typeface="Cambria Math" panose="02040503050406030204" pitchFamily="18" charset="0"/>
                            <a:cs typeface="Beaufort for LOL" panose="02020503050000020004" pitchFamily="18" charset="0"/>
                          </a:rPr>
                          <m:t>m</m:t>
                        </m:r>
                        <m:r>
                          <m:rPr>
                            <m:sty m:val="p"/>
                          </m:rPr>
                          <a:rPr lang="en-US" sz="2400" b="0" i="0" smtClean="0">
                            <a:latin typeface="Cambria Math" panose="02040503050406030204" pitchFamily="18" charset="0"/>
                            <a:cs typeface="Beaufort for LOL" panose="02020503050000020004" pitchFamily="18" charset="0"/>
                          </a:rPr>
                          <m:t>in</m:t>
                        </m:r>
                      </m:e>
                      <m:lim>
                        <m:r>
                          <m:rPr>
                            <m:lit/>
                          </m:rPr>
                          <a:rPr lang="en-US" sz="2400" i="1">
                            <a:latin typeface="Cambria Math" panose="02040503050406030204" pitchFamily="18" charset="0"/>
                            <a:cs typeface="Beaufort for LOL" panose="02020503050000020004" pitchFamily="18" charset="0"/>
                          </a:rPr>
                          <m:t>|</m:t>
                        </m:r>
                        <m:sSub>
                          <m:sSubPr>
                            <m:ctrlPr>
                              <a:rPr lang="en-US" sz="2400" i="1">
                                <a:latin typeface="Cambria Math" panose="02040503050406030204" pitchFamily="18" charset="0"/>
                                <a:cs typeface="Beaufort for LOL" panose="02020503050000020004" pitchFamily="18" charset="0"/>
                              </a:rPr>
                            </m:ctrlPr>
                          </m:sSubPr>
                          <m:e>
                            <m:d>
                              <m:dPr>
                                <m:begChr m:val="|"/>
                                <m:endChr m:val="|"/>
                                <m:ctrlPr>
                                  <a:rPr lang="en-US" sz="2400" i="1">
                                    <a:latin typeface="Cambria Math" panose="02040503050406030204" pitchFamily="18" charset="0"/>
                                    <a:cs typeface="Beaufort for LOL" panose="02020503050000020004" pitchFamily="18" charset="0"/>
                                  </a:rPr>
                                </m:ctrlPr>
                              </m:dPr>
                              <m:e>
                                <m:r>
                                  <a:rPr lang="en-US" sz="2400" b="1" i="1">
                                    <a:latin typeface="Cambria Math" panose="02040503050406030204" pitchFamily="18" charset="0"/>
                                    <a:cs typeface="Beaufort for LOL" panose="02020503050000020004" pitchFamily="18" charset="0"/>
                                  </a:rPr>
                                  <m:t>𝒖</m:t>
                                </m:r>
                                <m:r>
                                  <m:rPr>
                                    <m:lit/>
                                  </m:rPr>
                                  <a:rPr lang="en-US" sz="2400" i="1">
                                    <a:latin typeface="Cambria Math" panose="02040503050406030204" pitchFamily="18" charset="0"/>
                                    <a:cs typeface="Beaufort for LOL" panose="02020503050000020004" pitchFamily="18" charset="0"/>
                                  </a:rPr>
                                  <m:t>|</m:t>
                                </m:r>
                              </m:e>
                            </m:d>
                          </m:e>
                          <m:sub>
                            <m:r>
                              <a:rPr lang="en-US" sz="2400" i="1">
                                <a:latin typeface="Cambria Math" panose="02040503050406030204" pitchFamily="18" charset="0"/>
                                <a:cs typeface="Beaufort for LOL" panose="02020503050000020004" pitchFamily="18" charset="0"/>
                              </a:rPr>
                              <m:t>2</m:t>
                            </m:r>
                          </m:sub>
                        </m:sSub>
                        <m:r>
                          <a:rPr lang="en-US" sz="2400" i="1">
                            <a:latin typeface="Cambria Math" panose="02040503050406030204" pitchFamily="18" charset="0"/>
                            <a:cs typeface="Beaufort for LOL" panose="02020503050000020004" pitchFamily="18" charset="0"/>
                          </a:rPr>
                          <m:t>=1</m:t>
                        </m:r>
                      </m:lim>
                    </m:limLow>
                    <m:d>
                      <m:dPr>
                        <m:ctrlPr>
                          <a:rPr lang="en-US" sz="2400" i="1">
                            <a:latin typeface="Cambria Math" panose="02040503050406030204" pitchFamily="18" charset="0"/>
                            <a:cs typeface="Beaufort for LOL" panose="02020503050000020004" pitchFamily="18" charset="0"/>
                          </a:rPr>
                        </m:ctrlPr>
                      </m:dPr>
                      <m:e>
                        <m:sSup>
                          <m:sSupPr>
                            <m:ctrlPr>
                              <a:rPr lang="en-US" sz="2400" b="1" i="1">
                                <a:latin typeface="Cambria Math" panose="02040503050406030204" pitchFamily="18" charset="0"/>
                                <a:cs typeface="Beaufort for LOL" panose="02020503050000020004" pitchFamily="18" charset="0"/>
                              </a:rPr>
                            </m:ctrlPr>
                          </m:sSupPr>
                          <m:e>
                            <m:r>
                              <a:rPr lang="en-US" sz="2400" b="1" i="1">
                                <a:latin typeface="Cambria Math" panose="02040503050406030204" pitchFamily="18" charset="0"/>
                                <a:cs typeface="Beaufort for LOL" panose="02020503050000020004" pitchFamily="18" charset="0"/>
                              </a:rPr>
                              <m:t>𝒖</m:t>
                            </m:r>
                          </m:e>
                          <m:sup>
                            <m:r>
                              <a:rPr lang="en-US" sz="2400" b="1" i="1">
                                <a:latin typeface="Cambria Math" panose="02040503050406030204" pitchFamily="18" charset="0"/>
                                <a:cs typeface="Beaufort for LOL" panose="02020503050000020004" pitchFamily="18" charset="0"/>
                              </a:rPr>
                              <m:t>𝑻</m:t>
                            </m:r>
                          </m:sup>
                        </m:sSup>
                        <m:r>
                          <a:rPr lang="en-US" sz="2400" b="1" i="1">
                            <a:latin typeface="Cambria Math" panose="02040503050406030204" pitchFamily="18" charset="0"/>
                            <a:cs typeface="Beaufort for LOL" panose="02020503050000020004" pitchFamily="18" charset="0"/>
                          </a:rPr>
                          <m:t>𝑨𝒖</m:t>
                        </m:r>
                      </m:e>
                    </m:d>
                    <m:r>
                      <a:rPr lang="en-US" sz="2400" b="1">
                        <a:latin typeface="Cambria Math" panose="02040503050406030204" pitchFamily="18" charset="0"/>
                        <a:cs typeface="Beaufort for LOL" panose="02020503050000020004" pitchFamily="18" charset="0"/>
                      </a:rPr>
                      <m:t>=</m:t>
                    </m:r>
                    <m:r>
                      <m:rPr>
                        <m:sty m:val="p"/>
                      </m:rPr>
                      <a:rPr lang="en-US" sz="2400">
                        <a:latin typeface="Cambria Math" panose="02040503050406030204" pitchFamily="18" charset="0"/>
                        <a:cs typeface="Beaufort for LOL" panose="02020503050000020004" pitchFamily="18" charset="0"/>
                      </a:rPr>
                      <m:t>m</m:t>
                    </m:r>
                    <m:r>
                      <m:rPr>
                        <m:sty m:val="p"/>
                      </m:rPr>
                      <a:rPr lang="en-US" sz="2400" b="0" i="0" smtClean="0">
                        <a:latin typeface="Cambria Math" panose="02040503050406030204" pitchFamily="18" charset="0"/>
                        <a:cs typeface="Beaufort for LOL" panose="02020503050000020004" pitchFamily="18" charset="0"/>
                      </a:rPr>
                      <m:t>in</m:t>
                    </m:r>
                    <m:r>
                      <a:rPr lang="en-US" sz="2400" i="1" smtClean="0">
                        <a:latin typeface="Cambria Math" panose="02040503050406030204" pitchFamily="18" charset="0"/>
                        <a:cs typeface="Beaufort for LOL" panose="02020503050000020004" pitchFamily="18" charset="0"/>
                      </a:rPr>
                      <m:t> </m:t>
                    </m:r>
                    <m:r>
                      <a:rPr lang="en-US" sz="2400">
                        <a:latin typeface="Cambria Math" panose="02040503050406030204" pitchFamily="18" charset="0"/>
                        <a:cs typeface="Beaufort for LOL" panose="02020503050000020004" pitchFamily="18" charset="0"/>
                      </a:rPr>
                      <m:t>(</m:t>
                    </m:r>
                    <m:sSub>
                      <m:sSubPr>
                        <m:ctrlPr>
                          <a:rPr lang="en-US" sz="2400" i="1">
                            <a:latin typeface="Cambria Math" panose="02040503050406030204" pitchFamily="18" charset="0"/>
                            <a:cs typeface="Beaufort for LOL" panose="02020503050000020004" pitchFamily="18" charset="0"/>
                          </a:rPr>
                        </m:ctrlPr>
                      </m:sSubPr>
                      <m:e>
                        <m:r>
                          <a:rPr lang="en-US" sz="2400" b="0" i="1">
                            <a:latin typeface="Cambria Math" panose="02040503050406030204" pitchFamily="18" charset="0"/>
                            <a:cs typeface="Beaufort for LOL" panose="02020503050000020004" pitchFamily="18" charset="0"/>
                          </a:rPr>
                          <m:t>𝜆</m:t>
                        </m:r>
                      </m:e>
                      <m:sub>
                        <m:r>
                          <a:rPr lang="en-US" sz="2400" b="0" i="1">
                            <a:latin typeface="Cambria Math" panose="02040503050406030204" pitchFamily="18" charset="0"/>
                            <a:cs typeface="Beaufort for LOL" panose="02020503050000020004" pitchFamily="18" charset="0"/>
                          </a:rPr>
                          <m:t>𝑖</m:t>
                        </m:r>
                      </m:sub>
                    </m:sSub>
                    <m:r>
                      <a:rPr lang="en-US" sz="2400" b="1" i="1">
                        <a:latin typeface="Cambria Math" panose="02040503050406030204" pitchFamily="18" charset="0"/>
                        <a:cs typeface="Beaufort for LOL" panose="02020503050000020004" pitchFamily="18" charset="0"/>
                      </a:rPr>
                      <m:t>)</m:t>
                    </m:r>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B028447F-1DED-4AF2-956A-CF6A4DD667E0}"/>
                  </a:ext>
                </a:extLst>
              </p:cNvPr>
              <p:cNvSpPr txBox="1">
                <a:spLocks noRot="1" noChangeAspect="1" noMove="1" noResize="1" noEditPoints="1" noAdjustHandles="1" noChangeArrowheads="1" noChangeShapeType="1" noTextEdit="1"/>
              </p:cNvSpPr>
              <p:nvPr/>
            </p:nvSpPr>
            <p:spPr>
              <a:xfrm>
                <a:off x="251357" y="927473"/>
                <a:ext cx="12109975" cy="2307555"/>
              </a:xfrm>
              <a:prstGeom prst="rect">
                <a:avLst/>
              </a:prstGeom>
              <a:blipFill>
                <a:blip r:embed="rId3"/>
                <a:stretch>
                  <a:fillRect l="-856" t="-2111"/>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388FBB-6180-D49D-DE4F-94625A20C2AC}"/>
                  </a:ext>
                </a:extLst>
              </p:cNvPr>
              <p:cNvSpPr txBox="1"/>
              <p:nvPr/>
            </p:nvSpPr>
            <p:spPr>
              <a:xfrm>
                <a:off x="251357" y="3235028"/>
                <a:ext cx="12109975" cy="2765372"/>
              </a:xfrm>
              <a:prstGeom prst="rect">
                <a:avLst/>
              </a:prstGeom>
              <a:noFill/>
            </p:spPr>
            <p:txBody>
              <a:bodyPr wrap="square" rtlCol="0">
                <a:spAutoFit/>
              </a:bodyPr>
              <a:lstStyle/>
              <a:p>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Useful hints:</a:t>
                </a:r>
              </a:p>
              <a:p>
                <a:pPr marL="457200" indent="-457200">
                  <a:buFont typeface="+mj-lt"/>
                  <a:buAutoNum type="arabicPeriod"/>
                </a:pPr>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Symmetric matrix:</a:t>
                </a:r>
                <a:r>
                  <a:rPr lang="en-US" sz="2400" b="1" dirty="0">
                    <a:solidFill>
                      <a:schemeClr val="tx1">
                        <a:lumMod val="65000"/>
                        <a:lumOff val="35000"/>
                      </a:schemeClr>
                    </a:solidFill>
                    <a:latin typeface="Beaufort for LOL" panose="02020503050000020004" pitchFamily="18" charset="0"/>
                    <a:cs typeface="Beaufort for LOL" panose="02020503050000020004" pitchFamily="18" charset="0"/>
                  </a:rPr>
                  <a:t> </a:t>
                </a:r>
                <a14:m>
                  <m:oMath xmlns:m="http://schemas.openxmlformats.org/officeDocument/2006/math">
                    <m:sSup>
                      <m:sSupPr>
                        <m:ctrlP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ctrlPr>
                      </m:sSupPr>
                      <m:e>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𝑨</m:t>
                        </m:r>
                      </m:e>
                      <m:sup>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𝑻</m:t>
                        </m:r>
                      </m:sup>
                    </m:sSup>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m:t>
                    </m:r>
                    <m:r>
                      <a:rPr lang="en-US" sz="2400" b="1" i="1" dirty="0">
                        <a:solidFill>
                          <a:schemeClr val="tx1">
                            <a:lumMod val="65000"/>
                            <a:lumOff val="35000"/>
                          </a:schemeClr>
                        </a:solidFill>
                        <a:latin typeface="Cambria Math" panose="02040503050406030204" pitchFamily="18" charset="0"/>
                        <a:cs typeface="Beaufort for LOL" panose="02020503050000020004" pitchFamily="18" charset="0"/>
                      </a:rPr>
                      <m:t>𝑨</m:t>
                    </m:r>
                  </m:oMath>
                </a14:m>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 (or </a:t>
                </a:r>
                <a14:m>
                  <m:oMath xmlns:m="http://schemas.openxmlformats.org/officeDocument/2006/math">
                    <m:sSub>
                      <m:sSubPr>
                        <m:ctrlPr>
                          <a:rPr lang="en-US" sz="2400" i="1" dirty="0">
                            <a:solidFill>
                              <a:schemeClr val="tx1">
                                <a:lumMod val="65000"/>
                                <a:lumOff val="35000"/>
                              </a:schemeClr>
                            </a:solidFill>
                            <a:latin typeface="Cambria Math" panose="02040503050406030204" pitchFamily="18" charset="0"/>
                            <a:cs typeface="Beaufort for LOL" panose="02020503050000020004" pitchFamily="18" charset="0"/>
                          </a:rPr>
                        </m:ctrlPr>
                      </m:sSubPr>
                      <m:e>
                        <m:r>
                          <a:rPr lang="en-US" sz="2400" i="1" dirty="0">
                            <a:solidFill>
                              <a:schemeClr val="tx1">
                                <a:lumMod val="65000"/>
                                <a:lumOff val="35000"/>
                              </a:schemeClr>
                            </a:solidFill>
                            <a:latin typeface="Cambria Math" panose="02040503050406030204" pitchFamily="18" charset="0"/>
                            <a:cs typeface="Beaufort for LOL" panose="02020503050000020004" pitchFamily="18" charset="0"/>
                          </a:rPr>
                          <m:t>𝐴</m:t>
                        </m:r>
                      </m:e>
                      <m:sub>
                        <m:r>
                          <a:rPr lang="en-US" sz="2400" i="1" dirty="0">
                            <a:solidFill>
                              <a:schemeClr val="tx1">
                                <a:lumMod val="65000"/>
                                <a:lumOff val="35000"/>
                              </a:schemeClr>
                            </a:solidFill>
                            <a:latin typeface="Cambria Math" panose="02040503050406030204" pitchFamily="18" charset="0"/>
                            <a:cs typeface="Beaufort for LOL" panose="02020503050000020004" pitchFamily="18" charset="0"/>
                          </a:rPr>
                          <m:t>𝑖𝑗</m:t>
                        </m:r>
                      </m:sub>
                    </m:sSub>
                    <m:r>
                      <a:rPr lang="en-US" sz="2400" i="1" dirty="0">
                        <a:solidFill>
                          <a:schemeClr val="tx1">
                            <a:lumMod val="65000"/>
                            <a:lumOff val="35000"/>
                          </a:schemeClr>
                        </a:solidFill>
                        <a:latin typeface="Cambria Math" panose="02040503050406030204" pitchFamily="18" charset="0"/>
                        <a:cs typeface="Beaufort for LOL" panose="02020503050000020004" pitchFamily="18" charset="0"/>
                      </a:rPr>
                      <m:t>=</m:t>
                    </m:r>
                    <m:sSub>
                      <m:sSubPr>
                        <m:ctrlPr>
                          <a:rPr lang="en-US" sz="2400" i="1" dirty="0">
                            <a:solidFill>
                              <a:schemeClr val="tx1">
                                <a:lumMod val="65000"/>
                                <a:lumOff val="35000"/>
                              </a:schemeClr>
                            </a:solidFill>
                            <a:latin typeface="Cambria Math" panose="02040503050406030204" pitchFamily="18" charset="0"/>
                            <a:cs typeface="Beaufort for LOL" panose="02020503050000020004" pitchFamily="18" charset="0"/>
                          </a:rPr>
                        </m:ctrlPr>
                      </m:sSubPr>
                      <m:e>
                        <m:r>
                          <a:rPr lang="en-US" sz="2400" i="1" dirty="0">
                            <a:solidFill>
                              <a:schemeClr val="tx1">
                                <a:lumMod val="65000"/>
                                <a:lumOff val="35000"/>
                              </a:schemeClr>
                            </a:solidFill>
                            <a:latin typeface="Cambria Math" panose="02040503050406030204" pitchFamily="18" charset="0"/>
                            <a:cs typeface="Beaufort for LOL" panose="02020503050000020004" pitchFamily="18" charset="0"/>
                          </a:rPr>
                          <m:t>𝐴</m:t>
                        </m:r>
                      </m:e>
                      <m:sub>
                        <m:r>
                          <a:rPr lang="en-US" sz="2400" i="1" dirty="0">
                            <a:solidFill>
                              <a:schemeClr val="tx1">
                                <a:lumMod val="65000"/>
                                <a:lumOff val="35000"/>
                              </a:schemeClr>
                            </a:solidFill>
                            <a:latin typeface="Cambria Math" panose="02040503050406030204" pitchFamily="18" charset="0"/>
                            <a:cs typeface="Beaufort for LOL" panose="02020503050000020004" pitchFamily="18" charset="0"/>
                          </a:rPr>
                          <m:t>𝑗𝑖</m:t>
                        </m:r>
                      </m:sub>
                    </m:sSub>
                  </m:oMath>
                </a14:m>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a:t>
                </a:r>
              </a:p>
              <a:p>
                <a:pPr marL="457200" indent="-457200">
                  <a:buFont typeface="+mj-lt"/>
                  <a:buAutoNum type="arabicPeriod"/>
                </a:pPr>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Complex numbers: </a:t>
                </a:r>
                <a14:m>
                  <m:oMath xmlns:m="http://schemas.openxmlformats.org/officeDocument/2006/math">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𝑐</m:t>
                    </m:r>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m:t>
                    </m:r>
                    <m:sSub>
                      <m:sSubPr>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sSubPr>
                      <m:e>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𝑐</m:t>
                        </m:r>
                      </m:e>
                      <m:sub>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0</m:t>
                        </m:r>
                      </m:sub>
                    </m:sSub>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m:t>
                    </m:r>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𝑖</m:t>
                    </m:r>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 </m:t>
                    </m:r>
                    <m:sSub>
                      <m:sSubPr>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sSubPr>
                      <m:e>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𝑐</m:t>
                        </m:r>
                      </m:e>
                      <m:sub>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1</m:t>
                        </m:r>
                      </m:sub>
                    </m:sSub>
                  </m:oMath>
                </a14:m>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 with </a:t>
                </a:r>
                <a14:m>
                  <m:oMath xmlns:m="http://schemas.openxmlformats.org/officeDocument/2006/math">
                    <m:r>
                      <m:rPr>
                        <m:sty m:val="p"/>
                      </m:rPr>
                      <a:rPr lang="en-US" sz="2400" b="0" i="0" smtClean="0">
                        <a:solidFill>
                          <a:schemeClr val="tx1">
                            <a:lumMod val="65000"/>
                            <a:lumOff val="35000"/>
                          </a:schemeClr>
                        </a:solidFill>
                        <a:latin typeface="Cambria Math" panose="02040503050406030204" pitchFamily="18" charset="0"/>
                        <a:cs typeface="Beaufort for LOL" panose="02020503050000020004" pitchFamily="18" charset="0"/>
                      </a:rPr>
                      <m:t>Re</m:t>
                    </m:r>
                    <m:d>
                      <m:dPr>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dPr>
                      <m:e>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𝑐</m:t>
                        </m:r>
                      </m:e>
                    </m:d>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m:t>
                    </m:r>
                    <m:sSub>
                      <m:sSubPr>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sSubPr>
                      <m:e>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𝑐</m:t>
                        </m:r>
                      </m:e>
                      <m:sub>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0</m:t>
                        </m:r>
                      </m:sub>
                    </m:sSub>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 </m:t>
                    </m:r>
                    <m:r>
                      <m:rPr>
                        <m:sty m:val="p"/>
                      </m:rPr>
                      <a:rPr lang="en-US" sz="2400" b="0" i="0" smtClean="0">
                        <a:solidFill>
                          <a:schemeClr val="tx1">
                            <a:lumMod val="65000"/>
                            <a:lumOff val="35000"/>
                          </a:schemeClr>
                        </a:solidFill>
                        <a:latin typeface="Cambria Math" panose="02040503050406030204" pitchFamily="18" charset="0"/>
                        <a:cs typeface="Beaufort for LOL" panose="02020503050000020004" pitchFamily="18" charset="0"/>
                      </a:rPr>
                      <m:t>Im</m:t>
                    </m:r>
                    <m:d>
                      <m:dPr>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dPr>
                      <m:e>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𝑐</m:t>
                        </m:r>
                      </m:e>
                    </m:d>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m:t>
                    </m:r>
                    <m:sSub>
                      <m:sSubPr>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sSubPr>
                      <m:e>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𝑐</m:t>
                        </m:r>
                      </m:e>
                      <m:sub>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1</m:t>
                        </m:r>
                      </m:sub>
                    </m:sSub>
                  </m:oMath>
                </a14:m>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a:t>
                </a:r>
              </a:p>
              <a:p>
                <a:pPr marL="457200" indent="-457200">
                  <a:buFont typeface="+mj-lt"/>
                  <a:buAutoNum type="arabicPeriod"/>
                </a:pPr>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Complex conjugation: </a:t>
                </a:r>
                <a14:m>
                  <m:oMath xmlns:m="http://schemas.openxmlformats.org/officeDocument/2006/math">
                    <m:acc>
                      <m:accPr>
                        <m:chr m:val="̅"/>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accPr>
                      <m:e>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𝑐</m:t>
                        </m:r>
                      </m:e>
                    </m:acc>
                    <m: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t>=</m:t>
                    </m:r>
                    <m:sSub>
                      <m:sSubPr>
                        <m:ctrlP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ctrlPr>
                      </m:sSubPr>
                      <m:e>
                        <m: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t>𝑐</m:t>
                        </m:r>
                      </m:e>
                      <m:sub>
                        <m: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t>0</m:t>
                        </m:r>
                      </m:sub>
                    </m:sSub>
                    <m: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t>−</m:t>
                    </m:r>
                    <m: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t>𝑖</m:t>
                    </m:r>
                    <m:sSub>
                      <m:sSubPr>
                        <m:ctrlP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ctrlPr>
                      </m:sSubPr>
                      <m:e>
                        <m: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t>𝑐</m:t>
                        </m:r>
                      </m:e>
                      <m:sub>
                        <m: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t>1</m:t>
                        </m:r>
                      </m:sub>
                    </m:sSub>
                  </m:oMath>
                </a14:m>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 Hence: </a:t>
                </a:r>
                <a14:m>
                  <m:oMath xmlns:m="http://schemas.openxmlformats.org/officeDocument/2006/math">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𝑐</m:t>
                    </m:r>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m:t>
                    </m:r>
                    <m:acc>
                      <m:accPr>
                        <m:chr m:val="̅"/>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accPr>
                      <m:e>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𝑐</m:t>
                        </m:r>
                      </m:e>
                    </m:acc>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=2</m:t>
                    </m:r>
                    <m:r>
                      <m:rPr>
                        <m:sty m:val="p"/>
                      </m:rPr>
                      <a:rPr lang="en-US" sz="2400" b="0" i="0" smtClean="0">
                        <a:solidFill>
                          <a:schemeClr val="tx1">
                            <a:lumMod val="65000"/>
                            <a:lumOff val="35000"/>
                          </a:schemeClr>
                        </a:solidFill>
                        <a:latin typeface="Cambria Math" panose="02040503050406030204" pitchFamily="18" charset="0"/>
                        <a:cs typeface="Beaufort for LOL" panose="02020503050000020004" pitchFamily="18" charset="0"/>
                      </a:rPr>
                      <m:t>Re</m:t>
                    </m:r>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m:t>
                    </m:r>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𝑐</m:t>
                    </m:r>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m:t>
                    </m:r>
                  </m:oMath>
                </a14:m>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 and </a:t>
                </a:r>
                <a14:m>
                  <m:oMath xmlns:m="http://schemas.openxmlformats.org/officeDocument/2006/math">
                    <m:r>
                      <a:rPr lang="en-US" sz="2400" i="1">
                        <a:solidFill>
                          <a:schemeClr val="tx1">
                            <a:lumMod val="65000"/>
                            <a:lumOff val="35000"/>
                          </a:schemeClr>
                        </a:solidFill>
                        <a:latin typeface="Cambria Math" panose="02040503050406030204" pitchFamily="18" charset="0"/>
                        <a:cs typeface="Beaufort for LOL" panose="02020503050000020004" pitchFamily="18" charset="0"/>
                      </a:rPr>
                      <m:t>𝑐</m:t>
                    </m:r>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m:t>
                    </m:r>
                    <m:acc>
                      <m:accPr>
                        <m:chr m:val="̅"/>
                        <m:ctrlPr>
                          <a:rPr lang="en-US" sz="2400" i="1">
                            <a:solidFill>
                              <a:schemeClr val="tx1">
                                <a:lumMod val="65000"/>
                                <a:lumOff val="35000"/>
                              </a:schemeClr>
                            </a:solidFill>
                            <a:latin typeface="Cambria Math" panose="02040503050406030204" pitchFamily="18" charset="0"/>
                            <a:cs typeface="Beaufort for LOL" panose="02020503050000020004" pitchFamily="18" charset="0"/>
                          </a:rPr>
                        </m:ctrlPr>
                      </m:accPr>
                      <m:e>
                        <m:r>
                          <a:rPr lang="en-US" sz="2400" i="1">
                            <a:solidFill>
                              <a:schemeClr val="tx1">
                                <a:lumMod val="65000"/>
                                <a:lumOff val="35000"/>
                              </a:schemeClr>
                            </a:solidFill>
                            <a:latin typeface="Cambria Math" panose="02040503050406030204" pitchFamily="18" charset="0"/>
                            <a:cs typeface="Beaufort for LOL" panose="02020503050000020004" pitchFamily="18" charset="0"/>
                          </a:rPr>
                          <m:t>𝑐</m:t>
                        </m:r>
                      </m:e>
                    </m:acc>
                    <m:r>
                      <a:rPr lang="en-US" sz="2400" i="1">
                        <a:solidFill>
                          <a:schemeClr val="tx1">
                            <a:lumMod val="65000"/>
                            <a:lumOff val="35000"/>
                          </a:schemeClr>
                        </a:solidFill>
                        <a:latin typeface="Cambria Math" panose="02040503050406030204" pitchFamily="18" charset="0"/>
                        <a:cs typeface="Beaufort for LOL" panose="02020503050000020004" pitchFamily="18" charset="0"/>
                      </a:rPr>
                      <m:t>=2</m:t>
                    </m:r>
                    <m:r>
                      <m:rPr>
                        <m:sty m:val="p"/>
                      </m:rPr>
                      <a:rPr lang="en-US" sz="2400" b="0" i="0" smtClean="0">
                        <a:solidFill>
                          <a:schemeClr val="tx1">
                            <a:lumMod val="65000"/>
                            <a:lumOff val="35000"/>
                          </a:schemeClr>
                        </a:solidFill>
                        <a:latin typeface="Cambria Math" panose="02040503050406030204" pitchFamily="18" charset="0"/>
                        <a:cs typeface="Beaufort for LOL" panose="02020503050000020004" pitchFamily="18" charset="0"/>
                      </a:rPr>
                      <m:t>Im</m:t>
                    </m:r>
                    <m:d>
                      <m:dPr>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dPr>
                      <m:e>
                        <m:r>
                          <a:rPr lang="en-US" sz="2400" i="1">
                            <a:solidFill>
                              <a:schemeClr val="tx1">
                                <a:lumMod val="65000"/>
                                <a:lumOff val="35000"/>
                              </a:schemeClr>
                            </a:solidFill>
                            <a:latin typeface="Cambria Math" panose="02040503050406030204" pitchFamily="18" charset="0"/>
                            <a:cs typeface="Beaufort for LOL" panose="02020503050000020004" pitchFamily="18" charset="0"/>
                          </a:rPr>
                          <m:t>𝑐</m:t>
                        </m:r>
                      </m:e>
                    </m:d>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m:t>
                    </m:r>
                  </m:oMath>
                </a14:m>
                <a:endParaRPr lang="en-US" sz="2400" b="0" dirty="0">
                  <a:solidFill>
                    <a:schemeClr val="tx1">
                      <a:lumMod val="65000"/>
                      <a:lumOff val="35000"/>
                    </a:schemeClr>
                  </a:solidFill>
                  <a:latin typeface="Beaufort for LOL" panose="02020503050000020004" pitchFamily="18" charset="0"/>
                  <a:cs typeface="Beaufort for LOL" panose="02020503050000020004" pitchFamily="18" charset="0"/>
                </a:endParaRPr>
              </a:p>
              <a:p>
                <a:pPr marL="457200" indent="-457200">
                  <a:buFont typeface="+mj-lt"/>
                  <a:buAutoNum type="arabicPeriod"/>
                </a:pPr>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A number </a:t>
                </a:r>
                <a14:m>
                  <m:oMath xmlns:m="http://schemas.openxmlformats.org/officeDocument/2006/math">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𝜆</m:t>
                    </m:r>
                  </m:oMath>
                </a14:m>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 is real-valued if </a:t>
                </a:r>
                <a14:m>
                  <m:oMath xmlns:m="http://schemas.openxmlformats.org/officeDocument/2006/math">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𝜆</m:t>
                    </m:r>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m:t>
                    </m:r>
                    <m:acc>
                      <m:accPr>
                        <m:chr m:val="̅"/>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accPr>
                      <m:e>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𝜆</m:t>
                        </m:r>
                      </m:e>
                    </m:acc>
                  </m:oMath>
                </a14:m>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 </a:t>
                </a:r>
                <a:endParaRPr lang="en-US" sz="2400" b="0" dirty="0">
                  <a:solidFill>
                    <a:schemeClr val="tx1">
                      <a:lumMod val="65000"/>
                      <a:lumOff val="35000"/>
                    </a:schemeClr>
                  </a:solidFill>
                  <a:latin typeface="Beaufort for LOL" panose="02020503050000020004" pitchFamily="18" charset="0"/>
                  <a:cs typeface="Beaufort for LOL" panose="02020503050000020004" pitchFamily="18" charset="0"/>
                </a:endParaRPr>
              </a:p>
              <a:p>
                <a:pPr marL="457200" indent="-457200">
                  <a:buFont typeface="+mj-lt"/>
                  <a:buAutoNum type="arabicPeriod"/>
                </a:pPr>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Orthogonal basis: </a:t>
                </a:r>
                <a14:m>
                  <m:oMath xmlns:m="http://schemas.openxmlformats.org/officeDocument/2006/math">
                    <m:sSubSup>
                      <m:sSubSupPr>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sSubSupPr>
                      <m:e>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𝑣</m:t>
                        </m:r>
                      </m:e>
                      <m:sub>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𝑖</m:t>
                        </m:r>
                      </m:sub>
                      <m:sup>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𝑇</m:t>
                        </m:r>
                      </m:sup>
                    </m:sSubSup>
                    <m:sSub>
                      <m:sSubPr>
                        <m:ctrlP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ctrlPr>
                      </m:sSubPr>
                      <m:e>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𝑣</m:t>
                        </m:r>
                      </m:e>
                      <m:sub>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𝑗</m:t>
                        </m:r>
                      </m:sub>
                    </m:sSub>
                    <m:r>
                      <a:rPr lang="en-US" sz="2400" b="0" i="1" smtClean="0">
                        <a:solidFill>
                          <a:schemeClr val="tx1">
                            <a:lumMod val="65000"/>
                            <a:lumOff val="35000"/>
                          </a:schemeClr>
                        </a:solidFill>
                        <a:latin typeface="Cambria Math" panose="02040503050406030204" pitchFamily="18" charset="0"/>
                        <a:cs typeface="Beaufort for LOL" panose="02020503050000020004" pitchFamily="18" charset="0"/>
                      </a:rPr>
                      <m:t>=0</m:t>
                    </m:r>
                  </m:oMath>
                </a14:m>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 if </a:t>
                </a:r>
                <a14:m>
                  <m:oMath xmlns:m="http://schemas.openxmlformats.org/officeDocument/2006/math">
                    <m: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t>𝑖</m:t>
                    </m:r>
                    <m: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t>≠</m:t>
                    </m:r>
                    <m:r>
                      <a:rPr lang="en-US" sz="2400" b="0" i="1" dirty="0" smtClean="0">
                        <a:solidFill>
                          <a:schemeClr val="tx1">
                            <a:lumMod val="65000"/>
                            <a:lumOff val="35000"/>
                          </a:schemeClr>
                        </a:solidFill>
                        <a:latin typeface="Cambria Math" panose="02040503050406030204" pitchFamily="18" charset="0"/>
                        <a:cs typeface="Beaufort for LOL" panose="02020503050000020004" pitchFamily="18" charset="0"/>
                      </a:rPr>
                      <m:t>𝑗</m:t>
                    </m:r>
                  </m:oMath>
                </a14:m>
                <a:r>
                  <a:rPr lang="en-US" sz="2400" dirty="0">
                    <a:solidFill>
                      <a:schemeClr val="tx1">
                        <a:lumMod val="65000"/>
                        <a:lumOff val="35000"/>
                      </a:schemeClr>
                    </a:solidFill>
                    <a:latin typeface="Beaufort for LOL" panose="02020503050000020004" pitchFamily="18" charset="0"/>
                    <a:cs typeface="Beaufort for LOL" panose="02020503050000020004" pitchFamily="18" charset="0"/>
                  </a:rPr>
                  <a:t>.</a:t>
                </a:r>
              </a:p>
              <a:p>
                <a:pPr marL="457200" indent="-457200">
                  <a:buFont typeface="+mj-lt"/>
                  <a:buAutoNum type="arabicPeriod"/>
                </a:pPr>
                <a:endParaRPr lang="en-US" sz="2400" b="1" dirty="0">
                  <a:solidFill>
                    <a:schemeClr val="tx1">
                      <a:lumMod val="65000"/>
                      <a:lumOff val="35000"/>
                    </a:schemeClr>
                  </a:solidFill>
                  <a:latin typeface="Beaufort for LOL" panose="02020503050000020004" pitchFamily="18" charset="0"/>
                  <a:cs typeface="Beaufort for LOL" panose="02020503050000020004" pitchFamily="18" charset="0"/>
                </a:endParaRPr>
              </a:p>
            </p:txBody>
          </p:sp>
        </mc:Choice>
        <mc:Fallback xmlns="">
          <p:sp>
            <p:nvSpPr>
              <p:cNvPr id="9" name="TextBox 8">
                <a:extLst>
                  <a:ext uri="{FF2B5EF4-FFF2-40B4-BE49-F238E27FC236}">
                    <a16:creationId xmlns:a16="http://schemas.microsoft.com/office/drawing/2014/main" id="{74388FBB-6180-D49D-DE4F-94625A20C2AC}"/>
                  </a:ext>
                </a:extLst>
              </p:cNvPr>
              <p:cNvSpPr txBox="1">
                <a:spLocks noRot="1" noChangeAspect="1" noMove="1" noResize="1" noEditPoints="1" noAdjustHandles="1" noChangeArrowheads="1" noChangeShapeType="1" noTextEdit="1"/>
              </p:cNvSpPr>
              <p:nvPr/>
            </p:nvSpPr>
            <p:spPr>
              <a:xfrm>
                <a:off x="251357" y="3235028"/>
                <a:ext cx="12109975" cy="2765372"/>
              </a:xfrm>
              <a:prstGeom prst="rect">
                <a:avLst/>
              </a:prstGeom>
              <a:blipFill>
                <a:blip r:embed="rId4"/>
                <a:stretch>
                  <a:fillRect l="-856" t="-1766"/>
                </a:stretch>
              </a:blipFill>
            </p:spPr>
            <p:txBody>
              <a:bodyPr/>
              <a:lstStyle/>
              <a:p>
                <a:r>
                  <a:rPr lang="en-AT">
                    <a:noFill/>
                  </a:rPr>
                  <a:t> </a:t>
                </a:r>
              </a:p>
            </p:txBody>
          </p:sp>
        </mc:Fallback>
      </mc:AlternateContent>
    </p:spTree>
    <p:extLst>
      <p:ext uri="{BB962C8B-B14F-4D97-AF65-F5344CB8AC3E}">
        <p14:creationId xmlns:p14="http://schemas.microsoft.com/office/powerpoint/2010/main" val="83323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AA467-487E-58A5-7062-366A0BB45600}"/>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BB90565-0473-3555-89B9-EA41E18772D9}"/>
              </a:ext>
            </a:extLst>
          </p:cNvPr>
          <p:cNvSpPr/>
          <p:nvPr/>
        </p:nvSpPr>
        <p:spPr>
          <a:xfrm>
            <a:off x="2693869" y="4494081"/>
            <a:ext cx="6998499" cy="893556"/>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d</a:t>
            </a:r>
            <a:endParaRPr lang="en-AT" dirty="0"/>
          </a:p>
        </p:txBody>
      </p:sp>
      <p:sp>
        <p:nvSpPr>
          <p:cNvPr id="2" name="Title 1">
            <a:extLst>
              <a:ext uri="{FF2B5EF4-FFF2-40B4-BE49-F238E27FC236}">
                <a16:creationId xmlns:a16="http://schemas.microsoft.com/office/drawing/2014/main" id="{38943014-7562-F261-D763-2DC9FE93B273}"/>
              </a:ext>
            </a:extLst>
          </p:cNvPr>
          <p:cNvSpPr>
            <a:spLocks noGrp="1"/>
          </p:cNvSpPr>
          <p:nvPr>
            <p:ph type="title"/>
          </p:nvPr>
        </p:nvSpPr>
        <p:spPr/>
        <p:txBody>
          <a:bodyPr/>
          <a:lstStyle/>
          <a:p>
            <a:r>
              <a:rPr lang="en-US" dirty="0"/>
              <a:t>Why did we look so much at statistics?</a:t>
            </a:r>
            <a:endParaRPr lang="en-AT" dirty="0"/>
          </a:p>
        </p:txBody>
      </p:sp>
      <p:sp>
        <p:nvSpPr>
          <p:cNvPr id="3" name="Slide Number Placeholder 2">
            <a:extLst>
              <a:ext uri="{FF2B5EF4-FFF2-40B4-BE49-F238E27FC236}">
                <a16:creationId xmlns:a16="http://schemas.microsoft.com/office/drawing/2014/main" id="{3561543F-887A-FEDA-1D3D-0873A27B8272}"/>
              </a:ext>
            </a:extLst>
          </p:cNvPr>
          <p:cNvSpPr>
            <a:spLocks noGrp="1"/>
          </p:cNvSpPr>
          <p:nvPr>
            <p:ph type="sldNum" sz="quarter" idx="12"/>
          </p:nvPr>
        </p:nvSpPr>
        <p:spPr/>
        <p:txBody>
          <a:bodyPr/>
          <a:lstStyle/>
          <a:p>
            <a:fld id="{CC491BDB-77F2-4EF0-887C-9DE660584513}" type="slidenum">
              <a:rPr lang="en-GB" smtClean="0"/>
              <a:pPr/>
              <a:t>2</a:t>
            </a:fld>
            <a:endParaRPr lang="en-GB" dirty="0"/>
          </a:p>
        </p:txBody>
      </p:sp>
      <p:sp>
        <p:nvSpPr>
          <p:cNvPr id="4" name="TextBox 3">
            <a:extLst>
              <a:ext uri="{FF2B5EF4-FFF2-40B4-BE49-F238E27FC236}">
                <a16:creationId xmlns:a16="http://schemas.microsoft.com/office/drawing/2014/main" id="{70087E8B-E451-C54D-8789-39CF0EFF60E3}"/>
              </a:ext>
            </a:extLst>
          </p:cNvPr>
          <p:cNvSpPr txBox="1"/>
          <p:nvPr/>
        </p:nvSpPr>
        <p:spPr>
          <a:xfrm>
            <a:off x="242891" y="1085850"/>
            <a:ext cx="1040130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One reason:</a:t>
            </a:r>
            <a:r>
              <a:rPr lang="en-US" sz="2400" dirty="0">
                <a:latin typeface="Beaufort for LOL" panose="02020503050000020004" pitchFamily="18" charset="0"/>
                <a:cs typeface="Beaufort for LOL" panose="02020503050000020004" pitchFamily="18" charset="0"/>
              </a:rPr>
              <a:t> data can be interpreted as samples from an underlying distribution!</a:t>
            </a:r>
            <a:endParaRPr lang="en-AT" sz="2400" b="1" dirty="0">
              <a:latin typeface="Beaufort for LOL" panose="02020503050000020004" pitchFamily="18" charset="0"/>
              <a:cs typeface="Beaufort for LOL" panose="02020503050000020004" pitchFamily="18" charset="0"/>
            </a:endParaRPr>
          </a:p>
        </p:txBody>
      </p:sp>
      <p:pic>
        <p:nvPicPr>
          <p:cNvPr id="5" name="Picture 4" descr="A graph of a wave&#10;&#10;AI-generated content may be incorrect.">
            <a:extLst>
              <a:ext uri="{FF2B5EF4-FFF2-40B4-BE49-F238E27FC236}">
                <a16:creationId xmlns:a16="http://schemas.microsoft.com/office/drawing/2014/main" id="{F5AB0BBA-1232-3B83-78EB-7CE821DD9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41" y="1708045"/>
            <a:ext cx="6289247" cy="2557987"/>
          </a:xfrm>
          <a:prstGeom prst="rect">
            <a:avLst/>
          </a:prstGeom>
        </p:spPr>
      </p:pic>
      <p:pic>
        <p:nvPicPr>
          <p:cNvPr id="1026" name="Picture 2" descr="Hubble's original data">
            <a:extLst>
              <a:ext uri="{FF2B5EF4-FFF2-40B4-BE49-F238E27FC236}">
                <a16:creationId xmlns:a16="http://schemas.microsoft.com/office/drawing/2014/main" id="{63E4CFFE-AC98-11A0-909A-155F5C999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913" y="1708045"/>
            <a:ext cx="4022539" cy="2508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1F7C73-0D8C-8DCA-FF20-F0BA0A824097}"/>
              </a:ext>
            </a:extLst>
          </p:cNvPr>
          <p:cNvSpPr txBox="1"/>
          <p:nvPr/>
        </p:nvSpPr>
        <p:spPr>
          <a:xfrm>
            <a:off x="6880245" y="6581001"/>
            <a:ext cx="5137112" cy="276999"/>
          </a:xfrm>
          <a:prstGeom prst="rect">
            <a:avLst/>
          </a:prstGeom>
          <a:noFill/>
        </p:spPr>
        <p:txBody>
          <a:bodyPr wrap="none" rtlCol="0">
            <a:spAutoFit/>
          </a:bodyPr>
          <a:lstStyle/>
          <a:p>
            <a:r>
              <a:rPr lang="en-GB" sz="1200" i="1" dirty="0"/>
              <a:t>Image: Hubble, Proceedings of the National Academy of Sciences, 1929, 15, 168</a:t>
            </a:r>
            <a:endParaRPr lang="en-AT" sz="1200" i="1" dirty="0"/>
          </a:p>
        </p:txBody>
      </p:sp>
      <p:sp>
        <p:nvSpPr>
          <p:cNvPr id="7" name="TextBox 6">
            <a:extLst>
              <a:ext uri="{FF2B5EF4-FFF2-40B4-BE49-F238E27FC236}">
                <a16:creationId xmlns:a16="http://schemas.microsoft.com/office/drawing/2014/main" id="{83AAF336-231B-FA4D-3FB6-AEAED7E2AEB2}"/>
              </a:ext>
            </a:extLst>
          </p:cNvPr>
          <p:cNvSpPr txBox="1"/>
          <p:nvPr/>
        </p:nvSpPr>
        <p:spPr>
          <a:xfrm>
            <a:off x="8507413" y="1547515"/>
            <a:ext cx="2166619" cy="276999"/>
          </a:xfrm>
          <a:prstGeom prst="rect">
            <a:avLst/>
          </a:prstGeom>
          <a:noFill/>
        </p:spPr>
        <p:txBody>
          <a:bodyPr wrap="none" rtlCol="0">
            <a:spAutoFit/>
          </a:bodyPr>
          <a:lstStyle/>
          <a:p>
            <a:r>
              <a:rPr lang="en-GB" sz="1200" dirty="0"/>
              <a:t>Hubble law: redshift vs distance</a:t>
            </a:r>
            <a:endParaRPr lang="en-AT" sz="12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922C32-F684-3DE5-D2F8-46D47F976AF6}"/>
                  </a:ext>
                </a:extLst>
              </p:cNvPr>
              <p:cNvSpPr txBox="1"/>
              <p:nvPr/>
            </p:nvSpPr>
            <p:spPr>
              <a:xfrm>
                <a:off x="2921470" y="4567484"/>
                <a:ext cx="6751848" cy="738664"/>
              </a:xfrm>
              <a:prstGeom prst="rect">
                <a:avLst/>
              </a:prstGeom>
              <a:noFill/>
            </p:spPr>
            <p:txBody>
              <a:bodyPr wrap="none" lIns="0" tIns="0" rIns="0" bIns="0" rtlCol="0">
                <a:spAutoFit/>
              </a:bodyPr>
              <a:lstStyle/>
              <a:p>
                <a:r>
                  <a:rPr lang="en-US" sz="2400" b="0" dirty="0">
                    <a:latin typeface="Beaufort for LOL" panose="02020503050000020004" pitchFamily="18" charset="0"/>
                    <a:cs typeface="Beaufort for LOL" panose="02020503050000020004" pitchFamily="18" charset="0"/>
                  </a:rPr>
                  <a:t>Our data follows an underlying distribution </a:t>
                </a:r>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oMath>
                </a14:m>
                <a:r>
                  <a:rPr lang="en-US" sz="2400" dirty="0">
                    <a:latin typeface="Beaufort for LOL" panose="02020503050000020004" pitchFamily="18" charset="0"/>
                    <a:cs typeface="Beaufort for LOL" panose="02020503050000020004" pitchFamily="18" charset="0"/>
                  </a:rPr>
                  <a:t>, </a:t>
                </a:r>
              </a:p>
              <a:p>
                <a:r>
                  <a:rPr lang="en-US" sz="2400" dirty="0">
                    <a:latin typeface="Beaufort for LOL" panose="02020503050000020004" pitchFamily="18" charset="0"/>
                    <a:cs typeface="Beaufort for LOL" panose="02020503050000020004" pitchFamily="18" charset="0"/>
                  </a:rPr>
                  <a:t>and measurements are samples from that distribution! </a:t>
                </a:r>
                <a:endParaRPr lang="en-AT" sz="2400"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0E922C32-F684-3DE5-D2F8-46D47F976AF6}"/>
                  </a:ext>
                </a:extLst>
              </p:cNvPr>
              <p:cNvSpPr txBox="1">
                <a:spLocks noRot="1" noChangeAspect="1" noMove="1" noResize="1" noEditPoints="1" noAdjustHandles="1" noChangeArrowheads="1" noChangeShapeType="1" noTextEdit="1"/>
              </p:cNvSpPr>
              <p:nvPr/>
            </p:nvSpPr>
            <p:spPr>
              <a:xfrm>
                <a:off x="2921470" y="4567484"/>
                <a:ext cx="6751848" cy="738664"/>
              </a:xfrm>
              <a:prstGeom prst="rect">
                <a:avLst/>
              </a:prstGeom>
              <a:blipFill>
                <a:blip r:embed="rId4"/>
                <a:stretch>
                  <a:fillRect l="-2708" t="-12397" r="-1805" b="-24793"/>
                </a:stretch>
              </a:blipFill>
            </p:spPr>
            <p:txBody>
              <a:bodyPr/>
              <a:lstStyle/>
              <a:p>
                <a:r>
                  <a:rPr lang="en-AT">
                    <a:noFill/>
                  </a:rPr>
                  <a:t> </a:t>
                </a:r>
              </a:p>
            </p:txBody>
          </p:sp>
        </mc:Fallback>
      </mc:AlternateContent>
      <p:sp>
        <p:nvSpPr>
          <p:cNvPr id="10" name="TextBox 9">
            <a:extLst>
              <a:ext uri="{FF2B5EF4-FFF2-40B4-BE49-F238E27FC236}">
                <a16:creationId xmlns:a16="http://schemas.microsoft.com/office/drawing/2014/main" id="{5FB34DE5-129D-776F-154B-291FE00BD731}"/>
              </a:ext>
            </a:extLst>
          </p:cNvPr>
          <p:cNvSpPr txBox="1"/>
          <p:nvPr/>
        </p:nvSpPr>
        <p:spPr>
          <a:xfrm>
            <a:off x="490541" y="5661854"/>
            <a:ext cx="4406656" cy="369332"/>
          </a:xfrm>
          <a:prstGeom prst="rect">
            <a:avLst/>
          </a:prstGeom>
          <a:noFill/>
        </p:spPr>
        <p:txBody>
          <a:bodyPr wrap="none" lIns="0" tIns="0" rIns="0" bIns="0" rtlCol="0">
            <a:spAutoFit/>
          </a:bodyPr>
          <a:lstStyle/>
          <a:p>
            <a:r>
              <a:rPr lang="en-US" sz="2400" b="0" dirty="0">
                <a:latin typeface="Beaufort for LOL" panose="02020503050000020004" pitchFamily="18" charset="0"/>
                <a:cs typeface="Beaufort for LOL" panose="02020503050000020004" pitchFamily="18" charset="0"/>
              </a:rPr>
              <a:t>Usually two cases are distinguished:</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A66695C-B409-A152-1647-4978FF66966A}"/>
                  </a:ext>
                </a:extLst>
              </p:cNvPr>
              <p:cNvSpPr txBox="1"/>
              <p:nvPr/>
            </p:nvSpPr>
            <p:spPr>
              <a:xfrm>
                <a:off x="5246548" y="5615687"/>
                <a:ext cx="6096000" cy="461665"/>
              </a:xfrm>
              <a:prstGeom prst="rect">
                <a:avLst/>
              </a:prstGeom>
              <a:noFill/>
            </p:spPr>
            <p:txBody>
              <a:bodyPr wrap="square">
                <a:spAutoFit/>
              </a:bodyPr>
              <a:lstStyle/>
              <a:p>
                <a14:m>
                  <m:oMath xmlns:m="http://schemas.openxmlformats.org/officeDocument/2006/math">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b="0" i="0" smtClean="0">
                        <a:latin typeface="Cambria Math" panose="02040503050406030204" pitchFamily="18" charset="0"/>
                      </a:rPr>
                      <m:t>  </m:t>
                    </m:r>
                    <m:r>
                      <a:rPr lang="en-US" sz="2400" i="1">
                        <a:latin typeface="Cambria Math" panose="02040503050406030204" pitchFamily="18" charset="0"/>
                      </a:rPr>
                      <m:t>𝑝</m:t>
                    </m:r>
                    <m:r>
                      <a:rPr lang="en-US" sz="2400" i="1">
                        <a:latin typeface="Cambria Math" panose="02040503050406030204" pitchFamily="18" charset="0"/>
                      </a:rPr>
                      <m:t>(</m:t>
                    </m:r>
                    <m:r>
                      <a:rPr lang="en-US" sz="2400" b="1" i="1" smtClean="0">
                        <a:latin typeface="Cambria Math" panose="02040503050406030204" pitchFamily="18" charset="0"/>
                      </a:rPr>
                      <m:t>𝒚</m:t>
                    </m:r>
                    <m:r>
                      <a:rPr lang="en-US" sz="2400" b="0" i="1" smtClean="0">
                        <a:latin typeface="Cambria Math" panose="02040503050406030204" pitchFamily="18" charset="0"/>
                      </a:rPr>
                      <m:t>, </m:t>
                    </m:r>
                    <m:r>
                      <a:rPr lang="en-US" sz="2400" b="1" i="1">
                        <a:latin typeface="Cambria Math" panose="02040503050406030204" pitchFamily="18" charset="0"/>
                      </a:rPr>
                      <m:t>𝒙</m:t>
                    </m:r>
                    <m:r>
                      <a:rPr lang="en-US" sz="2400" i="1">
                        <a:latin typeface="Cambria Math" panose="02040503050406030204" pitchFamily="18" charset="0"/>
                      </a:rPr>
                      <m:t>)</m:t>
                    </m:r>
                  </m:oMath>
                </a14:m>
                <a:r>
                  <a:rPr lang="en-US" sz="2400" dirty="0">
                    <a:latin typeface="Beaufort for LOL" panose="02020503050000020004" pitchFamily="18" charset="0"/>
                    <a:cs typeface="Beaufort for LOL" panose="02020503050000020004" pitchFamily="18" charset="0"/>
                  </a:rPr>
                  <a:t> </a:t>
                </a:r>
                <a:endParaRPr lang="en-AT" sz="2400"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FA66695C-B409-A152-1647-4978FF66966A}"/>
                  </a:ext>
                </a:extLst>
              </p:cNvPr>
              <p:cNvSpPr txBox="1">
                <a:spLocks noRot="1" noChangeAspect="1" noMove="1" noResize="1" noEditPoints="1" noAdjustHandles="1" noChangeArrowheads="1" noChangeShapeType="1" noTextEdit="1"/>
              </p:cNvSpPr>
              <p:nvPr/>
            </p:nvSpPr>
            <p:spPr>
              <a:xfrm>
                <a:off x="5246548" y="5615687"/>
                <a:ext cx="6096000" cy="461665"/>
              </a:xfrm>
              <a:prstGeom prst="rect">
                <a:avLst/>
              </a:prstGeom>
              <a:blipFill>
                <a:blip r:embed="rId5"/>
                <a:stretch>
                  <a:fillRect l="-300" t="-10526" b="-28947"/>
                </a:stretch>
              </a:blipFill>
            </p:spPr>
            <p:txBody>
              <a:bodyPr/>
              <a:lstStyle/>
              <a:p>
                <a:r>
                  <a:rPr lang="en-AT">
                    <a:noFill/>
                  </a:rPr>
                  <a:t> </a:t>
                </a:r>
              </a:p>
            </p:txBody>
          </p:sp>
        </mc:Fallback>
      </mc:AlternateContent>
      <p:cxnSp>
        <p:nvCxnSpPr>
          <p:cNvPr id="14" name="Connector: Elbow 13">
            <a:extLst>
              <a:ext uri="{FF2B5EF4-FFF2-40B4-BE49-F238E27FC236}">
                <a16:creationId xmlns:a16="http://schemas.microsoft.com/office/drawing/2014/main" id="{53C89FF5-2723-052E-DD7A-B4A7AF2B7696}"/>
              </a:ext>
            </a:extLst>
          </p:cNvPr>
          <p:cNvCxnSpPr>
            <a:cxnSpLocks/>
          </p:cNvCxnSpPr>
          <p:nvPr/>
        </p:nvCxnSpPr>
        <p:spPr>
          <a:xfrm rot="10800000">
            <a:off x="7138848" y="6037536"/>
            <a:ext cx="525464" cy="255236"/>
          </a:xfrm>
          <a:prstGeom prst="bentConnector3">
            <a:avLst>
              <a:gd name="adj1" fmla="val 99547"/>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B010F35-3A44-FBD7-3639-E9985F4A846F}"/>
              </a:ext>
            </a:extLst>
          </p:cNvPr>
          <p:cNvCxnSpPr>
            <a:cxnSpLocks/>
          </p:cNvCxnSpPr>
          <p:nvPr/>
        </p:nvCxnSpPr>
        <p:spPr>
          <a:xfrm rot="10800000">
            <a:off x="5709256" y="6031187"/>
            <a:ext cx="525464" cy="255236"/>
          </a:xfrm>
          <a:prstGeom prst="bentConnector3">
            <a:avLst>
              <a:gd name="adj1" fmla="val 99547"/>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4B215F4-074C-81DC-A200-E04F4187B7CF}"/>
              </a:ext>
            </a:extLst>
          </p:cNvPr>
          <p:cNvSpPr txBox="1"/>
          <p:nvPr/>
        </p:nvSpPr>
        <p:spPr>
          <a:xfrm>
            <a:off x="6342508" y="6084814"/>
            <a:ext cx="546625" cy="369332"/>
          </a:xfrm>
          <a:prstGeom prst="rect">
            <a:avLst/>
          </a:prstGeom>
          <a:noFill/>
        </p:spPr>
        <p:txBody>
          <a:bodyPr wrap="none" lIns="0" tIns="0" rIns="0" bIns="0" rtlCol="0">
            <a:spAutoFit/>
          </a:bodyPr>
          <a:lstStyle/>
          <a:p>
            <a:r>
              <a:rPr lang="en-US" sz="2400" b="0" dirty="0">
                <a:latin typeface="Beaufort for LOL" panose="02020503050000020004" pitchFamily="18" charset="0"/>
                <a:cs typeface="Beaufort for LOL" panose="02020503050000020004" pitchFamily="18" charset="0"/>
              </a:rPr>
              <a:t>data</a:t>
            </a:r>
            <a:endParaRPr lang="en-AT" sz="2400" dirty="0">
              <a:latin typeface="Beaufort for LOL" panose="02020503050000020004" pitchFamily="18" charset="0"/>
              <a:cs typeface="Beaufort for LOL" panose="02020503050000020004" pitchFamily="18" charset="0"/>
            </a:endParaRPr>
          </a:p>
        </p:txBody>
      </p:sp>
      <p:sp>
        <p:nvSpPr>
          <p:cNvPr id="19" name="TextBox 18">
            <a:extLst>
              <a:ext uri="{FF2B5EF4-FFF2-40B4-BE49-F238E27FC236}">
                <a16:creationId xmlns:a16="http://schemas.microsoft.com/office/drawing/2014/main" id="{1CB6E3BC-2C61-DDD5-5620-B355741026F2}"/>
              </a:ext>
            </a:extLst>
          </p:cNvPr>
          <p:cNvSpPr txBox="1"/>
          <p:nvPr/>
        </p:nvSpPr>
        <p:spPr>
          <a:xfrm>
            <a:off x="7775852" y="6084814"/>
            <a:ext cx="695703" cy="369332"/>
          </a:xfrm>
          <a:prstGeom prst="rect">
            <a:avLst/>
          </a:prstGeom>
          <a:noFill/>
        </p:spPr>
        <p:txBody>
          <a:bodyPr wrap="none" lIns="0" tIns="0" rIns="0" bIns="0" rtlCol="0">
            <a:spAutoFit/>
          </a:bodyPr>
          <a:lstStyle/>
          <a:p>
            <a:r>
              <a:rPr lang="en-US" sz="2400" b="0" dirty="0">
                <a:latin typeface="Beaufort for LOL" panose="02020503050000020004" pitchFamily="18" charset="0"/>
                <a:cs typeface="Beaufort for LOL" panose="02020503050000020004" pitchFamily="18" charset="0"/>
              </a:rPr>
              <a:t>labels</a:t>
            </a:r>
            <a:endParaRPr lang="en-AT" sz="2400" dirty="0">
              <a:latin typeface="Beaufort for LOL" panose="02020503050000020004" pitchFamily="18" charset="0"/>
              <a:cs typeface="Beaufort for LOL" panose="02020503050000020004" pitchFamily="18" charset="0"/>
            </a:endParaRPr>
          </a:p>
        </p:txBody>
      </p:sp>
      <p:sp>
        <p:nvSpPr>
          <p:cNvPr id="20" name="TextBox 19">
            <a:extLst>
              <a:ext uri="{FF2B5EF4-FFF2-40B4-BE49-F238E27FC236}">
                <a16:creationId xmlns:a16="http://schemas.microsoft.com/office/drawing/2014/main" id="{C9596E4E-2C58-6111-CA3F-FDDC81211D8A}"/>
              </a:ext>
            </a:extLst>
          </p:cNvPr>
          <p:cNvSpPr txBox="1"/>
          <p:nvPr/>
        </p:nvSpPr>
        <p:spPr>
          <a:xfrm>
            <a:off x="490541" y="6263179"/>
            <a:ext cx="5193729" cy="369332"/>
          </a:xfrm>
          <a:prstGeom prst="rect">
            <a:avLst/>
          </a:prstGeom>
          <a:noFill/>
        </p:spPr>
        <p:txBody>
          <a:bodyPr wrap="none" lIns="0" tIns="0" rIns="0" bIns="0" rtlCol="0">
            <a:spAutoFit/>
          </a:bodyPr>
          <a:lstStyle/>
          <a:p>
            <a:r>
              <a:rPr lang="en-US" sz="2400" b="0" i="1" dirty="0">
                <a:latin typeface="Beaufort for LOL" panose="02020503050000020004" pitchFamily="18" charset="0"/>
                <a:cs typeface="Beaufort for LOL" panose="02020503050000020004" pitchFamily="18" charset="0"/>
              </a:rPr>
              <a:t>In the following, we start with the former!</a:t>
            </a:r>
            <a:endParaRPr lang="en-AT" sz="24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38388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0" grpId="0"/>
      <p:bldP spid="12"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408C-1D2C-1343-F360-1071234DB1FA}"/>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852C680E-83B0-0524-0048-0DAAC72002CA}"/>
              </a:ext>
            </a:extLst>
          </p:cNvPr>
          <p:cNvSpPr/>
          <p:nvPr/>
        </p:nvSpPr>
        <p:spPr>
          <a:xfrm>
            <a:off x="132218" y="2461570"/>
            <a:ext cx="11615041" cy="2089165"/>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412013C7-B129-CA72-CA87-3CF76E8D174F}"/>
              </a:ext>
            </a:extLst>
          </p:cNvPr>
          <p:cNvSpPr>
            <a:spLocks noGrp="1"/>
          </p:cNvSpPr>
          <p:nvPr>
            <p:ph type="title"/>
          </p:nvPr>
        </p:nvSpPr>
        <p:spPr/>
        <p:txBody>
          <a:bodyPr/>
          <a:lstStyle/>
          <a:p>
            <a:r>
              <a:rPr lang="en-US" dirty="0"/>
              <a:t>To get Eigenvalues, we need… the determinant</a:t>
            </a:r>
            <a:endParaRPr lang="en-AT" dirty="0"/>
          </a:p>
        </p:txBody>
      </p:sp>
      <p:sp>
        <p:nvSpPr>
          <p:cNvPr id="3" name="Slide Number Placeholder 2">
            <a:extLst>
              <a:ext uri="{FF2B5EF4-FFF2-40B4-BE49-F238E27FC236}">
                <a16:creationId xmlns:a16="http://schemas.microsoft.com/office/drawing/2014/main" id="{26DE480D-D67D-A8A2-64BF-9DABD3B887CE}"/>
              </a:ext>
            </a:extLst>
          </p:cNvPr>
          <p:cNvSpPr>
            <a:spLocks noGrp="1"/>
          </p:cNvSpPr>
          <p:nvPr>
            <p:ph type="sldNum" sz="quarter" idx="12"/>
          </p:nvPr>
        </p:nvSpPr>
        <p:spPr/>
        <p:txBody>
          <a:bodyPr/>
          <a:lstStyle/>
          <a:p>
            <a:fld id="{CC491BDB-77F2-4EF0-887C-9DE660584513}" type="slidenum">
              <a:rPr lang="en-GB" smtClean="0"/>
              <a:pPr/>
              <a:t>20</a:t>
            </a:fld>
            <a:endParaRPr lang="en-GB" dirty="0"/>
          </a:p>
        </p:txBody>
      </p:sp>
      <p:sp>
        <p:nvSpPr>
          <p:cNvPr id="4" name="TextBox 3">
            <a:extLst>
              <a:ext uri="{FF2B5EF4-FFF2-40B4-BE49-F238E27FC236}">
                <a16:creationId xmlns:a16="http://schemas.microsoft.com/office/drawing/2014/main" id="{BED562E3-EC3C-0613-5E5C-1319ECCC39FB}"/>
              </a:ext>
            </a:extLst>
          </p:cNvPr>
          <p:cNvSpPr txBox="1"/>
          <p:nvPr/>
        </p:nvSpPr>
        <p:spPr>
          <a:xfrm>
            <a:off x="242891" y="1205975"/>
            <a:ext cx="10257616" cy="369332"/>
          </a:xfrm>
          <a:prstGeom prst="rect">
            <a:avLst/>
          </a:prstGeom>
          <a:noFill/>
        </p:spPr>
        <p:txBody>
          <a:bodyPr wrap="none" lIns="0" tIns="0" rIns="0" bIns="0" rtlCol="0">
            <a:spAutoFit/>
          </a:bodyPr>
          <a:lstStyle/>
          <a:p>
            <a:r>
              <a:rPr lang="en-US" sz="2400" dirty="0">
                <a:latin typeface="Beaufort for LOL" panose="02020503050000020004" pitchFamily="18" charset="0"/>
                <a:cs typeface="Beaufort for LOL" panose="02020503050000020004" pitchFamily="18" charset="0"/>
              </a:rPr>
              <a:t>The determinant is always a bit hard to digest, but it has a surprisingly simple origin!</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7CA4B-CA02-252D-82B6-FEF6461487D0}"/>
                  </a:ext>
                </a:extLst>
              </p:cNvPr>
              <p:cNvSpPr txBox="1"/>
              <p:nvPr/>
            </p:nvSpPr>
            <p:spPr>
              <a:xfrm>
                <a:off x="242891" y="1747842"/>
                <a:ext cx="8781250" cy="369332"/>
              </a:xfrm>
              <a:prstGeom prst="rect">
                <a:avLst/>
              </a:prstGeom>
              <a:noFill/>
            </p:spPr>
            <p:txBody>
              <a:bodyPr wrap="none" lIns="0" tIns="0" rIns="0" bIns="0" rtlCol="0">
                <a:spAutoFit/>
              </a:bodyPr>
              <a:lstStyle/>
              <a:p>
                <a:r>
                  <a:rPr lang="en-US" sz="2400" dirty="0">
                    <a:latin typeface="Beaufort for LOL" panose="02020503050000020004" pitchFamily="18" charset="0"/>
                    <a:cs typeface="Beaufort for LOL" panose="02020503050000020004" pitchFamily="18" charset="0"/>
                  </a:rPr>
                  <a:t>Let’s try to solve the following system of linear equations: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r>
                      <a:rPr lang="en-US" sz="2400" b="1"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𝒙</m:t>
                    </m:r>
                    <m:r>
                      <a:rPr lang="en-US" sz="2400" i="1" dirty="0" smtClean="0">
                        <a:latin typeface="Cambria Math" panose="02040503050406030204" pitchFamily="18" charset="0"/>
                        <a:cs typeface="Beaufort for LOL" panose="02020503050000020004" pitchFamily="18" charset="0"/>
                      </a:rPr>
                      <m:t> = </m:t>
                    </m:r>
                    <m:r>
                      <a:rPr lang="en-US" sz="2400" b="1" i="1" dirty="0" smtClean="0">
                        <a:latin typeface="Cambria Math" panose="02040503050406030204" pitchFamily="18" charset="0"/>
                        <a:cs typeface="Beaufort for LOL" panose="02020503050000020004" pitchFamily="18" charset="0"/>
                      </a:rPr>
                      <m:t>𝒃</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2C07CA4B-CA02-252D-82B6-FEF6461487D0}"/>
                  </a:ext>
                </a:extLst>
              </p:cNvPr>
              <p:cNvSpPr txBox="1">
                <a:spLocks noRot="1" noChangeAspect="1" noMove="1" noResize="1" noEditPoints="1" noAdjustHandles="1" noChangeArrowheads="1" noChangeShapeType="1" noTextEdit="1"/>
              </p:cNvSpPr>
              <p:nvPr/>
            </p:nvSpPr>
            <p:spPr>
              <a:xfrm>
                <a:off x="242891" y="1747842"/>
                <a:ext cx="8781250" cy="369332"/>
              </a:xfrm>
              <a:prstGeom prst="rect">
                <a:avLst/>
              </a:prstGeom>
              <a:blipFill>
                <a:blip r:embed="rId3"/>
                <a:stretch>
                  <a:fillRect l="-2153" t="-28333" r="-1944" b="-50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48D8E6-1AA5-7FBF-7B6B-8EEA8797B266}"/>
                  </a:ext>
                </a:extLst>
              </p:cNvPr>
              <p:cNvSpPr txBox="1"/>
              <p:nvPr/>
            </p:nvSpPr>
            <p:spPr>
              <a:xfrm>
                <a:off x="1586661" y="2764598"/>
                <a:ext cx="3516412" cy="701026"/>
              </a:xfrm>
              <a:prstGeom prst="rect">
                <a:avLst/>
              </a:prstGeom>
              <a:noFill/>
            </p:spPr>
            <p:txBody>
              <a:bodyPr wrap="none" lIns="0" tIns="0" rIns="0" bIns="0" rtlCol="0">
                <a:spAutoFit/>
              </a:bodyPr>
              <a:lstStyle/>
              <a:p>
                <a14:m>
                  <m:oMath xmlns:m="http://schemas.openxmlformats.org/officeDocument/2006/math">
                    <m:d>
                      <m:dPr>
                        <m:ctrlPr>
                          <a:rPr lang="en-AT" sz="2400" i="1" smtClean="0">
                            <a:latin typeface="Cambria Math" panose="02040503050406030204" pitchFamily="18" charset="0"/>
                          </a:rPr>
                        </m:ctrlPr>
                      </m:dPr>
                      <m:e>
                        <m:m>
                          <m:mPr>
                            <m:mcs>
                              <m:mc>
                                <m:mcPr>
                                  <m:count m:val="2"/>
                                  <m:mcJc m:val="center"/>
                                </m:mcPr>
                              </m:mc>
                            </m:mcs>
                            <m:ctrlPr>
                              <a:rPr lang="en-AT" sz="240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00</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10</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11</m:t>
                                  </m:r>
                                </m:sub>
                              </m:sSub>
                            </m:e>
                          </m:mr>
                        </m:m>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𝑥</m:t>
                                  </m:r>
                                </m:e>
                                <m:sub>
                                  <m:r>
                                    <m:rPr>
                                      <m:brk m:alnAt="7"/>
                                    </m:rPr>
                                    <a:rPr lang="en-US" sz="2400" b="0" i="1" smtClean="0">
                                      <a:latin typeface="Cambria Math" panose="02040503050406030204" pitchFamily="18" charset="0"/>
                                    </a:rPr>
                                    <m:t>0</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e>
                          </m:mr>
                        </m:m>
                      </m:e>
                    </m:d>
                    <m:r>
                      <a:rPr lang="en-US" sz="2400" b="0" i="1" smtClean="0">
                        <a:latin typeface="Cambria Math" panose="02040503050406030204" pitchFamily="18" charset="0"/>
                      </a:rPr>
                      <m:t>=</m:t>
                    </m:r>
                    <m:d>
                      <m:dPr>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0</m:t>
                                  </m:r>
                                </m:sub>
                              </m:sSub>
                            </m:e>
                          </m:mr>
                          <m:m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𝑏</m:t>
                                  </m:r>
                                </m:e>
                                <m:sub>
                                  <m:r>
                                    <a:rPr lang="en-US" sz="2400" i="1">
                                      <a:latin typeface="Cambria Math" panose="02040503050406030204" pitchFamily="18" charset="0"/>
                                    </a:rPr>
                                    <m:t>1</m:t>
                                  </m:r>
                                </m:sub>
                              </m:sSub>
                            </m:e>
                          </m:mr>
                        </m:m>
                      </m:e>
                    </m:d>
                  </m:oMath>
                </a14:m>
                <a:r>
                  <a:rPr lang="en-US" sz="2400" dirty="0"/>
                  <a:t> </a:t>
                </a:r>
                <a:endParaRPr lang="en-AT" sz="2400" dirty="0"/>
              </a:p>
            </p:txBody>
          </p:sp>
        </mc:Choice>
        <mc:Fallback xmlns="">
          <p:sp>
            <p:nvSpPr>
              <p:cNvPr id="6" name="TextBox 5">
                <a:extLst>
                  <a:ext uri="{FF2B5EF4-FFF2-40B4-BE49-F238E27FC236}">
                    <a16:creationId xmlns:a16="http://schemas.microsoft.com/office/drawing/2014/main" id="{2048D8E6-1AA5-7FBF-7B6B-8EEA8797B266}"/>
                  </a:ext>
                </a:extLst>
              </p:cNvPr>
              <p:cNvSpPr txBox="1">
                <a:spLocks noRot="1" noChangeAspect="1" noMove="1" noResize="1" noEditPoints="1" noAdjustHandles="1" noChangeArrowheads="1" noChangeShapeType="1" noTextEdit="1"/>
              </p:cNvSpPr>
              <p:nvPr/>
            </p:nvSpPr>
            <p:spPr>
              <a:xfrm>
                <a:off x="1586661" y="2764598"/>
                <a:ext cx="3516412" cy="701026"/>
              </a:xfrm>
              <a:prstGeom prst="rect">
                <a:avLst/>
              </a:prstGeom>
              <a:blipFill>
                <a:blip r:embed="rId4"/>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802A2E-AF6F-175C-4D56-8785CC5E9033}"/>
                  </a:ext>
                </a:extLst>
              </p:cNvPr>
              <p:cNvSpPr txBox="1"/>
              <p:nvPr/>
            </p:nvSpPr>
            <p:spPr>
              <a:xfrm>
                <a:off x="398835" y="2908034"/>
                <a:ext cx="1187826" cy="369332"/>
              </a:xfrm>
              <a:prstGeom prst="rect">
                <a:avLst/>
              </a:prstGeom>
              <a:noFill/>
            </p:spPr>
            <p:txBody>
              <a:bodyPr wrap="none" lIns="0" tIns="0" rIns="0" bIns="0" rtlCol="0">
                <a:spAutoFit/>
              </a:bodyPr>
              <a:lstStyle/>
              <a:p>
                <a:r>
                  <a:rPr lang="en-US" sz="2400" dirty="0">
                    <a:latin typeface="Beaufort for LOL" panose="02020503050000020004" pitchFamily="18" charset="0"/>
                    <a:cs typeface="Beaufort for LOL" panose="02020503050000020004" pitchFamily="18" charset="0"/>
                  </a:rPr>
                  <a:t>R</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ewrite</m:t>
                    </m:r>
                    <m:r>
                      <a:rPr lang="en-US" sz="2400" b="0" i="0" dirty="0" smtClean="0">
                        <a:latin typeface="Cambria Math" panose="02040503050406030204" pitchFamily="18" charset="0"/>
                        <a:cs typeface="Beaufort for LOL" panose="02020503050000020004" pitchFamily="18" charset="0"/>
                      </a:rPr>
                      <m:t>: </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65802A2E-AF6F-175C-4D56-8785CC5E9033}"/>
                  </a:ext>
                </a:extLst>
              </p:cNvPr>
              <p:cNvSpPr txBox="1">
                <a:spLocks noRot="1" noChangeAspect="1" noMove="1" noResize="1" noEditPoints="1" noAdjustHandles="1" noChangeArrowheads="1" noChangeShapeType="1" noTextEdit="1"/>
              </p:cNvSpPr>
              <p:nvPr/>
            </p:nvSpPr>
            <p:spPr>
              <a:xfrm>
                <a:off x="398835" y="2908034"/>
                <a:ext cx="1187826" cy="369332"/>
              </a:xfrm>
              <a:prstGeom prst="rect">
                <a:avLst/>
              </a:prstGeom>
              <a:blipFill>
                <a:blip r:embed="rId5"/>
                <a:stretch>
                  <a:fillRect l="-15385" t="-24590" b="-4918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46E809-E0EA-7E9A-7C3E-08CF961E3D9C}"/>
                  </a:ext>
                </a:extLst>
              </p:cNvPr>
              <p:cNvSpPr txBox="1"/>
              <p:nvPr/>
            </p:nvSpPr>
            <p:spPr>
              <a:xfrm>
                <a:off x="5527643" y="2935436"/>
                <a:ext cx="2257028" cy="369332"/>
              </a:xfrm>
              <a:prstGeom prst="rect">
                <a:avLst/>
              </a:prstGeom>
              <a:noFill/>
            </p:spPr>
            <p:txBody>
              <a:bodyPr wrap="none" lIns="0" tIns="0" rIns="0" bIns="0" rtlCol="0">
                <a:spAutoFit/>
              </a:bodyPr>
              <a:lstStyle/>
              <a:p>
                <a:r>
                  <a:rPr lang="en-US" sz="2400" dirty="0">
                    <a:latin typeface="Beaufort for LOL" panose="02020503050000020004" pitchFamily="18" charset="0"/>
                    <a:cs typeface="Beaufort for LOL" panose="02020503050000020004" pitchFamily="18" charset="0"/>
                  </a:rPr>
                  <a:t>T</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his</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is</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solved</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by</m:t>
                    </m:r>
                    <m:r>
                      <a:rPr lang="en-US" sz="2400" b="0" i="0" dirty="0" smtClean="0">
                        <a:latin typeface="Cambria Math" panose="02040503050406030204" pitchFamily="18" charset="0"/>
                        <a:cs typeface="Beaufort for LOL" panose="02020503050000020004" pitchFamily="18" charset="0"/>
                      </a:rPr>
                      <m:t>:</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9" name="TextBox 8">
                <a:extLst>
                  <a:ext uri="{FF2B5EF4-FFF2-40B4-BE49-F238E27FC236}">
                    <a16:creationId xmlns:a16="http://schemas.microsoft.com/office/drawing/2014/main" id="{6846E809-E0EA-7E9A-7C3E-08CF961E3D9C}"/>
                  </a:ext>
                </a:extLst>
              </p:cNvPr>
              <p:cNvSpPr txBox="1">
                <a:spLocks noRot="1" noChangeAspect="1" noMove="1" noResize="1" noEditPoints="1" noAdjustHandles="1" noChangeArrowheads="1" noChangeShapeType="1" noTextEdit="1"/>
              </p:cNvSpPr>
              <p:nvPr/>
            </p:nvSpPr>
            <p:spPr>
              <a:xfrm>
                <a:off x="5527643" y="2935436"/>
                <a:ext cx="2257028" cy="369332"/>
              </a:xfrm>
              <a:prstGeom prst="rect">
                <a:avLst/>
              </a:prstGeom>
              <a:blipFill>
                <a:blip r:embed="rId6"/>
                <a:stretch>
                  <a:fillRect l="-8378" t="-26667" r="-1892" b="-50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F876B6-C129-8650-4270-56D04FBABB26}"/>
                  </a:ext>
                </a:extLst>
              </p:cNvPr>
              <p:cNvSpPr txBox="1"/>
              <p:nvPr/>
            </p:nvSpPr>
            <p:spPr>
              <a:xfrm>
                <a:off x="8239907" y="2514605"/>
                <a:ext cx="2996077" cy="763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01</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10</m:t>
                              </m:r>
                            </m:sub>
                          </m:sSub>
                        </m:den>
                      </m:f>
                    </m:oMath>
                  </m:oMathPara>
                </a14:m>
                <a:endParaRPr lang="en-AT" sz="2400" dirty="0"/>
              </a:p>
            </p:txBody>
          </p:sp>
        </mc:Choice>
        <mc:Fallback xmlns="">
          <p:sp>
            <p:nvSpPr>
              <p:cNvPr id="10" name="TextBox 9">
                <a:extLst>
                  <a:ext uri="{FF2B5EF4-FFF2-40B4-BE49-F238E27FC236}">
                    <a16:creationId xmlns:a16="http://schemas.microsoft.com/office/drawing/2014/main" id="{46F876B6-C129-8650-4270-56D04FBABB26}"/>
                  </a:ext>
                </a:extLst>
              </p:cNvPr>
              <p:cNvSpPr txBox="1">
                <a:spLocks noRot="1" noChangeAspect="1" noMove="1" noResize="1" noEditPoints="1" noAdjustHandles="1" noChangeArrowheads="1" noChangeShapeType="1" noTextEdit="1"/>
              </p:cNvSpPr>
              <p:nvPr/>
            </p:nvSpPr>
            <p:spPr>
              <a:xfrm>
                <a:off x="8239907" y="2514605"/>
                <a:ext cx="2996077" cy="763992"/>
              </a:xfrm>
              <a:prstGeom prst="rect">
                <a:avLst/>
              </a:prstGeom>
              <a:blipFill>
                <a:blip r:embed="rId7"/>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78EA3F4-754B-3F23-77DA-C04011C4BA80}"/>
                  </a:ext>
                </a:extLst>
              </p:cNvPr>
              <p:cNvSpPr txBox="1"/>
              <p:nvPr/>
            </p:nvSpPr>
            <p:spPr>
              <a:xfrm>
                <a:off x="8289617" y="3501251"/>
                <a:ext cx="2988960" cy="763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0</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10</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10</m:t>
                              </m:r>
                            </m:sub>
                          </m:sSub>
                        </m:den>
                      </m:f>
                    </m:oMath>
                  </m:oMathPara>
                </a14:m>
                <a:endParaRPr lang="en-AT" sz="2400" dirty="0"/>
              </a:p>
            </p:txBody>
          </p:sp>
        </mc:Choice>
        <mc:Fallback xmlns="">
          <p:sp>
            <p:nvSpPr>
              <p:cNvPr id="11" name="TextBox 10">
                <a:extLst>
                  <a:ext uri="{FF2B5EF4-FFF2-40B4-BE49-F238E27FC236}">
                    <a16:creationId xmlns:a16="http://schemas.microsoft.com/office/drawing/2014/main" id="{778EA3F4-754B-3F23-77DA-C04011C4BA80}"/>
                  </a:ext>
                </a:extLst>
              </p:cNvPr>
              <p:cNvSpPr txBox="1">
                <a:spLocks noRot="1" noChangeAspect="1" noMove="1" noResize="1" noEditPoints="1" noAdjustHandles="1" noChangeArrowheads="1" noChangeShapeType="1" noTextEdit="1"/>
              </p:cNvSpPr>
              <p:nvPr/>
            </p:nvSpPr>
            <p:spPr>
              <a:xfrm>
                <a:off x="8289617" y="3501251"/>
                <a:ext cx="2988960" cy="763992"/>
              </a:xfrm>
              <a:prstGeom prst="rect">
                <a:avLst/>
              </a:prstGeom>
              <a:blipFill>
                <a:blip r:embed="rId8"/>
                <a:stretch>
                  <a:fillRect/>
                </a:stretch>
              </a:blipFill>
            </p:spPr>
            <p:txBody>
              <a:bodyPr/>
              <a:lstStyle/>
              <a:p>
                <a:r>
                  <a:rPr lang="en-AT">
                    <a:noFill/>
                  </a:rPr>
                  <a:t> </a:t>
                </a:r>
              </a:p>
            </p:txBody>
          </p:sp>
        </mc:Fallback>
      </mc:AlternateContent>
      <p:sp>
        <p:nvSpPr>
          <p:cNvPr id="12" name="TextBox 11">
            <a:extLst>
              <a:ext uri="{FF2B5EF4-FFF2-40B4-BE49-F238E27FC236}">
                <a16:creationId xmlns:a16="http://schemas.microsoft.com/office/drawing/2014/main" id="{5A0A09C9-DA45-0446-B0F7-0A8226AE9948}"/>
              </a:ext>
            </a:extLst>
          </p:cNvPr>
          <p:cNvSpPr txBox="1"/>
          <p:nvPr/>
        </p:nvSpPr>
        <p:spPr>
          <a:xfrm>
            <a:off x="5812175" y="3304768"/>
            <a:ext cx="1687963" cy="276999"/>
          </a:xfrm>
          <a:prstGeom prst="rect">
            <a:avLst/>
          </a:prstGeom>
          <a:noFill/>
        </p:spPr>
        <p:txBody>
          <a:bodyPr wrap="none" lIns="0" tIns="0" rIns="0" bIns="0" rtlCol="0">
            <a:spAutoFit/>
          </a:bodyPr>
          <a:lstStyle/>
          <a:p>
            <a:r>
              <a:rPr lang="en-US" i="1" dirty="0">
                <a:latin typeface="Beaufort for LOL" panose="02020503050000020004" pitchFamily="18" charset="0"/>
                <a:cs typeface="Beaufort for LOL" panose="02020503050000020004" pitchFamily="18" charset="0"/>
              </a:rPr>
              <a:t>(see written notes)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F95A28-83EB-D6D0-D443-ACBFFADD4AE0}"/>
                  </a:ext>
                </a:extLst>
              </p:cNvPr>
              <p:cNvSpPr txBox="1"/>
              <p:nvPr/>
            </p:nvSpPr>
            <p:spPr>
              <a:xfrm>
                <a:off x="242891" y="4804386"/>
                <a:ext cx="9451755" cy="369332"/>
              </a:xfrm>
              <a:prstGeom prst="rect">
                <a:avLst/>
              </a:prstGeom>
              <a:noFill/>
            </p:spPr>
            <p:txBody>
              <a:bodyPr wrap="none" lIns="0" tIns="0" rIns="0" bIns="0" rtlCol="0">
                <a:spAutoFit/>
              </a:bodyPr>
              <a:lstStyle/>
              <a:p>
                <a:r>
                  <a:rPr lang="en-US" sz="2400" dirty="0">
                    <a:latin typeface="Beaufort for LOL" panose="02020503050000020004" pitchFamily="18" charset="0"/>
                    <a:cs typeface="Beaufort for LOL" panose="02020503050000020004" pitchFamily="18" charset="0"/>
                  </a:rPr>
                  <a:t>We define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i="1">
                            <a:latin typeface="Cambria Math" panose="02040503050406030204" pitchFamily="18" charset="0"/>
                          </a:rPr>
                          <m:t>11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i="1">
                            <a:latin typeface="Cambria Math" panose="02040503050406030204" pitchFamily="18" charset="0"/>
                          </a:rPr>
                          <m:t>00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i="1">
                            <a:latin typeface="Cambria Math" panose="02040503050406030204" pitchFamily="18" charset="0"/>
                          </a:rPr>
                          <m:t>01</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𝐴</m:t>
                        </m:r>
                      </m:e>
                      <m:sub>
                        <m:r>
                          <a:rPr lang="en-US" sz="2400" i="1">
                            <a:latin typeface="Cambria Math" panose="02040503050406030204" pitchFamily="18" charset="0"/>
                          </a:rPr>
                          <m:t>10</m:t>
                        </m:r>
                      </m:sub>
                    </m:sSub>
                  </m:oMath>
                </a14:m>
                <a:r>
                  <a:rPr lang="en-US" sz="2400" dirty="0">
                    <a:latin typeface="Beaufort for LOL" panose="02020503050000020004" pitchFamily="18" charset="0"/>
                    <a:cs typeface="Beaufort for LOL" panose="02020503050000020004" pitchFamily="18" charset="0"/>
                  </a:rPr>
                  <a:t> as the determinant of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r>
                      <a:rPr lang="en-US" sz="2400" i="1" dirty="0" smtClean="0">
                        <a:latin typeface="Cambria Math" panose="02040503050406030204" pitchFamily="18" charset="0"/>
                        <a:cs typeface="Beaufort for LOL" panose="02020503050000020004" pitchFamily="18" charset="0"/>
                      </a:rPr>
                      <m:t>,</m:t>
                    </m:r>
                    <m:func>
                      <m:funcPr>
                        <m:ctrlPr>
                          <a:rPr lang="en-US" sz="2400" i="1" dirty="0" smtClean="0">
                            <a:latin typeface="Cambria Math" panose="02040503050406030204" pitchFamily="18" charset="0"/>
                            <a:cs typeface="Beaufort for LOL" panose="02020503050000020004" pitchFamily="18" charset="0"/>
                          </a:rPr>
                        </m:ctrlPr>
                      </m:funcPr>
                      <m:fName>
                        <m:r>
                          <m:rPr>
                            <m:sty m:val="p"/>
                          </m:rPr>
                          <a:rPr lang="en-US" sz="2400" i="0" dirty="0" smtClean="0">
                            <a:latin typeface="Cambria Math" panose="02040503050406030204" pitchFamily="18" charset="0"/>
                            <a:cs typeface="Beaufort for LOL" panose="02020503050000020004" pitchFamily="18" charset="0"/>
                          </a:rPr>
                          <m:t>det</m:t>
                        </m:r>
                      </m:fName>
                      <m:e>
                        <m:d>
                          <m:dPr>
                            <m:ctrlPr>
                              <a:rPr lang="en-US" sz="2400" i="1" dirty="0" smtClean="0">
                                <a:latin typeface="Cambria Math" panose="02040503050406030204" pitchFamily="18" charset="0"/>
                                <a:cs typeface="Beaufort for LOL" panose="02020503050000020004" pitchFamily="18" charset="0"/>
                              </a:rPr>
                            </m:ctrlPr>
                          </m:dPr>
                          <m:e>
                            <m:r>
                              <a:rPr lang="en-US" sz="2400" b="1" i="1" dirty="0" smtClean="0">
                                <a:latin typeface="Cambria Math" panose="02040503050406030204" pitchFamily="18" charset="0"/>
                                <a:cs typeface="Beaufort for LOL" panose="02020503050000020004" pitchFamily="18" charset="0"/>
                              </a:rPr>
                              <m:t>𝑨</m:t>
                            </m:r>
                          </m:e>
                        </m:d>
                      </m:e>
                    </m:func>
                    <m:r>
                      <a:rPr lang="en-US" sz="2400" b="1"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for </a:t>
                </a:r>
                <a14:m>
                  <m:oMath xmlns:m="http://schemas.openxmlformats.org/officeDocument/2006/math">
                    <m:r>
                      <a:rPr lang="en-US" sz="2400" b="1" i="1" dirty="0">
                        <a:latin typeface="Cambria Math" panose="02040503050406030204" pitchFamily="18" charset="0"/>
                        <a:cs typeface="Beaufort for LOL" panose="02020503050000020004" pitchFamily="18" charset="0"/>
                      </a:rPr>
                      <m:t>𝑨</m:t>
                    </m:r>
                    <m:r>
                      <a:rPr lang="en-US" sz="2400" b="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2×2</m:t>
                        </m:r>
                      </m:sup>
                    </m:sSup>
                  </m:oMath>
                </a14:m>
                <a:r>
                  <a:rPr lang="en-US" sz="2400" dirty="0">
                    <a:latin typeface="Beaufort for LOL" panose="02020503050000020004" pitchFamily="18" charset="0"/>
                    <a:cs typeface="Beaufort for LOL" panose="02020503050000020004" pitchFamily="18" charset="0"/>
                  </a:rPr>
                  <a:t> </a:t>
                </a:r>
              </a:p>
            </p:txBody>
          </p:sp>
        </mc:Choice>
        <mc:Fallback xmlns="">
          <p:sp>
            <p:nvSpPr>
              <p:cNvPr id="14" name="TextBox 13">
                <a:extLst>
                  <a:ext uri="{FF2B5EF4-FFF2-40B4-BE49-F238E27FC236}">
                    <a16:creationId xmlns:a16="http://schemas.microsoft.com/office/drawing/2014/main" id="{64F95A28-83EB-D6D0-D443-ACBFFADD4AE0}"/>
                  </a:ext>
                </a:extLst>
              </p:cNvPr>
              <p:cNvSpPr txBox="1">
                <a:spLocks noRot="1" noChangeAspect="1" noMove="1" noResize="1" noEditPoints="1" noAdjustHandles="1" noChangeArrowheads="1" noChangeShapeType="1" noTextEdit="1"/>
              </p:cNvSpPr>
              <p:nvPr/>
            </p:nvSpPr>
            <p:spPr>
              <a:xfrm>
                <a:off x="242891" y="4804386"/>
                <a:ext cx="9451755" cy="369332"/>
              </a:xfrm>
              <a:prstGeom prst="rect">
                <a:avLst/>
              </a:prstGeom>
              <a:blipFill>
                <a:blip r:embed="rId9"/>
                <a:stretch>
                  <a:fillRect l="-2000" t="-24590" b="-4918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DC600E-C410-611D-5D19-25EE8D9BBE56}"/>
                  </a:ext>
                </a:extLst>
              </p:cNvPr>
              <p:cNvSpPr txBox="1"/>
              <p:nvPr/>
            </p:nvSpPr>
            <p:spPr>
              <a:xfrm>
                <a:off x="249979" y="5365786"/>
                <a:ext cx="4369786" cy="369332"/>
              </a:xfrm>
              <a:prstGeom prst="rect">
                <a:avLst/>
              </a:prstGeom>
              <a:noFill/>
            </p:spPr>
            <p:txBody>
              <a:bodyPr wrap="none" lIns="0" tIns="0" rIns="0" bIns="0" rtlCol="0">
                <a:spAutoFit/>
              </a:bodyPr>
              <a:lstStyle/>
              <a:p>
                <a:r>
                  <a:rPr lang="en-US" sz="2400" dirty="0">
                    <a:latin typeface="Beaufort for LOL" panose="02020503050000020004" pitchFamily="18" charset="0"/>
                    <a:cs typeface="Beaufort for LOL" panose="02020503050000020004" pitchFamily="18" charset="0"/>
                  </a:rPr>
                  <a:t>Interpretation? If </a:t>
                </a:r>
                <a14:m>
                  <m:oMath xmlns:m="http://schemas.openxmlformats.org/officeDocument/2006/math">
                    <m:func>
                      <m:funcPr>
                        <m:ctrlPr>
                          <a:rPr lang="en-US" sz="2400" i="1" dirty="0">
                            <a:latin typeface="Cambria Math" panose="02040503050406030204" pitchFamily="18" charset="0"/>
                            <a:cs typeface="Beaufort for LOL" panose="02020503050000020004" pitchFamily="18" charset="0"/>
                          </a:rPr>
                        </m:ctrlPr>
                      </m:funcPr>
                      <m:fName>
                        <m:r>
                          <m:rPr>
                            <m:sty m:val="p"/>
                          </m:rPr>
                          <a:rPr lang="en-US" sz="2400" dirty="0">
                            <a:latin typeface="Cambria Math" panose="02040503050406030204" pitchFamily="18" charset="0"/>
                            <a:cs typeface="Beaufort for LOL" panose="02020503050000020004" pitchFamily="18" charset="0"/>
                          </a:rPr>
                          <m:t>det</m:t>
                        </m:r>
                      </m:fName>
                      <m:e>
                        <m:d>
                          <m:dPr>
                            <m:ctrlPr>
                              <a:rPr lang="en-US" sz="2400" i="1" dirty="0">
                                <a:latin typeface="Cambria Math" panose="02040503050406030204" pitchFamily="18" charset="0"/>
                                <a:cs typeface="Beaufort for LOL" panose="02020503050000020004" pitchFamily="18" charset="0"/>
                              </a:rPr>
                            </m:ctrlPr>
                          </m:dPr>
                          <m:e>
                            <m:r>
                              <a:rPr lang="en-US" sz="2400" b="1" i="1" dirty="0">
                                <a:latin typeface="Cambria Math" panose="02040503050406030204" pitchFamily="18" charset="0"/>
                                <a:cs typeface="Beaufort for LOL" panose="02020503050000020004" pitchFamily="18" charset="0"/>
                              </a:rPr>
                              <m:t>𝑨</m:t>
                            </m:r>
                          </m:e>
                        </m:d>
                      </m:e>
                    </m:func>
                    <m:r>
                      <a:rPr lang="en-US" sz="2400" b="1"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𝟎</m:t>
                    </m:r>
                  </m:oMath>
                </a14:m>
                <a:r>
                  <a:rPr lang="en-US" sz="2400" dirty="0">
                    <a:latin typeface="Beaufort for LOL" panose="02020503050000020004" pitchFamily="18" charset="0"/>
                    <a:cs typeface="Beaufort for LOL" panose="02020503050000020004" pitchFamily="18" charset="0"/>
                  </a:rPr>
                  <a:t>, then</a:t>
                </a:r>
              </a:p>
            </p:txBody>
          </p:sp>
        </mc:Choice>
        <mc:Fallback xmlns="">
          <p:sp>
            <p:nvSpPr>
              <p:cNvPr id="17" name="TextBox 16">
                <a:extLst>
                  <a:ext uri="{FF2B5EF4-FFF2-40B4-BE49-F238E27FC236}">
                    <a16:creationId xmlns:a16="http://schemas.microsoft.com/office/drawing/2014/main" id="{3DDC600E-C410-611D-5D19-25EE8D9BBE56}"/>
                  </a:ext>
                </a:extLst>
              </p:cNvPr>
              <p:cNvSpPr txBox="1">
                <a:spLocks noRot="1" noChangeAspect="1" noMove="1" noResize="1" noEditPoints="1" noAdjustHandles="1" noChangeArrowheads="1" noChangeShapeType="1" noTextEdit="1"/>
              </p:cNvSpPr>
              <p:nvPr/>
            </p:nvSpPr>
            <p:spPr>
              <a:xfrm>
                <a:off x="249979" y="5365786"/>
                <a:ext cx="4369786" cy="369332"/>
              </a:xfrm>
              <a:prstGeom prst="rect">
                <a:avLst/>
              </a:prstGeom>
              <a:blipFill>
                <a:blip r:embed="rId10"/>
                <a:stretch>
                  <a:fillRect l="-4184" t="-24590" r="-3347" b="-4918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FE0BC2C-0CB6-8040-BBCB-298A840BD4D5}"/>
                  </a:ext>
                </a:extLst>
              </p:cNvPr>
              <p:cNvSpPr txBox="1"/>
              <p:nvPr/>
            </p:nvSpPr>
            <p:spPr>
              <a:xfrm>
                <a:off x="4749208" y="5324073"/>
                <a:ext cx="6507125" cy="156966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r>
                      <a:rPr lang="en-US" sz="2400" b="1"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𝒙</m:t>
                    </m:r>
                    <m:r>
                      <a:rPr lang="en-US" sz="2400" i="1" dirty="0">
                        <a:latin typeface="Cambria Math" panose="02040503050406030204" pitchFamily="18" charset="0"/>
                        <a:cs typeface="Beaufort for LOL" panose="02020503050000020004" pitchFamily="18" charset="0"/>
                      </a:rPr>
                      <m:t> = </m:t>
                    </m:r>
                    <m:r>
                      <a:rPr lang="en-US" sz="2400" b="1" i="1" dirty="0">
                        <a:latin typeface="Cambria Math" panose="02040503050406030204" pitchFamily="18" charset="0"/>
                        <a:cs typeface="Beaufort for LOL" panose="02020503050000020004" pitchFamily="18" charset="0"/>
                      </a:rPr>
                      <m:t>𝒃</m:t>
                    </m:r>
                  </m:oMath>
                </a14:m>
                <a:r>
                  <a:rPr lang="en-US" sz="2400" dirty="0">
                    <a:latin typeface="Beaufort for LOL" panose="02020503050000020004" pitchFamily="18" charset="0"/>
                    <a:cs typeface="Beaufort for LOL" panose="02020503050000020004" pitchFamily="18" charset="0"/>
                  </a:rPr>
                  <a:t> has a unique solution for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𝒙</m:t>
                    </m:r>
                  </m:oMath>
                </a14:m>
                <a:endParaRPr lang="en-US" sz="2400" b="1" dirty="0">
                  <a:latin typeface="Beaufort for LOL" panose="02020503050000020004" pitchFamily="18" charset="0"/>
                  <a:cs typeface="Beaufort for LOL" panose="02020503050000020004" pitchFamily="18" charset="0"/>
                </a:endParaRPr>
              </a:p>
              <a:p>
                <a:pPr marL="285750" indent="-285750">
                  <a:buFont typeface="Arial" panose="020B0604020202020204" pitchFamily="34" charset="0"/>
                  <a:buChar char="•"/>
                </a:pPr>
                <a14:m>
                  <m:oMath xmlns:m="http://schemas.openxmlformats.org/officeDocument/2006/math">
                    <m:r>
                      <a:rPr lang="en-US" sz="2400" b="1" i="1" dirty="0">
                        <a:latin typeface="Cambria Math" panose="02040503050406030204" pitchFamily="18" charset="0"/>
                        <a:cs typeface="Beaufort for LOL" panose="02020503050000020004" pitchFamily="18" charset="0"/>
                      </a:rPr>
                      <m:t>𝑨</m:t>
                    </m:r>
                  </m:oMath>
                </a14:m>
                <a:r>
                  <a:rPr lang="en-US" sz="2400" dirty="0">
                    <a:latin typeface="Beaufort for LOL" panose="02020503050000020004" pitchFamily="18" charset="0"/>
                    <a:cs typeface="Beaufort for LOL" panose="02020503050000020004" pitchFamily="18" charset="0"/>
                  </a:rPr>
                  <a:t> has full rank</a:t>
                </a:r>
              </a:p>
              <a:p>
                <a:pPr marL="285750" indent="-285750">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Columns/rows of </a:t>
                </a:r>
                <a14:m>
                  <m:oMath xmlns:m="http://schemas.openxmlformats.org/officeDocument/2006/math">
                    <m:r>
                      <a:rPr lang="en-US" sz="2400" b="1" i="1" dirty="0">
                        <a:latin typeface="Cambria Math" panose="02040503050406030204" pitchFamily="18" charset="0"/>
                        <a:cs typeface="Beaufort for LOL" panose="02020503050000020004" pitchFamily="18" charset="0"/>
                      </a:rPr>
                      <m:t>𝑨</m:t>
                    </m:r>
                  </m:oMath>
                </a14:m>
                <a:r>
                  <a:rPr lang="en-US" sz="2400" dirty="0">
                    <a:latin typeface="Beaufort for LOL" panose="02020503050000020004" pitchFamily="18" charset="0"/>
                    <a:cs typeface="Beaufort for LOL" panose="02020503050000020004" pitchFamily="18" charset="0"/>
                  </a:rPr>
                  <a:t> are linearly independent</a:t>
                </a:r>
              </a:p>
              <a:p>
                <a:pPr marL="285750" indent="-285750">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Columns/rows form a basis of </a:t>
                </a:r>
                <a14:m>
                  <m:oMath xmlns:m="http://schemas.openxmlformats.org/officeDocument/2006/math">
                    <m:sSup>
                      <m:sSupPr>
                        <m:ctrlPr>
                          <a:rPr lang="en-US" sz="2400" i="1" dirty="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i="1" dirty="0">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i="1" dirty="0">
                            <a:latin typeface="Cambria Math" panose="02040503050406030204" pitchFamily="18" charset="0"/>
                            <a:ea typeface="Cambria Math" panose="02040503050406030204" pitchFamily="18" charset="0"/>
                            <a:cs typeface="Beaufort for LOL" panose="02020503050000020004" pitchFamily="18" charset="0"/>
                          </a:rPr>
                          <m:t>2</m:t>
                        </m:r>
                      </m:sup>
                    </m:sSup>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18" name="TextBox 17">
                <a:extLst>
                  <a:ext uri="{FF2B5EF4-FFF2-40B4-BE49-F238E27FC236}">
                    <a16:creationId xmlns:a16="http://schemas.microsoft.com/office/drawing/2014/main" id="{BFE0BC2C-0CB6-8040-BBCB-298A840BD4D5}"/>
                  </a:ext>
                </a:extLst>
              </p:cNvPr>
              <p:cNvSpPr txBox="1">
                <a:spLocks noRot="1" noChangeAspect="1" noMove="1" noResize="1" noEditPoints="1" noAdjustHandles="1" noChangeArrowheads="1" noChangeShapeType="1" noTextEdit="1"/>
              </p:cNvSpPr>
              <p:nvPr/>
            </p:nvSpPr>
            <p:spPr>
              <a:xfrm>
                <a:off x="4749208" y="5324073"/>
                <a:ext cx="6507125" cy="1569660"/>
              </a:xfrm>
              <a:prstGeom prst="rect">
                <a:avLst/>
              </a:prstGeom>
              <a:blipFill>
                <a:blip r:embed="rId11"/>
                <a:stretch>
                  <a:fillRect l="-1217" t="-3101" b="-7752"/>
                </a:stretch>
              </a:blipFill>
            </p:spPr>
            <p:txBody>
              <a:bodyPr/>
              <a:lstStyle/>
              <a:p>
                <a:r>
                  <a:rPr lang="en-AT">
                    <a:noFill/>
                  </a:rPr>
                  <a:t> </a:t>
                </a:r>
              </a:p>
            </p:txBody>
          </p:sp>
        </mc:Fallback>
      </mc:AlternateContent>
    </p:spTree>
    <p:extLst>
      <p:ext uri="{BB962C8B-B14F-4D97-AF65-F5344CB8AC3E}">
        <p14:creationId xmlns:p14="http://schemas.microsoft.com/office/powerpoint/2010/main" val="349045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8" grpId="0"/>
      <p:bldP spid="9" grpId="0"/>
      <p:bldP spid="10" grpId="0"/>
      <p:bldP spid="11" grpId="0"/>
      <p:bldP spid="12" grpId="0"/>
      <p:bldP spid="14"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86784-3CE1-6146-00D0-E96A92046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27EE2C-06F3-6EBF-9E4A-AC47CFE0FBC8}"/>
              </a:ext>
            </a:extLst>
          </p:cNvPr>
          <p:cNvSpPr>
            <a:spLocks noGrp="1"/>
          </p:cNvSpPr>
          <p:nvPr>
            <p:ph type="title"/>
          </p:nvPr>
        </p:nvSpPr>
        <p:spPr/>
        <p:txBody>
          <a:bodyPr/>
          <a:lstStyle/>
          <a:p>
            <a:r>
              <a:rPr lang="en-US" dirty="0"/>
              <a:t>The determinant in higher dimensions</a:t>
            </a:r>
            <a:endParaRPr lang="en-AT" dirty="0"/>
          </a:p>
        </p:txBody>
      </p:sp>
      <p:sp>
        <p:nvSpPr>
          <p:cNvPr id="3" name="Slide Number Placeholder 2">
            <a:extLst>
              <a:ext uri="{FF2B5EF4-FFF2-40B4-BE49-F238E27FC236}">
                <a16:creationId xmlns:a16="http://schemas.microsoft.com/office/drawing/2014/main" id="{07927FD9-F507-A1A4-B5CB-92A665E2A9B6}"/>
              </a:ext>
            </a:extLst>
          </p:cNvPr>
          <p:cNvSpPr>
            <a:spLocks noGrp="1"/>
          </p:cNvSpPr>
          <p:nvPr>
            <p:ph type="sldNum" sz="quarter" idx="12"/>
          </p:nvPr>
        </p:nvSpPr>
        <p:spPr/>
        <p:txBody>
          <a:bodyPr/>
          <a:lstStyle/>
          <a:p>
            <a:fld id="{CC491BDB-77F2-4EF0-887C-9DE660584513}" type="slidenum">
              <a:rPr lang="en-GB" smtClean="0"/>
              <a:pPr/>
              <a:t>21</a:t>
            </a:fld>
            <a:endParaRPr lang="en-GB" dirty="0"/>
          </a:p>
        </p:txBody>
      </p:sp>
      <p:sp>
        <p:nvSpPr>
          <p:cNvPr id="4" name="TextBox 3">
            <a:extLst>
              <a:ext uri="{FF2B5EF4-FFF2-40B4-BE49-F238E27FC236}">
                <a16:creationId xmlns:a16="http://schemas.microsoft.com/office/drawing/2014/main" id="{07994E13-EF48-4989-D3F6-9F1996A85205}"/>
              </a:ext>
            </a:extLst>
          </p:cNvPr>
          <p:cNvSpPr txBox="1"/>
          <p:nvPr/>
        </p:nvSpPr>
        <p:spPr>
          <a:xfrm>
            <a:off x="242891" y="1245218"/>
            <a:ext cx="7950895" cy="369332"/>
          </a:xfrm>
          <a:prstGeom prst="rect">
            <a:avLst/>
          </a:prstGeom>
          <a:noFill/>
        </p:spPr>
        <p:txBody>
          <a:bodyPr wrap="none" lIns="0" tIns="0" rIns="0" bIns="0" rtlCol="0">
            <a:spAutoFit/>
          </a:bodyPr>
          <a:lstStyle/>
          <a:p>
            <a:r>
              <a:rPr lang="en-US" sz="2400" b="1" dirty="0">
                <a:latin typeface="Beaufort for LOL" panose="02020503050000020004" pitchFamily="18" charset="0"/>
                <a:cs typeface="Beaufort for LOL" panose="02020503050000020004" pitchFamily="18" charset="0"/>
              </a:rPr>
              <a:t>The same “derivation” is true for higher dimensions as well!</a:t>
            </a:r>
            <a:endParaRPr lang="en-AT"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C5063E-7432-65C1-5DEE-CC2DF7349E95}"/>
                  </a:ext>
                </a:extLst>
              </p:cNvPr>
              <p:cNvSpPr txBox="1"/>
              <p:nvPr/>
            </p:nvSpPr>
            <p:spPr>
              <a:xfrm>
                <a:off x="242892" y="2218020"/>
                <a:ext cx="7445308" cy="369332"/>
              </a:xfrm>
              <a:prstGeom prst="rect">
                <a:avLst/>
              </a:prstGeom>
              <a:noFill/>
            </p:spPr>
            <p:txBody>
              <a:bodyPr wrap="none" lIns="0" tIns="0" rIns="0" bIns="0" rtlCol="0">
                <a:spAutoFit/>
              </a:bodyPr>
              <a:lstStyle/>
              <a:p>
                <a:r>
                  <a:rPr lang="en-US" sz="2400" dirty="0">
                    <a:latin typeface="Beaufort for LOL" panose="02020503050000020004" pitchFamily="18" charset="0"/>
                    <a:cs typeface="Beaufort for LOL" panose="02020503050000020004" pitchFamily="18" charset="0"/>
                  </a:rPr>
                  <a:t>For </a:t>
                </a:r>
                <a14:m>
                  <m:oMath xmlns:m="http://schemas.openxmlformats.org/officeDocument/2006/math">
                    <m:r>
                      <a:rPr lang="en-US" sz="2400" b="1" i="1" dirty="0">
                        <a:latin typeface="Cambria Math" panose="02040503050406030204" pitchFamily="18" charset="0"/>
                        <a:cs typeface="Beaufort for LOL" panose="02020503050000020004" pitchFamily="18" charset="0"/>
                      </a:rPr>
                      <m:t>𝑨</m:t>
                    </m:r>
                    <m:r>
                      <a:rPr lang="en-US" sz="2400" i="1" dirty="0">
                        <a:latin typeface="Cambria Math" panose="02040503050406030204" pitchFamily="18" charset="0"/>
                        <a:cs typeface="Beaufort for LOL" panose="02020503050000020004" pitchFamily="18" charset="0"/>
                      </a:rPr>
                      <m:t>∈</m:t>
                    </m:r>
                    <m:sSup>
                      <m:sSupPr>
                        <m:ctrlPr>
                          <a:rPr lang="en-US" sz="2400" i="1" dirty="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i="1" dirty="0">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r>
                          <a:rPr lang="en-US" sz="2400" i="1" dirty="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sup>
                    </m:sSup>
                  </m:oMath>
                </a14:m>
                <a:r>
                  <a:rPr lang="en-US" sz="2400" dirty="0">
                    <a:latin typeface="Beaufort for LOL" panose="02020503050000020004" pitchFamily="18" charset="0"/>
                    <a:cs typeface="Beaufort for LOL" panose="02020503050000020004" pitchFamily="18" charset="0"/>
                  </a:rPr>
                  <a:t>, the determinant is given by (</a:t>
                </a:r>
                <a:r>
                  <a:rPr lang="en-US" sz="2400" i="1" dirty="0">
                    <a:latin typeface="Beaufort for LOL" panose="02020503050000020004" pitchFamily="18" charset="0"/>
                    <a:cs typeface="Beaufort for LOL" panose="02020503050000020004" pitchFamily="18" charset="0"/>
                  </a:rPr>
                  <a:t>Leibniz formula</a:t>
                </a:r>
                <a:r>
                  <a:rPr lang="en-US" sz="2400" dirty="0">
                    <a:latin typeface="Beaufort for LOL" panose="02020503050000020004" pitchFamily="18" charset="0"/>
                    <a:cs typeface="Beaufort for LOL" panose="02020503050000020004" pitchFamily="18" charset="0"/>
                  </a:rPr>
                  <a:t>):</a:t>
                </a:r>
              </a:p>
            </p:txBody>
          </p:sp>
        </mc:Choice>
        <mc:Fallback xmlns="">
          <p:sp>
            <p:nvSpPr>
              <p:cNvPr id="5" name="TextBox 4">
                <a:extLst>
                  <a:ext uri="{FF2B5EF4-FFF2-40B4-BE49-F238E27FC236}">
                    <a16:creationId xmlns:a16="http://schemas.microsoft.com/office/drawing/2014/main" id="{D3C5063E-7432-65C1-5DEE-CC2DF7349E95}"/>
                  </a:ext>
                </a:extLst>
              </p:cNvPr>
              <p:cNvSpPr txBox="1">
                <a:spLocks noRot="1" noChangeAspect="1" noMove="1" noResize="1" noEditPoints="1" noAdjustHandles="1" noChangeArrowheads="1" noChangeShapeType="1" noTextEdit="1"/>
              </p:cNvSpPr>
              <p:nvPr/>
            </p:nvSpPr>
            <p:spPr>
              <a:xfrm>
                <a:off x="242892" y="2218020"/>
                <a:ext cx="7445308" cy="369332"/>
              </a:xfrm>
              <a:prstGeom prst="rect">
                <a:avLst/>
              </a:prstGeom>
              <a:blipFill>
                <a:blip r:embed="rId2"/>
                <a:stretch>
                  <a:fillRect l="-2539" t="-26667" r="-2129" b="-50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D8F340F-BDFD-5594-2849-C61C9633A5F7}"/>
                  </a:ext>
                </a:extLst>
              </p:cNvPr>
              <p:cNvSpPr txBox="1"/>
              <p:nvPr/>
            </p:nvSpPr>
            <p:spPr>
              <a:xfrm>
                <a:off x="6757786" y="1826137"/>
                <a:ext cx="6096000" cy="11755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400" i="1" dirty="0" smtClean="0">
                              <a:latin typeface="Cambria Math" panose="02040503050406030204" pitchFamily="18" charset="0"/>
                              <a:cs typeface="Beaufort for LOL" panose="02020503050000020004" pitchFamily="18" charset="0"/>
                            </a:rPr>
                          </m:ctrlPr>
                        </m:funcPr>
                        <m:fName>
                          <m:r>
                            <m:rPr>
                              <m:sty m:val="p"/>
                            </m:rPr>
                            <a:rPr lang="en-US" sz="2400" i="0" dirty="0" smtClean="0">
                              <a:latin typeface="Cambria Math" panose="02040503050406030204" pitchFamily="18" charset="0"/>
                              <a:cs typeface="Beaufort for LOL" panose="02020503050000020004" pitchFamily="18" charset="0"/>
                            </a:rPr>
                            <m:t>det</m:t>
                          </m:r>
                        </m:fName>
                        <m:e>
                          <m:d>
                            <m:dPr>
                              <m:ctrlPr>
                                <a:rPr lang="en-US" sz="2400" i="1" dirty="0" smtClean="0">
                                  <a:latin typeface="Cambria Math" panose="02040503050406030204" pitchFamily="18" charset="0"/>
                                  <a:cs typeface="Beaufort for LOL" panose="02020503050000020004" pitchFamily="18" charset="0"/>
                                </a:rPr>
                              </m:ctrlPr>
                            </m:dPr>
                            <m:e>
                              <m:r>
                                <a:rPr lang="en-US" sz="2400" b="1" i="1" dirty="0" smtClean="0">
                                  <a:latin typeface="Cambria Math" panose="02040503050406030204" pitchFamily="18" charset="0"/>
                                  <a:cs typeface="Beaufort for LOL" panose="02020503050000020004" pitchFamily="18" charset="0"/>
                                </a:rPr>
                                <m:t>𝑨</m:t>
                              </m:r>
                            </m:e>
                          </m:d>
                        </m:e>
                      </m:func>
                      <m:r>
                        <a:rPr lang="en-US" sz="2400" b="1" i="1" dirty="0" smtClean="0">
                          <a:latin typeface="Cambria Math" panose="02040503050406030204" pitchFamily="18" charset="0"/>
                          <a:cs typeface="Beaufort for LOL" panose="02020503050000020004" pitchFamily="18" charset="0"/>
                        </a:rPr>
                        <m:t>=</m:t>
                      </m:r>
                      <m:nary>
                        <m:naryPr>
                          <m:chr m:val="∑"/>
                          <m:supHide m:val="on"/>
                          <m:ctrlPr>
                            <a:rPr lang="en-US" sz="2400" b="1"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𝜎</m:t>
                          </m:r>
                          <m:r>
                            <a:rPr lang="en-US" sz="2400" b="0" i="1" dirty="0" smtClean="0">
                              <a:latin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𝑆</m:t>
                              </m:r>
                            </m:e>
                            <m:sub>
                              <m:r>
                                <a:rPr lang="en-US" sz="2400" b="0" i="1" dirty="0" smtClean="0">
                                  <a:latin typeface="Cambria Math" panose="02040503050406030204" pitchFamily="18" charset="0"/>
                                  <a:cs typeface="Beaufort for LOL" panose="02020503050000020004" pitchFamily="18" charset="0"/>
                                </a:rPr>
                                <m:t>𝑛</m:t>
                              </m:r>
                            </m:sub>
                          </m:sSub>
                        </m:sub>
                        <m:sup/>
                        <m:e>
                          <m:r>
                            <m:rPr>
                              <m:sty m:val="p"/>
                            </m:rPr>
                            <a:rPr lang="en-US" sz="2400" b="0" i="0" dirty="0" smtClean="0">
                              <a:latin typeface="Cambria Math" panose="02040503050406030204" pitchFamily="18" charset="0"/>
                              <a:cs typeface="Beaufort for LOL" panose="02020503050000020004" pitchFamily="18" charset="0"/>
                            </a:rPr>
                            <m:t>sign</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𝜎</m:t>
                              </m:r>
                            </m:e>
                          </m:d>
                          <m:nary>
                            <m:naryPr>
                              <m:chr m:val="∏"/>
                              <m:ctrlPr>
                                <a:rPr lang="en-US" sz="2400" b="1"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𝑖</m:t>
                              </m:r>
                              <m:r>
                                <a:rPr lang="en-US" sz="2400" b="0" i="1" dirty="0" smtClean="0">
                                  <a:latin typeface="Cambria Math" panose="02040503050406030204" pitchFamily="18" charset="0"/>
                                  <a:cs typeface="Beaufort for LOL" panose="02020503050000020004" pitchFamily="18" charset="0"/>
                                </a:rPr>
                                <m:t>=0</m:t>
                              </m:r>
                            </m:sub>
                            <m:sup>
                              <m:r>
                                <a:rPr lang="en-US" sz="2400" b="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−1</m:t>
                              </m:r>
                            </m:sup>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𝐴</m:t>
                                  </m:r>
                                </m:e>
                                <m:sub>
                                  <m:r>
                                    <a:rPr lang="en-US" sz="2400" b="0" i="1" dirty="0" smtClean="0">
                                      <a:latin typeface="Cambria Math" panose="02040503050406030204" pitchFamily="18" charset="0"/>
                                      <a:cs typeface="Beaufort for LOL" panose="02020503050000020004" pitchFamily="18" charset="0"/>
                                    </a:rPr>
                                    <m:t>𝑖</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𝜎</m:t>
                                      </m:r>
                                    </m:e>
                                    <m:sub>
                                      <m:r>
                                        <a:rPr lang="en-US" sz="2400" b="0" i="1" dirty="0" smtClean="0">
                                          <a:latin typeface="Cambria Math" panose="02040503050406030204" pitchFamily="18" charset="0"/>
                                          <a:cs typeface="Beaufort for LOL" panose="02020503050000020004" pitchFamily="18" charset="0"/>
                                        </a:rPr>
                                        <m:t>𝑖</m:t>
                                      </m:r>
                                    </m:sub>
                                  </m:sSub>
                                </m:sub>
                              </m:sSub>
                            </m:e>
                          </m:nary>
                        </m:e>
                      </m:nary>
                    </m:oMath>
                  </m:oMathPara>
                </a14:m>
                <a:endParaRPr lang="en-AT" sz="2400" dirty="0"/>
              </a:p>
            </p:txBody>
          </p:sp>
        </mc:Choice>
        <mc:Fallback xmlns="">
          <p:sp>
            <p:nvSpPr>
              <p:cNvPr id="18" name="TextBox 17">
                <a:extLst>
                  <a:ext uri="{FF2B5EF4-FFF2-40B4-BE49-F238E27FC236}">
                    <a16:creationId xmlns:a16="http://schemas.microsoft.com/office/drawing/2014/main" id="{3D8F340F-BDFD-5594-2849-C61C9633A5F7}"/>
                  </a:ext>
                </a:extLst>
              </p:cNvPr>
              <p:cNvSpPr txBox="1">
                <a:spLocks noRot="1" noChangeAspect="1" noMove="1" noResize="1" noEditPoints="1" noAdjustHandles="1" noChangeArrowheads="1" noChangeShapeType="1" noTextEdit="1"/>
              </p:cNvSpPr>
              <p:nvPr/>
            </p:nvSpPr>
            <p:spPr>
              <a:xfrm>
                <a:off x="6757786" y="1826137"/>
                <a:ext cx="6096000" cy="1175578"/>
              </a:xfrm>
              <a:prstGeom prst="rect">
                <a:avLst/>
              </a:prstGeom>
              <a:blipFill>
                <a:blip r:embed="rId3"/>
                <a:stretch>
                  <a:fillRect/>
                </a:stretch>
              </a:blipFill>
            </p:spPr>
            <p:txBody>
              <a:bodyPr/>
              <a:lstStyle/>
              <a:p>
                <a:r>
                  <a:rPr lang="en-AT">
                    <a:noFill/>
                  </a:rPr>
                  <a:t> </a:t>
                </a:r>
              </a:p>
            </p:txBody>
          </p:sp>
        </mc:Fallback>
      </mc:AlternateContent>
      <p:sp>
        <p:nvSpPr>
          <p:cNvPr id="19" name="Rectangle: Rounded Corners 18">
            <a:extLst>
              <a:ext uri="{FF2B5EF4-FFF2-40B4-BE49-F238E27FC236}">
                <a16:creationId xmlns:a16="http://schemas.microsoft.com/office/drawing/2014/main" id="{5702C148-5BF0-0274-3F8C-DD08E07BD31C}"/>
              </a:ext>
            </a:extLst>
          </p:cNvPr>
          <p:cNvSpPr/>
          <p:nvPr/>
        </p:nvSpPr>
        <p:spPr>
          <a:xfrm>
            <a:off x="7769548" y="1879980"/>
            <a:ext cx="4246939" cy="1121735"/>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EAFFBBC-DD58-BEF9-A2E0-992962714CCC}"/>
                  </a:ext>
                </a:extLst>
              </p:cNvPr>
              <p:cNvSpPr txBox="1"/>
              <p:nvPr/>
            </p:nvSpPr>
            <p:spPr>
              <a:xfrm>
                <a:off x="242891" y="3257782"/>
                <a:ext cx="8505790" cy="347403"/>
              </a:xfrm>
              <a:prstGeom prst="rect">
                <a:avLst/>
              </a:prstGeom>
              <a:noFill/>
            </p:spPr>
            <p:txBody>
              <a:bodyPr wrap="none" lIns="0" tIns="0" rIns="0" bIns="0" rtlCol="0">
                <a:spAutoFit/>
              </a:bodyPr>
              <a:lstStyle/>
              <a:p>
                <a14:m>
                  <m:oMath xmlns:m="http://schemas.openxmlformats.org/officeDocument/2006/math">
                    <m:r>
                      <m:rPr>
                        <m:sty m:val="p"/>
                      </m:rPr>
                      <a:rPr lang="en-US" sz="2000" b="0" i="0" dirty="0" smtClean="0">
                        <a:solidFill>
                          <a:schemeClr val="tx1">
                            <a:lumMod val="75000"/>
                            <a:lumOff val="25000"/>
                          </a:schemeClr>
                        </a:solidFill>
                        <a:latin typeface="Cambria Math" panose="02040503050406030204" pitchFamily="18" charset="0"/>
                        <a:cs typeface="Beaufort for LOL" panose="02020503050000020004" pitchFamily="18" charset="0"/>
                      </a:rPr>
                      <m:t>sign</m:t>
                    </m:r>
                    <m:d>
                      <m:dPr>
                        <m:ctrlP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ctrlPr>
                      </m:dPr>
                      <m:e>
                        <m:r>
                          <a:rPr lang="ar-AE" sz="2000" i="1" dirty="0" smtClean="0">
                            <a:solidFill>
                              <a:schemeClr val="tx1">
                                <a:lumMod val="75000"/>
                                <a:lumOff val="25000"/>
                              </a:schemeClr>
                            </a:solidFill>
                            <a:latin typeface="Cambria Math" panose="02040503050406030204" pitchFamily="18" charset="0"/>
                            <a:cs typeface="Beaufort for LOL" panose="02020503050000020004" pitchFamily="18" charset="0"/>
                          </a:rPr>
                          <m:t>𝜎</m:t>
                        </m:r>
                      </m:e>
                    </m:d>
                    <m: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t>: </m:t>
                    </m:r>
                  </m:oMath>
                </a14:m>
                <a:r>
                  <a:rPr lang="ar-AE" sz="2000" dirty="0">
                    <a:solidFill>
                      <a:schemeClr val="tx1">
                        <a:lumMod val="75000"/>
                        <a:lumOff val="25000"/>
                      </a:schemeClr>
                    </a:solidFill>
                    <a:latin typeface="Beaufort for LOL" panose="02020503050000020004" pitchFamily="18" charset="0"/>
                    <a:cs typeface="Beaufort for LOL" panose="02020503050000020004" pitchFamily="18" charset="0"/>
                  </a:rPr>
                  <a:t> 1 </a:t>
                </a:r>
                <a:r>
                  <a:rPr lang="en-US" sz="2000" dirty="0">
                    <a:solidFill>
                      <a:schemeClr val="tx1">
                        <a:lumMod val="75000"/>
                        <a:lumOff val="25000"/>
                      </a:schemeClr>
                    </a:solidFill>
                    <a:latin typeface="Beaufort for LOL" panose="02020503050000020004" pitchFamily="18" charset="0"/>
                    <a:cs typeface="Beaufort for LOL" panose="02020503050000020004" pitchFamily="18" charset="0"/>
                  </a:rPr>
                  <a:t>for even number of permutations, -1 otherwise, e.g., sign</a:t>
                </a:r>
                <a14:m>
                  <m:oMath xmlns:m="http://schemas.openxmlformats.org/officeDocument/2006/math">
                    <m:d>
                      <m:dPr>
                        <m:ctrlP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ctrlPr>
                      </m:dPr>
                      <m:e>
                        <m:d>
                          <m:dPr>
                            <m:ctrlPr>
                              <a:rPr lang="ar-AE" sz="2000" i="1" dirty="0">
                                <a:solidFill>
                                  <a:schemeClr val="tx1">
                                    <a:lumMod val="75000"/>
                                    <a:lumOff val="25000"/>
                                  </a:schemeClr>
                                </a:solidFill>
                                <a:latin typeface="Cambria Math" panose="02040503050406030204" pitchFamily="18" charset="0"/>
                                <a:cs typeface="Beaufort for LOL" panose="02020503050000020004" pitchFamily="18" charset="0"/>
                              </a:rPr>
                            </m:ctrlPr>
                          </m:dPr>
                          <m:e>
                            <m:r>
                              <a:rPr lang="ar-AE" sz="2000" i="1" dirty="0">
                                <a:solidFill>
                                  <a:schemeClr val="tx1">
                                    <a:lumMod val="75000"/>
                                    <a:lumOff val="25000"/>
                                  </a:schemeClr>
                                </a:solidFill>
                                <a:latin typeface="Cambria Math" panose="02040503050406030204" pitchFamily="18" charset="0"/>
                                <a:cs typeface="Beaufort for LOL" panose="02020503050000020004" pitchFamily="18" charset="0"/>
                              </a:rPr>
                              <m:t>1</m:t>
                            </m:r>
                            <m:r>
                              <a:rPr lang="ar-AE" sz="2000" i="1" dirty="0">
                                <a:solidFill>
                                  <a:schemeClr val="tx1">
                                    <a:lumMod val="75000"/>
                                    <a:lumOff val="25000"/>
                                  </a:schemeClr>
                                </a:solidFill>
                                <a:latin typeface="Cambria Math" panose="02040503050406030204" pitchFamily="18" charset="0"/>
                                <a:cs typeface="Beaufort for LOL" panose="02020503050000020004" pitchFamily="18" charset="0"/>
                              </a:rPr>
                              <m:t>,</m:t>
                            </m:r>
                            <m:r>
                              <a:rPr lang="ar-AE" sz="2000" i="1" dirty="0">
                                <a:solidFill>
                                  <a:schemeClr val="tx1">
                                    <a:lumMod val="75000"/>
                                    <a:lumOff val="25000"/>
                                  </a:schemeClr>
                                </a:solidFill>
                                <a:latin typeface="Cambria Math" panose="02040503050406030204" pitchFamily="18" charset="0"/>
                                <a:cs typeface="Beaufort for LOL" panose="02020503050000020004" pitchFamily="18" charset="0"/>
                              </a:rPr>
                              <m:t>0</m:t>
                            </m:r>
                          </m:e>
                        </m:d>
                      </m:e>
                    </m:d>
                    <m:r>
                      <a:rPr lang="ar-AE" sz="2000" b="0" i="0" dirty="0" smtClean="0">
                        <a:solidFill>
                          <a:schemeClr val="tx1">
                            <a:lumMod val="75000"/>
                            <a:lumOff val="25000"/>
                          </a:schemeClr>
                        </a:solidFill>
                        <a:latin typeface="Cambria Math" panose="02040503050406030204" pitchFamily="18" charset="0"/>
                        <a:cs typeface="Beaufort for LOL" panose="02020503050000020004" pitchFamily="18" charset="0"/>
                      </a:rPr>
                      <m:t>=−</m:t>
                    </m:r>
                    <m:r>
                      <a:rPr lang="ar-AE" sz="2000" b="0" i="0" dirty="0" smtClean="0">
                        <a:solidFill>
                          <a:schemeClr val="tx1">
                            <a:lumMod val="75000"/>
                            <a:lumOff val="25000"/>
                          </a:schemeClr>
                        </a:solidFill>
                        <a:latin typeface="Cambria Math" panose="02040503050406030204" pitchFamily="18" charset="0"/>
                        <a:cs typeface="Beaufort for LOL" panose="02020503050000020004" pitchFamily="18" charset="0"/>
                      </a:rPr>
                      <m:t>1</m:t>
                    </m:r>
                  </m:oMath>
                </a14:m>
                <a:endParaRPr lang="ar-AE" sz="2000" dirty="0">
                  <a:solidFill>
                    <a:schemeClr val="tx1">
                      <a:lumMod val="75000"/>
                      <a:lumOff val="25000"/>
                    </a:schemeClr>
                  </a:solidFill>
                  <a:latin typeface="Beaufort for LOL" panose="02020503050000020004" pitchFamily="18" charset="0"/>
                  <a:cs typeface="Beaufort for LOL" panose="02020503050000020004" pitchFamily="18" charset="0"/>
                </a:endParaRPr>
              </a:p>
            </p:txBody>
          </p:sp>
        </mc:Choice>
        <mc:Fallback xmlns="">
          <p:sp>
            <p:nvSpPr>
              <p:cNvPr id="21" name="TextBox 20">
                <a:extLst>
                  <a:ext uri="{FF2B5EF4-FFF2-40B4-BE49-F238E27FC236}">
                    <a16:creationId xmlns:a16="http://schemas.microsoft.com/office/drawing/2014/main" id="{5EAFFBBC-DD58-BEF9-A2E0-992962714CCC}"/>
                  </a:ext>
                </a:extLst>
              </p:cNvPr>
              <p:cNvSpPr txBox="1">
                <a:spLocks noRot="1" noChangeAspect="1" noMove="1" noResize="1" noEditPoints="1" noAdjustHandles="1" noChangeArrowheads="1" noChangeShapeType="1" noTextEdit="1"/>
              </p:cNvSpPr>
              <p:nvPr/>
            </p:nvSpPr>
            <p:spPr>
              <a:xfrm>
                <a:off x="242891" y="3257782"/>
                <a:ext cx="8505790" cy="347403"/>
              </a:xfrm>
              <a:prstGeom prst="rect">
                <a:avLst/>
              </a:prstGeom>
              <a:blipFill>
                <a:blip r:embed="rId4"/>
                <a:stretch>
                  <a:fillRect l="-1362" t="-17544" r="-1577" b="-38596"/>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848CC7F-C71D-83B7-0979-4B375BE33776}"/>
                  </a:ext>
                </a:extLst>
              </p:cNvPr>
              <p:cNvSpPr txBox="1"/>
              <p:nvPr/>
            </p:nvSpPr>
            <p:spPr>
              <a:xfrm>
                <a:off x="242891" y="2866600"/>
                <a:ext cx="5803448" cy="307777"/>
              </a:xfrm>
              <a:prstGeom prst="rect">
                <a:avLst/>
              </a:prstGeom>
              <a:noFill/>
            </p:spPr>
            <p:txBody>
              <a:bodyPr wrap="none" lIns="0" tIns="0" rIns="0" bIns="0" rtlCol="0">
                <a:spAutoFit/>
              </a:bodyPr>
              <a:lstStyle/>
              <a:p>
                <a14:m>
                  <m:oMath xmlns:m="http://schemas.openxmlformats.org/officeDocument/2006/math">
                    <m:sSub>
                      <m:sSubPr>
                        <m:ctrlPr>
                          <a:rPr lang="ar-AE" sz="2000" i="1" dirty="0" smtClean="0">
                            <a:solidFill>
                              <a:schemeClr val="tx1">
                                <a:lumMod val="75000"/>
                                <a:lumOff val="25000"/>
                              </a:schemeClr>
                            </a:solidFill>
                            <a:latin typeface="Cambria Math" panose="02040503050406030204" pitchFamily="18" charset="0"/>
                            <a:cs typeface="Beaufort for LOL" panose="02020503050000020004" pitchFamily="18" charset="0"/>
                          </a:rPr>
                        </m:ctrlPr>
                      </m:sSubPr>
                      <m:e>
                        <m:r>
                          <a:rPr lang="ar-AE" sz="2000" i="1" dirty="0" smtClean="0">
                            <a:solidFill>
                              <a:schemeClr val="tx1">
                                <a:lumMod val="75000"/>
                                <a:lumOff val="25000"/>
                              </a:schemeClr>
                            </a:solidFill>
                            <a:latin typeface="Cambria Math" panose="02040503050406030204" pitchFamily="18" charset="0"/>
                            <a:cs typeface="Beaufort for LOL" panose="02020503050000020004" pitchFamily="18" charset="0"/>
                          </a:rPr>
                          <m:t>𝑆</m:t>
                        </m:r>
                      </m:e>
                      <m:sub>
                        <m:r>
                          <a:rPr lang="ar-AE" sz="2000" i="1" dirty="0" smtClean="0">
                            <a:solidFill>
                              <a:schemeClr val="tx1">
                                <a:lumMod val="75000"/>
                                <a:lumOff val="25000"/>
                              </a:schemeClr>
                            </a:solidFill>
                            <a:latin typeface="Cambria Math" panose="02040503050406030204" pitchFamily="18" charset="0"/>
                            <a:cs typeface="Beaufort for LOL" panose="02020503050000020004" pitchFamily="18" charset="0"/>
                          </a:rPr>
                          <m:t>𝑛</m:t>
                        </m:r>
                      </m:sub>
                    </m:sSub>
                    <m: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t>:</m:t>
                    </m:r>
                  </m:oMath>
                </a14:m>
                <a:r>
                  <a:rPr lang="ar-AE" sz="2000" dirty="0">
                    <a:solidFill>
                      <a:schemeClr val="tx1">
                        <a:lumMod val="75000"/>
                        <a:lumOff val="25000"/>
                      </a:schemeClr>
                    </a:solidFill>
                    <a:latin typeface="Beaufort for LOL" panose="02020503050000020004" pitchFamily="18" charset="0"/>
                    <a:cs typeface="Beaufort for LOL" panose="02020503050000020004" pitchFamily="18" charset="0"/>
                  </a:rPr>
                  <a:t> </a:t>
                </a:r>
                <a:r>
                  <a:rPr lang="en-US" sz="2000" dirty="0">
                    <a:solidFill>
                      <a:schemeClr val="tx1">
                        <a:lumMod val="75000"/>
                        <a:lumOff val="25000"/>
                      </a:schemeClr>
                    </a:solidFill>
                    <a:latin typeface="Beaufort for LOL" panose="02020503050000020004" pitchFamily="18" charset="0"/>
                    <a:cs typeface="Beaufort for LOL" panose="02020503050000020004" pitchFamily="18" charset="0"/>
                  </a:rPr>
                  <a:t>permutations of </a:t>
                </a:r>
                <a:r>
                  <a:rPr lang="en-US" sz="2000" i="1" dirty="0">
                    <a:solidFill>
                      <a:schemeClr val="tx1">
                        <a:lumMod val="75000"/>
                        <a:lumOff val="25000"/>
                      </a:schemeClr>
                    </a:solidFill>
                    <a:latin typeface="Beaufort for LOL" panose="02020503050000020004" pitchFamily="18" charset="0"/>
                    <a:cs typeface="Beaufort for LOL" panose="02020503050000020004" pitchFamily="18" charset="0"/>
                  </a:rPr>
                  <a:t>n</a:t>
                </a:r>
                <a:r>
                  <a:rPr lang="en-US" sz="2000" dirty="0">
                    <a:solidFill>
                      <a:schemeClr val="tx1">
                        <a:lumMod val="75000"/>
                        <a:lumOff val="25000"/>
                      </a:schemeClr>
                    </a:solidFill>
                    <a:latin typeface="Beaufort for LOL" panose="02020503050000020004" pitchFamily="18" charset="0"/>
                    <a:cs typeface="Beaufort for LOL" panose="02020503050000020004" pitchFamily="18" charset="0"/>
                  </a:rPr>
                  <a:t> elements, e.g., </a:t>
                </a:r>
                <a14:m>
                  <m:oMath xmlns:m="http://schemas.openxmlformats.org/officeDocument/2006/math">
                    <m:sSub>
                      <m:sSubPr>
                        <m:ctrlPr>
                          <a:rPr lang="ar-AE" sz="2000" i="1" dirty="0">
                            <a:solidFill>
                              <a:schemeClr val="tx1">
                                <a:lumMod val="75000"/>
                                <a:lumOff val="25000"/>
                              </a:schemeClr>
                            </a:solidFill>
                            <a:latin typeface="Cambria Math" panose="02040503050406030204" pitchFamily="18" charset="0"/>
                            <a:cs typeface="Beaufort for LOL" panose="02020503050000020004" pitchFamily="18" charset="0"/>
                          </a:rPr>
                        </m:ctrlPr>
                      </m:sSubPr>
                      <m:e>
                        <m:r>
                          <a:rPr lang="ar-AE" sz="2000" i="1" dirty="0">
                            <a:solidFill>
                              <a:schemeClr val="tx1">
                                <a:lumMod val="75000"/>
                                <a:lumOff val="25000"/>
                              </a:schemeClr>
                            </a:solidFill>
                            <a:latin typeface="Cambria Math" panose="02040503050406030204" pitchFamily="18" charset="0"/>
                            <a:cs typeface="Beaufort for LOL" panose="02020503050000020004" pitchFamily="18" charset="0"/>
                          </a:rPr>
                          <m:t>𝑆</m:t>
                        </m:r>
                      </m:e>
                      <m:sub>
                        <m:r>
                          <a:rPr lang="ar-AE" sz="2000" i="1" dirty="0">
                            <a:solidFill>
                              <a:schemeClr val="tx1">
                                <a:lumMod val="75000"/>
                                <a:lumOff val="25000"/>
                              </a:schemeClr>
                            </a:solidFill>
                            <a:latin typeface="Cambria Math" panose="02040503050406030204" pitchFamily="18" charset="0"/>
                            <a:cs typeface="Beaufort for LOL" panose="02020503050000020004" pitchFamily="18" charset="0"/>
                          </a:rPr>
                          <m:t>𝑛</m:t>
                        </m:r>
                      </m:sub>
                    </m:sSub>
                    <m: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t>=(</m:t>
                    </m:r>
                    <m:d>
                      <m:dPr>
                        <m:ctrlP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ctrlPr>
                      </m:dPr>
                      <m:e>
                        <m: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t>0</m:t>
                        </m:r>
                        <m: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t>,</m:t>
                        </m:r>
                        <m: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t>1</m:t>
                        </m:r>
                      </m:e>
                    </m:d>
                    <m: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t>, </m:t>
                    </m:r>
                    <m:d>
                      <m:dPr>
                        <m:ctrlP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ctrlPr>
                      </m:dPr>
                      <m:e>
                        <m: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t>1</m:t>
                        </m:r>
                        <m: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t>,</m:t>
                        </m:r>
                        <m: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t>0</m:t>
                        </m:r>
                      </m:e>
                    </m:d>
                    <m:r>
                      <a:rPr lang="ar-AE" sz="2000" b="0" i="1" dirty="0" smtClean="0">
                        <a:solidFill>
                          <a:schemeClr val="tx1">
                            <a:lumMod val="75000"/>
                            <a:lumOff val="25000"/>
                          </a:schemeClr>
                        </a:solidFill>
                        <a:latin typeface="Cambria Math" panose="02040503050406030204" pitchFamily="18" charset="0"/>
                        <a:cs typeface="Beaufort for LOL" panose="02020503050000020004" pitchFamily="18" charset="0"/>
                      </a:rPr>
                      <m:t>)</m:t>
                    </m:r>
                  </m:oMath>
                </a14:m>
                <a:endParaRPr lang="ar-AE" sz="2000" dirty="0">
                  <a:solidFill>
                    <a:schemeClr val="tx1">
                      <a:lumMod val="75000"/>
                      <a:lumOff val="25000"/>
                    </a:schemeClr>
                  </a:solidFill>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B848CC7F-C71D-83B7-0979-4B375BE33776}"/>
                  </a:ext>
                </a:extLst>
              </p:cNvPr>
              <p:cNvSpPr txBox="1">
                <a:spLocks noRot="1" noChangeAspect="1" noMove="1" noResize="1" noEditPoints="1" noAdjustHandles="1" noChangeArrowheads="1" noChangeShapeType="1" noTextEdit="1"/>
              </p:cNvSpPr>
              <p:nvPr/>
            </p:nvSpPr>
            <p:spPr>
              <a:xfrm>
                <a:off x="242891" y="2866600"/>
                <a:ext cx="5803448" cy="307777"/>
              </a:xfrm>
              <a:prstGeom prst="rect">
                <a:avLst/>
              </a:prstGeom>
              <a:blipFill>
                <a:blip r:embed="rId5"/>
                <a:stretch>
                  <a:fillRect l="-1576" t="-25490" r="-2626" b="-4902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707D15D-15E6-CDF3-83E5-568884F55C14}"/>
                  </a:ext>
                </a:extLst>
              </p:cNvPr>
              <p:cNvSpPr txBox="1"/>
              <p:nvPr/>
            </p:nvSpPr>
            <p:spPr>
              <a:xfrm>
                <a:off x="242891" y="4580551"/>
                <a:ext cx="11314444" cy="1477328"/>
              </a:xfrm>
              <a:prstGeom prst="rect">
                <a:avLst/>
              </a:prstGeom>
              <a:noFill/>
            </p:spPr>
            <p:txBody>
              <a:bodyPr wrap="square" lIns="0" tIns="0" rIns="0" bIns="0" rtlCol="0">
                <a:spAutoFit/>
              </a:bodyPr>
              <a:lstStyle/>
              <a:p>
                <a:r>
                  <a:rPr lang="en-US" sz="2400" b="1" dirty="0">
                    <a:latin typeface="Beaufort for LOL" panose="02020503050000020004" pitchFamily="18" charset="0"/>
                    <a:cs typeface="Beaufort for LOL" panose="02020503050000020004" pitchFamily="18" charset="0"/>
                  </a:rPr>
                  <a:t>Exercise:</a:t>
                </a:r>
                <a:r>
                  <a:rPr lang="en-US" sz="2400" dirty="0">
                    <a:latin typeface="Beaufort for LOL" panose="02020503050000020004" pitchFamily="18" charset="0"/>
                    <a:cs typeface="Beaufort for LOL" panose="02020503050000020004" pitchFamily="18" charset="0"/>
                  </a:rPr>
                  <a:t>  </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Using the Leibniz formula, calculate the determinant for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2</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3</m:t>
                    </m:r>
                  </m:oMath>
                </a14:m>
                <a:r>
                  <a:rPr lang="en-US" sz="2400" dirty="0">
                    <a:latin typeface="Beaufort for LOL" panose="02020503050000020004" pitchFamily="18" charset="0"/>
                    <a:cs typeface="Beaufort for LOL" panose="02020503050000020004" pitchFamily="18" charset="0"/>
                  </a:rPr>
                  <a:t>.</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U</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sing</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the</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property</m:t>
                    </m:r>
                    <m:func>
                      <m:funcPr>
                        <m:ctrlPr>
                          <a:rPr lang="en-US" sz="2400" i="1" dirty="0" smtClean="0">
                            <a:latin typeface="Cambria Math" panose="02040503050406030204" pitchFamily="18" charset="0"/>
                            <a:cs typeface="Beaufort for LOL" panose="02020503050000020004" pitchFamily="18" charset="0"/>
                          </a:rPr>
                        </m:ctrlPr>
                      </m:funcPr>
                      <m:fName>
                        <m:r>
                          <a:rPr lang="en-US" sz="2400" b="0" i="0" dirty="0" smtClean="0">
                            <a:latin typeface="Cambria Math" panose="02040503050406030204" pitchFamily="18" charset="0"/>
                            <a:cs typeface="Beaufort for LOL" panose="02020503050000020004" pitchFamily="18" charset="0"/>
                          </a:rPr>
                          <m:t> </m:t>
                        </m:r>
                        <m:r>
                          <m:rPr>
                            <m:sty m:val="p"/>
                          </m:rPr>
                          <a:rPr lang="en-US" sz="2400" i="0" dirty="0" smtClean="0">
                            <a:latin typeface="Cambria Math" panose="02040503050406030204" pitchFamily="18" charset="0"/>
                            <a:cs typeface="Beaufort for LOL" panose="02020503050000020004" pitchFamily="18" charset="0"/>
                          </a:rPr>
                          <m:t>det</m:t>
                        </m:r>
                      </m:fName>
                      <m:e>
                        <m:d>
                          <m:dPr>
                            <m:ctrlPr>
                              <a:rPr lang="en-US" sz="2400" i="1" dirty="0" smtClean="0">
                                <a:latin typeface="Cambria Math" panose="02040503050406030204" pitchFamily="18" charset="0"/>
                                <a:cs typeface="Beaufort for LOL" panose="02020503050000020004" pitchFamily="18" charset="0"/>
                              </a:rPr>
                            </m:ctrlPr>
                          </m:dPr>
                          <m:e>
                            <m:r>
                              <a:rPr lang="en-US" sz="2400" b="1" i="1" dirty="0" smtClean="0">
                                <a:latin typeface="Cambria Math" panose="02040503050406030204" pitchFamily="18" charset="0"/>
                                <a:cs typeface="Beaufort for LOL" panose="02020503050000020004" pitchFamily="18" charset="0"/>
                              </a:rPr>
                              <m:t>𝑨</m:t>
                            </m:r>
                            <m:r>
                              <a:rPr lang="en-US" sz="2400" i="1" dirty="0" smtClean="0">
                                <a:latin typeface="Cambria Math" panose="02040503050406030204" pitchFamily="18" charset="0"/>
                                <a:cs typeface="Beaufort for LOL" panose="02020503050000020004" pitchFamily="18" charset="0"/>
                              </a:rPr>
                              <m:t>⋅ </m:t>
                            </m:r>
                            <m:r>
                              <a:rPr lang="en-US" sz="2400" b="1" i="1" dirty="0" smtClean="0">
                                <a:latin typeface="Cambria Math" panose="02040503050406030204" pitchFamily="18" charset="0"/>
                                <a:cs typeface="Beaufort for LOL" panose="02020503050000020004" pitchFamily="18" charset="0"/>
                              </a:rPr>
                              <m:t>𝑩</m:t>
                            </m:r>
                          </m:e>
                        </m:d>
                      </m:e>
                    </m:func>
                    <m:r>
                      <a:rPr lang="en-US" sz="2400" i="1" dirty="0" smtClean="0">
                        <a:latin typeface="Cambria Math" panose="02040503050406030204" pitchFamily="18" charset="0"/>
                        <a:cs typeface="Beaufort for LOL" panose="02020503050000020004" pitchFamily="18" charset="0"/>
                      </a:rPr>
                      <m:t>=</m:t>
                    </m:r>
                    <m:func>
                      <m:funcPr>
                        <m:ctrlPr>
                          <a:rPr lang="en-US" sz="2400" i="1" dirty="0" smtClean="0">
                            <a:latin typeface="Cambria Math" panose="02040503050406030204" pitchFamily="18" charset="0"/>
                            <a:cs typeface="Beaufort for LOL" panose="02020503050000020004" pitchFamily="18" charset="0"/>
                          </a:rPr>
                        </m:ctrlPr>
                      </m:funcPr>
                      <m:fName>
                        <m:r>
                          <m:rPr>
                            <m:sty m:val="p"/>
                          </m:rPr>
                          <a:rPr lang="en-US" sz="2400" i="0" dirty="0" smtClean="0">
                            <a:latin typeface="Cambria Math" panose="02040503050406030204" pitchFamily="18" charset="0"/>
                            <a:cs typeface="Beaufort for LOL" panose="02020503050000020004" pitchFamily="18" charset="0"/>
                          </a:rPr>
                          <m:t>det</m:t>
                        </m:r>
                      </m:fName>
                      <m:e>
                        <m:d>
                          <m:dPr>
                            <m:ctrlPr>
                              <a:rPr lang="en-US" sz="2400" i="1" dirty="0" smtClean="0">
                                <a:latin typeface="Cambria Math" panose="02040503050406030204" pitchFamily="18" charset="0"/>
                                <a:cs typeface="Beaufort for LOL" panose="02020503050000020004" pitchFamily="18" charset="0"/>
                              </a:rPr>
                            </m:ctrlPr>
                          </m:dPr>
                          <m:e>
                            <m:r>
                              <a:rPr lang="en-US" sz="2400" b="1" i="1" dirty="0" smtClean="0">
                                <a:latin typeface="Cambria Math" panose="02040503050406030204" pitchFamily="18" charset="0"/>
                                <a:cs typeface="Beaufort for LOL" panose="02020503050000020004" pitchFamily="18" charset="0"/>
                              </a:rPr>
                              <m:t>𝑨</m:t>
                            </m:r>
                          </m:e>
                        </m:d>
                      </m:e>
                    </m:func>
                    <m:r>
                      <a:rPr lang="en-US" sz="2400" i="1" dirty="0" smtClean="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 </m:t>
                    </m:r>
                    <m:r>
                      <m:rPr>
                        <m:sty m:val="p"/>
                      </m:rPr>
                      <a:rPr lang="en-US" sz="2400" i="1" dirty="0" smtClean="0">
                        <a:latin typeface="Cambria Math" panose="02040503050406030204" pitchFamily="18" charset="0"/>
                        <a:cs typeface="Beaufort for LOL" panose="02020503050000020004" pitchFamily="18" charset="0"/>
                      </a:rPr>
                      <m:t>det</m:t>
                    </m:r>
                    <m:r>
                      <a:rPr lang="en-US" sz="2400"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𝑩</m:t>
                    </m:r>
                    <m:r>
                      <a:rPr lang="en-US" sz="2400" i="1" dirty="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show that the determinant of a matrix is the product of its eigenvalues.</a:t>
                </a:r>
              </a:p>
            </p:txBody>
          </p:sp>
        </mc:Choice>
        <mc:Fallback xmlns="">
          <p:sp>
            <p:nvSpPr>
              <p:cNvPr id="8" name="TextBox 7">
                <a:extLst>
                  <a:ext uri="{FF2B5EF4-FFF2-40B4-BE49-F238E27FC236}">
                    <a16:creationId xmlns:a16="http://schemas.microsoft.com/office/drawing/2014/main" id="{9707D15D-15E6-CDF3-83E5-568884F55C14}"/>
                  </a:ext>
                </a:extLst>
              </p:cNvPr>
              <p:cNvSpPr txBox="1">
                <a:spLocks noRot="1" noChangeAspect="1" noMove="1" noResize="1" noEditPoints="1" noAdjustHandles="1" noChangeArrowheads="1" noChangeShapeType="1" noTextEdit="1"/>
              </p:cNvSpPr>
              <p:nvPr/>
            </p:nvSpPr>
            <p:spPr>
              <a:xfrm>
                <a:off x="242891" y="4580551"/>
                <a:ext cx="11314444" cy="1477328"/>
              </a:xfrm>
              <a:prstGeom prst="rect">
                <a:avLst/>
              </a:prstGeom>
              <a:blipFill>
                <a:blip r:embed="rId6"/>
                <a:stretch>
                  <a:fillRect l="-1724" t="-6173" b="-11523"/>
                </a:stretch>
              </a:blipFill>
            </p:spPr>
            <p:txBody>
              <a:bodyPr/>
              <a:lstStyle/>
              <a:p>
                <a:r>
                  <a:rPr lang="en-AT">
                    <a:noFill/>
                  </a:rPr>
                  <a:t> </a:t>
                </a:r>
              </a:p>
            </p:txBody>
          </p:sp>
        </mc:Fallback>
      </mc:AlternateContent>
    </p:spTree>
    <p:extLst>
      <p:ext uri="{BB962C8B-B14F-4D97-AF65-F5344CB8AC3E}">
        <p14:creationId xmlns:p14="http://schemas.microsoft.com/office/powerpoint/2010/main" val="349838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E8C62-83DB-2203-40C1-E8E7FFB83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D5BAA7-8AC0-61AF-F088-C064732DF582}"/>
              </a:ext>
            </a:extLst>
          </p:cNvPr>
          <p:cNvSpPr>
            <a:spLocks noGrp="1"/>
          </p:cNvSpPr>
          <p:nvPr>
            <p:ph type="title"/>
          </p:nvPr>
        </p:nvSpPr>
        <p:spPr/>
        <p:txBody>
          <a:bodyPr/>
          <a:lstStyle/>
          <a:p>
            <a:r>
              <a:rPr lang="en-US" dirty="0"/>
              <a:t>Determinant = change in volume through linear map!</a:t>
            </a:r>
            <a:endParaRPr lang="en-AT" dirty="0"/>
          </a:p>
        </p:txBody>
      </p:sp>
      <p:sp>
        <p:nvSpPr>
          <p:cNvPr id="3" name="Slide Number Placeholder 2">
            <a:extLst>
              <a:ext uri="{FF2B5EF4-FFF2-40B4-BE49-F238E27FC236}">
                <a16:creationId xmlns:a16="http://schemas.microsoft.com/office/drawing/2014/main" id="{FEE6DA4C-4227-ED61-D073-097F25CF625B}"/>
              </a:ext>
            </a:extLst>
          </p:cNvPr>
          <p:cNvSpPr>
            <a:spLocks noGrp="1"/>
          </p:cNvSpPr>
          <p:nvPr>
            <p:ph type="sldNum" sz="quarter" idx="12"/>
          </p:nvPr>
        </p:nvSpPr>
        <p:spPr/>
        <p:txBody>
          <a:bodyPr/>
          <a:lstStyle/>
          <a:p>
            <a:fld id="{CC491BDB-77F2-4EF0-887C-9DE660584513}" type="slidenum">
              <a:rPr lang="en-GB" smtClean="0"/>
              <a:pPr/>
              <a:t>22</a:t>
            </a:fld>
            <a:endParaRPr lang="en-GB" dirty="0"/>
          </a:p>
        </p:txBody>
      </p:sp>
      <p:grpSp>
        <p:nvGrpSpPr>
          <p:cNvPr id="81" name="Group 80">
            <a:extLst>
              <a:ext uri="{FF2B5EF4-FFF2-40B4-BE49-F238E27FC236}">
                <a16:creationId xmlns:a16="http://schemas.microsoft.com/office/drawing/2014/main" id="{BCBBD34F-0540-6EDE-7ADF-2DF7BD35643F}"/>
              </a:ext>
            </a:extLst>
          </p:cNvPr>
          <p:cNvGrpSpPr/>
          <p:nvPr/>
        </p:nvGrpSpPr>
        <p:grpSpPr>
          <a:xfrm rot="2109117">
            <a:off x="1783464" y="2298825"/>
            <a:ext cx="1603593" cy="1478342"/>
            <a:chOff x="4213235" y="3327894"/>
            <a:chExt cx="643462" cy="593204"/>
          </a:xfrm>
        </p:grpSpPr>
        <p:cxnSp>
          <p:nvCxnSpPr>
            <p:cNvPr id="82" name="Straight Arrow Connector 81">
              <a:extLst>
                <a:ext uri="{FF2B5EF4-FFF2-40B4-BE49-F238E27FC236}">
                  <a16:creationId xmlns:a16="http://schemas.microsoft.com/office/drawing/2014/main" id="{B18D999A-83AD-EF59-E3CC-4E8E07A4FD1C}"/>
                </a:ext>
              </a:extLst>
            </p:cNvPr>
            <p:cNvCxnSpPr>
              <a:cxnSpLocks/>
            </p:cNvCxnSpPr>
            <p:nvPr/>
          </p:nvCxnSpPr>
          <p:spPr>
            <a:xfrm rot="19490883" flipH="1" flipV="1">
              <a:off x="4604879" y="3327894"/>
              <a:ext cx="54859" cy="336827"/>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C763425-FBBA-C074-ADB7-BFE1D864A877}"/>
                </a:ext>
              </a:extLst>
            </p:cNvPr>
            <p:cNvCxnSpPr>
              <a:cxnSpLocks/>
            </p:cNvCxnSpPr>
            <p:nvPr/>
          </p:nvCxnSpPr>
          <p:spPr>
            <a:xfrm rot="19490883" flipV="1">
              <a:off x="4213235" y="3780729"/>
              <a:ext cx="643462" cy="140369"/>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713B9AB-4C1B-7A86-4110-9F4F9377B1B7}"/>
                  </a:ext>
                </a:extLst>
              </p:cNvPr>
              <p:cNvSpPr txBox="1"/>
              <p:nvPr/>
            </p:nvSpPr>
            <p:spPr>
              <a:xfrm>
                <a:off x="2209182" y="3499352"/>
                <a:ext cx="6026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r>
                            <a:rPr lang="en-US" sz="2400" b="1" i="1" smtClean="0">
                              <a:latin typeface="Cambria Math" panose="02040503050406030204" pitchFamily="18" charset="0"/>
                            </a:rPr>
                            <m:t>𝒗</m:t>
                          </m:r>
                        </m:e>
                        <m:sub>
                          <m:r>
                            <a:rPr lang="en-US" sz="2400" b="0" i="1" smtClean="0">
                              <a:latin typeface="Cambria Math" panose="02040503050406030204" pitchFamily="18" charset="0"/>
                            </a:rPr>
                            <m:t>0</m:t>
                          </m:r>
                        </m:sub>
                      </m:sSub>
                    </m:oMath>
                  </m:oMathPara>
                </a14:m>
                <a:endParaRPr lang="en-AT" sz="2400" dirty="0"/>
              </a:p>
            </p:txBody>
          </p:sp>
        </mc:Choice>
        <mc:Fallback xmlns="">
          <p:sp>
            <p:nvSpPr>
              <p:cNvPr id="84" name="TextBox 83">
                <a:extLst>
                  <a:ext uri="{FF2B5EF4-FFF2-40B4-BE49-F238E27FC236}">
                    <a16:creationId xmlns:a16="http://schemas.microsoft.com/office/drawing/2014/main" id="{8713B9AB-4C1B-7A86-4110-9F4F9377B1B7}"/>
                  </a:ext>
                </a:extLst>
              </p:cNvPr>
              <p:cNvSpPr txBox="1">
                <a:spLocks noRot="1" noChangeAspect="1" noMove="1" noResize="1" noEditPoints="1" noAdjustHandles="1" noChangeArrowheads="1" noChangeShapeType="1" noTextEdit="1"/>
              </p:cNvSpPr>
              <p:nvPr/>
            </p:nvSpPr>
            <p:spPr>
              <a:xfrm>
                <a:off x="2209182" y="3499352"/>
                <a:ext cx="602665" cy="369332"/>
              </a:xfrm>
              <a:prstGeom prst="rect">
                <a:avLst/>
              </a:prstGeom>
              <a:blipFill>
                <a:blip r:embed="rId2"/>
                <a:stretch>
                  <a:fillRect l="-4040" r="-2020" b="-1311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E66F78A0-649F-DFA7-E892-6225DA32265B}"/>
                  </a:ext>
                </a:extLst>
              </p:cNvPr>
              <p:cNvSpPr txBox="1"/>
              <p:nvPr/>
            </p:nvSpPr>
            <p:spPr>
              <a:xfrm>
                <a:off x="3035897" y="2285585"/>
                <a:ext cx="5840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0" i="1" smtClean="0">
                              <a:latin typeface="Cambria Math" panose="02040503050406030204" pitchFamily="18" charset="0"/>
                            </a:rPr>
                            <m:t>1</m:t>
                          </m:r>
                        </m:sub>
                      </m:sSub>
                    </m:oMath>
                  </m:oMathPara>
                </a14:m>
                <a:endParaRPr lang="en-AT" sz="2400" dirty="0"/>
              </a:p>
            </p:txBody>
          </p:sp>
        </mc:Choice>
        <mc:Fallback xmlns="">
          <p:sp>
            <p:nvSpPr>
              <p:cNvPr id="85" name="TextBox 84">
                <a:extLst>
                  <a:ext uri="{FF2B5EF4-FFF2-40B4-BE49-F238E27FC236}">
                    <a16:creationId xmlns:a16="http://schemas.microsoft.com/office/drawing/2014/main" id="{E66F78A0-649F-DFA7-E892-6225DA32265B}"/>
                  </a:ext>
                </a:extLst>
              </p:cNvPr>
              <p:cNvSpPr txBox="1">
                <a:spLocks noRot="1" noChangeAspect="1" noMove="1" noResize="1" noEditPoints="1" noAdjustHandles="1" noChangeArrowheads="1" noChangeShapeType="1" noTextEdit="1"/>
              </p:cNvSpPr>
              <p:nvPr/>
            </p:nvSpPr>
            <p:spPr>
              <a:xfrm>
                <a:off x="3035897" y="2285585"/>
                <a:ext cx="584006" cy="369332"/>
              </a:xfrm>
              <a:prstGeom prst="rect">
                <a:avLst/>
              </a:prstGeom>
              <a:blipFill>
                <a:blip r:embed="rId3"/>
                <a:stretch>
                  <a:fillRect l="-17708" r="-4167" b="-3278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5E0553-F197-175E-01A4-B01453672521}"/>
                  </a:ext>
                </a:extLst>
              </p:cNvPr>
              <p:cNvSpPr txBox="1"/>
              <p:nvPr/>
            </p:nvSpPr>
            <p:spPr>
              <a:xfrm>
                <a:off x="341281" y="1244621"/>
                <a:ext cx="7958910" cy="369332"/>
              </a:xfrm>
              <a:prstGeom prst="rect">
                <a:avLst/>
              </a:prstGeom>
              <a:noFill/>
            </p:spPr>
            <p:txBody>
              <a:bodyPr wrap="none" lIns="0" tIns="0" rIns="0" bIns="0" rtlCol="0">
                <a:spAutoFit/>
              </a:bodyPr>
              <a:lstStyle/>
              <a:p>
                <a:r>
                  <a:rPr lang="en-US" sz="2400" b="1" dirty="0">
                    <a:latin typeface="Beaufort for LOL" panose="02020503050000020004" pitchFamily="18" charset="0"/>
                    <a:cs typeface="Beaufort for LOL" panose="02020503050000020004" pitchFamily="18" charset="0"/>
                  </a:rPr>
                  <a:t>This is especially nice to see using the </a:t>
                </a:r>
                <a:r>
                  <a:rPr lang="en-US" sz="2400" b="1" dirty="0" err="1">
                    <a:latin typeface="Beaufort for LOL" panose="02020503050000020004" pitchFamily="18" charset="0"/>
                    <a:cs typeface="Beaufort for LOL" panose="02020503050000020004" pitchFamily="18" charset="0"/>
                  </a:rPr>
                  <a:t>eigenbasis</a:t>
                </a:r>
                <a:r>
                  <a:rPr lang="en-US" sz="2400" b="1" dirty="0">
                    <a:latin typeface="Beaufort for LOL" panose="02020503050000020004" pitchFamily="18" charset="0"/>
                    <a:cs typeface="Beaufort for LOL" panose="02020503050000020004" pitchFamily="18" charset="0"/>
                  </a:rPr>
                  <a:t> of matrix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𝑨</m:t>
                    </m:r>
                  </m:oMath>
                </a14:m>
                <a:endParaRPr lang="en-AT" sz="2400" b="1"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2B5E0553-F197-175E-01A4-B01453672521}"/>
                  </a:ext>
                </a:extLst>
              </p:cNvPr>
              <p:cNvSpPr txBox="1">
                <a:spLocks noRot="1" noChangeAspect="1" noMove="1" noResize="1" noEditPoints="1" noAdjustHandles="1" noChangeArrowheads="1" noChangeShapeType="1" noTextEdit="1"/>
              </p:cNvSpPr>
              <p:nvPr/>
            </p:nvSpPr>
            <p:spPr>
              <a:xfrm>
                <a:off x="341281" y="1244621"/>
                <a:ext cx="7958910" cy="369332"/>
              </a:xfrm>
              <a:prstGeom prst="rect">
                <a:avLst/>
              </a:prstGeom>
              <a:blipFill>
                <a:blip r:embed="rId4"/>
                <a:stretch>
                  <a:fillRect l="-2374" t="-24590" b="-49180"/>
                </a:stretch>
              </a:blipFill>
            </p:spPr>
            <p:txBody>
              <a:bodyPr/>
              <a:lstStyle/>
              <a:p>
                <a:r>
                  <a:rPr lang="en-AT">
                    <a:noFill/>
                  </a:rPr>
                  <a:t> </a:t>
                </a:r>
              </a:p>
            </p:txBody>
          </p:sp>
        </mc:Fallback>
      </mc:AlternateContent>
      <p:cxnSp>
        <p:nvCxnSpPr>
          <p:cNvPr id="5" name="Straight Arrow Connector 4">
            <a:extLst>
              <a:ext uri="{FF2B5EF4-FFF2-40B4-BE49-F238E27FC236}">
                <a16:creationId xmlns:a16="http://schemas.microsoft.com/office/drawing/2014/main" id="{B9FB497C-E3C1-F555-E0D0-9FB63E42AE7F}"/>
              </a:ext>
            </a:extLst>
          </p:cNvPr>
          <p:cNvCxnSpPr>
            <a:cxnSpLocks/>
          </p:cNvCxnSpPr>
          <p:nvPr/>
        </p:nvCxnSpPr>
        <p:spPr>
          <a:xfrm flipV="1">
            <a:off x="1471310" y="2496757"/>
            <a:ext cx="1401583" cy="1133801"/>
          </a:xfrm>
          <a:prstGeom prst="straightConnector1">
            <a:avLst/>
          </a:prstGeom>
          <a:ln w="76200" cap="rnd" cmpd="sng">
            <a:solidFill>
              <a:srgbClr val="9E0343"/>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A0C078-DAF0-4012-8D88-FC26AEBDBD33}"/>
                  </a:ext>
                </a:extLst>
              </p:cNvPr>
              <p:cNvSpPr txBox="1"/>
              <p:nvPr/>
            </p:nvSpPr>
            <p:spPr>
              <a:xfrm>
                <a:off x="388941" y="4034312"/>
                <a:ext cx="5102359" cy="1878271"/>
              </a:xfrm>
              <a:prstGeom prst="rect">
                <a:avLst/>
              </a:prstGeom>
              <a:noFill/>
            </p:spPr>
            <p:txBody>
              <a:bodyPr wrap="none" lIns="0" tIns="0" rIns="0" bIns="0" rtlCol="0">
                <a:spAutoFit/>
              </a:bodyPr>
              <a:lstStyle/>
              <a:p>
                <a14:m>
                  <m:oMath xmlns:m="http://schemas.openxmlformats.org/officeDocument/2006/math">
                    <m:r>
                      <a:rPr lang="en-US" sz="2400" b="1" i="1" dirty="0" smtClean="0">
                        <a:solidFill>
                          <a:srgbClr val="9E0343"/>
                        </a:solidFill>
                        <a:latin typeface="Cambria Math" panose="02040503050406030204" pitchFamily="18" charset="0"/>
                        <a:cs typeface="Beaufort for LOL" panose="02020503050000020004" pitchFamily="18" charset="0"/>
                      </a:rPr>
                      <m:t>𝒖</m:t>
                    </m:r>
                  </m:oMath>
                </a14:m>
                <a:r>
                  <a:rPr lang="en-US" sz="2400" dirty="0">
                    <a:latin typeface="Beaufort for LOL" panose="02020503050000020004" pitchFamily="18" charset="0"/>
                    <a:cs typeface="Beaufort for LOL" panose="02020503050000020004" pitchFamily="18" charset="0"/>
                  </a:rPr>
                  <a:t> represented in orthonormal </a:t>
                </a:r>
                <a:r>
                  <a:rPr lang="en-US" sz="2400" dirty="0" err="1">
                    <a:latin typeface="Beaufort for LOL" panose="02020503050000020004" pitchFamily="18" charset="0"/>
                    <a:cs typeface="Beaufort for LOL" panose="02020503050000020004" pitchFamily="18" charset="0"/>
                  </a:rPr>
                  <a:t>eigenbasis</a:t>
                </a:r>
                <a:r>
                  <a:rPr lang="en-US" sz="2400" dirty="0">
                    <a:latin typeface="Beaufort for LOL" panose="02020503050000020004" pitchFamily="18" charset="0"/>
                    <a:cs typeface="Beaufort for LOL" panose="02020503050000020004" pitchFamily="18" charset="0"/>
                  </a:rPr>
                  <a:t>,</a:t>
                </a:r>
              </a:p>
              <a:p>
                <a:r>
                  <a:rPr lang="en-US" sz="2400" dirty="0">
                    <a:latin typeface="Beaufort for LOL" panose="02020503050000020004" pitchFamily="18" charset="0"/>
                    <a:cs typeface="Beaufort for LOL" panose="02020503050000020004" pitchFamily="18" charset="0"/>
                  </a:rPr>
                  <a:t>i.e., </a:t>
                </a:r>
                <a14:m>
                  <m:oMath xmlns:m="http://schemas.openxmlformats.org/officeDocument/2006/math">
                    <m:r>
                      <a:rPr lang="en-US" sz="2400" b="1" i="1" dirty="0">
                        <a:solidFill>
                          <a:srgbClr val="9E0343"/>
                        </a:solidFill>
                        <a:latin typeface="Cambria Math" panose="02040503050406030204" pitchFamily="18" charset="0"/>
                        <a:cs typeface="Beaufort for LOL" panose="02020503050000020004" pitchFamily="18" charset="0"/>
                      </a:rPr>
                      <m:t>𝒖</m:t>
                    </m:r>
                    <m:r>
                      <a:rPr lang="en-US" sz="2400" b="1" i="1" dirty="0" smtClean="0">
                        <a:solidFill>
                          <a:schemeClr val="tx1"/>
                        </a:solidFill>
                        <a:latin typeface="Cambria Math" panose="02040503050406030204" pitchFamily="18" charset="0"/>
                        <a:cs typeface="Beaufort for LOL" panose="02020503050000020004" pitchFamily="18" charset="0"/>
                      </a:rPr>
                      <m:t>=</m:t>
                    </m:r>
                    <m:r>
                      <a:rPr lang="en-US" sz="2400" b="0" i="1" dirty="0" smtClean="0">
                        <a:solidFill>
                          <a:schemeClr val="tx1"/>
                        </a:solidFill>
                        <a:latin typeface="Cambria Math" panose="02040503050406030204" pitchFamily="18" charset="0"/>
                        <a:cs typeface="Beaufort for LOL" panose="02020503050000020004" pitchFamily="18" charset="0"/>
                      </a:rPr>
                      <m:t>𝛼</m:t>
                    </m:r>
                    <m:sSub>
                      <m:sSubPr>
                        <m:ctrlPr>
                          <a:rPr lang="en-US" sz="2400" b="1" i="1" dirty="0" smtClean="0">
                            <a:solidFill>
                              <a:schemeClr val="tx1"/>
                            </a:solidFill>
                            <a:latin typeface="Cambria Math" panose="02040503050406030204" pitchFamily="18" charset="0"/>
                            <a:cs typeface="Beaufort for LOL" panose="02020503050000020004" pitchFamily="18" charset="0"/>
                          </a:rPr>
                        </m:ctrlPr>
                      </m:sSubPr>
                      <m:e>
                        <m:r>
                          <a:rPr lang="en-US" sz="2400" b="1" i="1" dirty="0" smtClean="0">
                            <a:solidFill>
                              <a:schemeClr val="tx1"/>
                            </a:solidFill>
                            <a:latin typeface="Cambria Math" panose="02040503050406030204" pitchFamily="18" charset="0"/>
                            <a:cs typeface="Beaufort for LOL" panose="02020503050000020004" pitchFamily="18" charset="0"/>
                          </a:rPr>
                          <m:t>𝒗</m:t>
                        </m:r>
                      </m:e>
                      <m:sub>
                        <m:r>
                          <a:rPr lang="en-US" sz="2400" b="1" i="1" dirty="0" smtClean="0">
                            <a:solidFill>
                              <a:schemeClr val="tx1"/>
                            </a:solidFill>
                            <a:latin typeface="Cambria Math" panose="02040503050406030204" pitchFamily="18" charset="0"/>
                            <a:cs typeface="Beaufort for LOL" panose="02020503050000020004" pitchFamily="18" charset="0"/>
                          </a:rPr>
                          <m:t>𝟎</m:t>
                        </m:r>
                      </m:sub>
                    </m:sSub>
                    <m:r>
                      <a:rPr lang="en-US" sz="2400" b="1" i="1" dirty="0" smtClean="0">
                        <a:solidFill>
                          <a:schemeClr val="tx1"/>
                        </a:solidFill>
                        <a:latin typeface="Cambria Math" panose="02040503050406030204" pitchFamily="18" charset="0"/>
                        <a:cs typeface="Beaufort for LOL" panose="02020503050000020004" pitchFamily="18" charset="0"/>
                      </a:rPr>
                      <m:t>+</m:t>
                    </m:r>
                    <m:r>
                      <a:rPr lang="en-US" sz="2400" b="0" i="1" dirty="0" smtClean="0">
                        <a:solidFill>
                          <a:schemeClr val="tx1"/>
                        </a:solidFill>
                        <a:latin typeface="Cambria Math" panose="02040503050406030204" pitchFamily="18" charset="0"/>
                        <a:cs typeface="Beaufort for LOL" panose="02020503050000020004" pitchFamily="18" charset="0"/>
                      </a:rPr>
                      <m:t>𝛽</m:t>
                    </m:r>
                    <m:sSub>
                      <m:sSubPr>
                        <m:ctrlPr>
                          <a:rPr lang="en-US" sz="2400" b="1" i="1" dirty="0" smtClean="0">
                            <a:solidFill>
                              <a:schemeClr val="tx1"/>
                            </a:solidFill>
                            <a:latin typeface="Cambria Math" panose="02040503050406030204" pitchFamily="18" charset="0"/>
                            <a:cs typeface="Beaufort for LOL" panose="02020503050000020004" pitchFamily="18" charset="0"/>
                          </a:rPr>
                        </m:ctrlPr>
                      </m:sSubPr>
                      <m:e>
                        <m:r>
                          <a:rPr lang="en-US" sz="2400" b="1" i="1" dirty="0" smtClean="0">
                            <a:solidFill>
                              <a:schemeClr val="tx1"/>
                            </a:solidFill>
                            <a:latin typeface="Cambria Math" panose="02040503050406030204" pitchFamily="18" charset="0"/>
                            <a:cs typeface="Beaufort for LOL" panose="02020503050000020004" pitchFamily="18" charset="0"/>
                          </a:rPr>
                          <m:t>𝒗</m:t>
                        </m:r>
                      </m:e>
                      <m:sub>
                        <m:r>
                          <a:rPr lang="en-US" sz="2400" b="1" i="1" dirty="0" smtClean="0">
                            <a:solidFill>
                              <a:schemeClr val="tx1"/>
                            </a:solidFill>
                            <a:latin typeface="Cambria Math" panose="02040503050406030204" pitchFamily="18" charset="0"/>
                            <a:cs typeface="Beaufort for LOL" panose="02020503050000020004" pitchFamily="18" charset="0"/>
                          </a:rPr>
                          <m:t>𝟏</m:t>
                        </m:r>
                      </m:sub>
                    </m:sSub>
                  </m:oMath>
                </a14:m>
                <a:r>
                  <a:rPr lang="en-US" sz="2400" dirty="0">
                    <a:latin typeface="Beaufort for LOL" panose="02020503050000020004" pitchFamily="18" charset="0"/>
                    <a:cs typeface="Beaufort for LOL" panose="02020503050000020004" pitchFamily="18" charset="0"/>
                  </a:rPr>
                  <a:t>  </a:t>
                </a:r>
              </a:p>
              <a:p>
                <a:endParaRPr lang="en-US" sz="2400" dirty="0">
                  <a:latin typeface="Beaufort for LOL" panose="02020503050000020004" pitchFamily="18" charset="0"/>
                  <a:cs typeface="Beaufort for LOL" panose="02020503050000020004" pitchFamily="18" charset="0"/>
                </a:endParaRPr>
              </a:p>
              <a:p>
                <a:pPr/>
                <a:r>
                  <a:rPr lang="en-US" sz="2400" dirty="0">
                    <a:latin typeface="Beaufort for LOL" panose="02020503050000020004" pitchFamily="18" charset="0"/>
                    <a:cs typeface="Beaufort for LOL" panose="02020503050000020004" pitchFamily="18" charset="0"/>
                  </a:rPr>
                  <a:t>Surface area of triangle: </a:t>
                </a:r>
                <a:br>
                  <a:rPr lang="en-US" sz="2400" b="0" i="1" dirty="0">
                    <a:latin typeface="Cambria Math" panose="02040503050406030204" pitchFamily="18" charset="0"/>
                    <a:cs typeface="Beaufort for LOL" panose="020205030500000200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 </m:t>
                      </m:r>
                      <m:r>
                        <m:rPr>
                          <m:lit/>
                        </m:rP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𝛼</m:t>
                      </m:r>
                      <m:r>
                        <m:rPr>
                          <m:lit/>
                        </m:rP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𝛽</m:t>
                      </m:r>
                      <m:r>
                        <m:rPr>
                          <m:lit/>
                        </m:rP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m:t>
                      </m:r>
                      <m:r>
                        <m:rPr>
                          <m:lit/>
                        </m:rPr>
                        <a:rPr lang="en-US" sz="2400" i="1">
                          <a:latin typeface="Cambria Math" panose="02040503050406030204" pitchFamily="18" charset="0"/>
                          <a:cs typeface="Beaufort for LOL" panose="02020503050000020004" pitchFamily="18" charset="0"/>
                        </a:rPr>
                        <m:t>|</m:t>
                      </m:r>
                      <m:sSub>
                        <m:sSubPr>
                          <m:ctrlPr>
                            <a:rPr lang="en-US" sz="2400" i="1">
                              <a:latin typeface="Cambria Math" panose="02040503050406030204" pitchFamily="18" charset="0"/>
                              <a:cs typeface="Beaufort for LOL" panose="02020503050000020004" pitchFamily="18" charset="0"/>
                            </a:rPr>
                          </m:ctrlPr>
                        </m:sSubPr>
                        <m:e>
                          <m:r>
                            <a:rPr lang="en-US" sz="2400" b="1" i="1">
                              <a:latin typeface="Cambria Math" panose="02040503050406030204" pitchFamily="18" charset="0"/>
                              <a:cs typeface="Beaufort for LOL" panose="02020503050000020004" pitchFamily="18" charset="0"/>
                            </a:rPr>
                            <m:t>𝒗</m:t>
                          </m:r>
                        </m:e>
                        <m:sub>
                          <m:r>
                            <a:rPr lang="en-US" sz="2400" i="1">
                              <a:latin typeface="Cambria Math" panose="02040503050406030204" pitchFamily="18" charset="0"/>
                              <a:cs typeface="Beaufort for LOL" panose="02020503050000020004" pitchFamily="18" charset="0"/>
                            </a:rPr>
                            <m:t>0</m:t>
                          </m:r>
                        </m:sub>
                      </m:sSub>
                      <m:r>
                        <a:rPr lang="en-US" sz="2400" b="0" i="1" smtClean="0">
                          <a:latin typeface="Cambria Math" panose="02040503050406030204" pitchFamily="18" charset="0"/>
                          <a:cs typeface="Beaufort for LOL" panose="02020503050000020004" pitchFamily="18" charset="0"/>
                        </a:rPr>
                        <m:t>| </m:t>
                      </m:r>
                      <m:r>
                        <m:rPr>
                          <m:lit/>
                        </m:rPr>
                        <a:rPr lang="en-US" sz="2400" i="1">
                          <a:latin typeface="Cambria Math" panose="02040503050406030204" pitchFamily="18" charset="0"/>
                          <a:cs typeface="Beaufort for LOL" panose="02020503050000020004" pitchFamily="18" charset="0"/>
                        </a:rPr>
                        <m:t>|</m:t>
                      </m:r>
                      <m:sSub>
                        <m:sSubPr>
                          <m:ctrlPr>
                            <a:rPr lang="en-US" sz="2400" i="1">
                              <a:latin typeface="Cambria Math" panose="02040503050406030204" pitchFamily="18" charset="0"/>
                              <a:cs typeface="Beaufort for LOL" panose="02020503050000020004" pitchFamily="18" charset="0"/>
                            </a:rPr>
                          </m:ctrlPr>
                        </m:sSubPr>
                        <m:e>
                          <m:r>
                            <a:rPr lang="en-US" sz="2400" b="1" i="1">
                              <a:latin typeface="Cambria Math" panose="02040503050406030204" pitchFamily="18" charset="0"/>
                              <a:cs typeface="Beaufort for LOL" panose="02020503050000020004" pitchFamily="18" charset="0"/>
                            </a:rPr>
                            <m:t>𝒗</m:t>
                          </m:r>
                        </m:e>
                        <m:sub>
                          <m:r>
                            <a:rPr lang="en-US" sz="2400" b="0" i="1" smtClean="0">
                              <a:latin typeface="Cambria Math" panose="02040503050406030204" pitchFamily="18" charset="0"/>
                              <a:cs typeface="Beaufort for LOL" panose="02020503050000020004" pitchFamily="18" charset="0"/>
                            </a:rPr>
                            <m:t>1</m:t>
                          </m:r>
                        </m:sub>
                      </m:sSub>
                      <m:r>
                        <a:rPr lang="en-US" sz="2400" b="0" i="1" smtClean="0">
                          <a:latin typeface="Cambria Math" panose="02040503050406030204" pitchFamily="18" charset="0"/>
                          <a:cs typeface="Beaufort for LOL" panose="02020503050000020004" pitchFamily="18" charset="0"/>
                        </a:rPr>
                        <m:t>|</m:t>
                      </m:r>
                    </m:oMath>
                  </m:oMathPara>
                </a14:m>
                <a:endParaRPr lang="en-AT" sz="2400" dirty="0">
                  <a:latin typeface="Beaufort for LOL" panose="02020503050000020004" pitchFamily="18" charset="0"/>
                  <a:cs typeface="Beaufort for LOL" panose="02020503050000020004" pitchFamily="18" charset="0"/>
                </a:endParaRPr>
              </a:p>
            </p:txBody>
          </p:sp>
        </mc:Choice>
        <mc:Fallback xmlns="">
          <p:sp>
            <p:nvSpPr>
              <p:cNvPr id="15" name="TextBox 14">
                <a:extLst>
                  <a:ext uri="{FF2B5EF4-FFF2-40B4-BE49-F238E27FC236}">
                    <a16:creationId xmlns:a16="http://schemas.microsoft.com/office/drawing/2014/main" id="{98A0C078-DAF0-4012-8D88-FC26AEBDBD33}"/>
                  </a:ext>
                </a:extLst>
              </p:cNvPr>
              <p:cNvSpPr txBox="1">
                <a:spLocks noRot="1" noChangeAspect="1" noMove="1" noResize="1" noEditPoints="1" noAdjustHandles="1" noChangeArrowheads="1" noChangeShapeType="1" noTextEdit="1"/>
              </p:cNvSpPr>
              <p:nvPr/>
            </p:nvSpPr>
            <p:spPr>
              <a:xfrm>
                <a:off x="388941" y="4034312"/>
                <a:ext cx="5102359" cy="1878271"/>
              </a:xfrm>
              <a:prstGeom prst="rect">
                <a:avLst/>
              </a:prstGeom>
              <a:blipFill>
                <a:blip r:embed="rId5"/>
                <a:stretch>
                  <a:fillRect l="-3704" t="-5195" r="-2628" b="-454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0AEC79-BA82-C907-C556-81B834D89683}"/>
                  </a:ext>
                </a:extLst>
              </p:cNvPr>
              <p:cNvSpPr txBox="1"/>
              <p:nvPr/>
            </p:nvSpPr>
            <p:spPr>
              <a:xfrm>
                <a:off x="-360987" y="2071557"/>
                <a:ext cx="62611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9E0343"/>
                          </a:solidFill>
                          <a:latin typeface="Cambria Math" panose="02040503050406030204" pitchFamily="18" charset="0"/>
                        </a:rPr>
                        <m:t>𝒖</m:t>
                      </m:r>
                    </m:oMath>
                  </m:oMathPara>
                </a14:m>
                <a:endParaRPr lang="en-AT" sz="2400" b="1" dirty="0">
                  <a:solidFill>
                    <a:srgbClr val="9E0343"/>
                  </a:solidFill>
                </a:endParaRPr>
              </a:p>
            </p:txBody>
          </p:sp>
        </mc:Choice>
        <mc:Fallback xmlns="">
          <p:sp>
            <p:nvSpPr>
              <p:cNvPr id="17" name="TextBox 16">
                <a:extLst>
                  <a:ext uri="{FF2B5EF4-FFF2-40B4-BE49-F238E27FC236}">
                    <a16:creationId xmlns:a16="http://schemas.microsoft.com/office/drawing/2014/main" id="{C70AEC79-BA82-C907-C556-81B834D89683}"/>
                  </a:ext>
                </a:extLst>
              </p:cNvPr>
              <p:cNvSpPr txBox="1">
                <a:spLocks noRot="1" noChangeAspect="1" noMove="1" noResize="1" noEditPoints="1" noAdjustHandles="1" noChangeArrowheads="1" noChangeShapeType="1" noTextEdit="1"/>
              </p:cNvSpPr>
              <p:nvPr/>
            </p:nvSpPr>
            <p:spPr>
              <a:xfrm>
                <a:off x="-360987" y="2071557"/>
                <a:ext cx="6261100" cy="461665"/>
              </a:xfrm>
              <a:prstGeom prst="rect">
                <a:avLst/>
              </a:prstGeom>
              <a:blipFill>
                <a:blip r:embed="rId6"/>
                <a:stretch>
                  <a:fillRect/>
                </a:stretch>
              </a:blipFill>
            </p:spPr>
            <p:txBody>
              <a:bodyPr/>
              <a:lstStyle/>
              <a:p>
                <a:r>
                  <a:rPr lang="en-AT">
                    <a:noFill/>
                  </a:rPr>
                  <a:t> </a:t>
                </a:r>
              </a:p>
            </p:txBody>
          </p:sp>
        </mc:Fallback>
      </mc:AlternateContent>
      <p:grpSp>
        <p:nvGrpSpPr>
          <p:cNvPr id="18" name="Group 17">
            <a:extLst>
              <a:ext uri="{FF2B5EF4-FFF2-40B4-BE49-F238E27FC236}">
                <a16:creationId xmlns:a16="http://schemas.microsoft.com/office/drawing/2014/main" id="{F1376E88-3A87-B015-87E6-CC26A3D1D8AE}"/>
              </a:ext>
            </a:extLst>
          </p:cNvPr>
          <p:cNvGrpSpPr/>
          <p:nvPr/>
        </p:nvGrpSpPr>
        <p:grpSpPr>
          <a:xfrm rot="2109117">
            <a:off x="8150898" y="1999429"/>
            <a:ext cx="1144263" cy="1815241"/>
            <a:chOff x="4238631" y="3243047"/>
            <a:chExt cx="459150" cy="728389"/>
          </a:xfrm>
        </p:grpSpPr>
        <p:cxnSp>
          <p:nvCxnSpPr>
            <p:cNvPr id="19" name="Straight Arrow Connector 18">
              <a:extLst>
                <a:ext uri="{FF2B5EF4-FFF2-40B4-BE49-F238E27FC236}">
                  <a16:creationId xmlns:a16="http://schemas.microsoft.com/office/drawing/2014/main" id="{FF21FC9C-58D8-44BB-AA17-341E4060EC64}"/>
                </a:ext>
              </a:extLst>
            </p:cNvPr>
            <p:cNvCxnSpPr>
              <a:cxnSpLocks/>
            </p:cNvCxnSpPr>
            <p:nvPr/>
          </p:nvCxnSpPr>
          <p:spPr>
            <a:xfrm rot="19490883" flipH="1" flipV="1">
              <a:off x="4353586" y="3243047"/>
              <a:ext cx="112611" cy="586114"/>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A9AA211-E008-CA2B-9858-36EA2AAEA986}"/>
                </a:ext>
              </a:extLst>
            </p:cNvPr>
            <p:cNvCxnSpPr>
              <a:cxnSpLocks/>
            </p:cNvCxnSpPr>
            <p:nvPr/>
          </p:nvCxnSpPr>
          <p:spPr>
            <a:xfrm rot="19490883" flipV="1">
              <a:off x="4238631" y="3860905"/>
              <a:ext cx="459150" cy="110531"/>
            </a:xfrm>
            <a:prstGeom prst="straightConnector1">
              <a:avLst/>
            </a:prstGeom>
            <a:ln w="47625"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8C85347-E2DB-0CE2-E4A2-E34943122497}"/>
                  </a:ext>
                </a:extLst>
              </p:cNvPr>
              <p:cNvSpPr txBox="1"/>
              <p:nvPr/>
            </p:nvSpPr>
            <p:spPr>
              <a:xfrm>
                <a:off x="8105338" y="3569450"/>
                <a:ext cx="8815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𝛼</m:t>
                          </m:r>
                          <m:r>
                            <a:rPr lang="en-US" sz="2400" b="1" i="1" smtClean="0">
                              <a:latin typeface="Cambria Math" panose="02040503050406030204" pitchFamily="18" charset="0"/>
                            </a:rPr>
                            <m:t>𝒗</m:t>
                          </m:r>
                        </m:e>
                        <m:sub>
                          <m:r>
                            <a:rPr lang="en-US" sz="2400" b="0" i="1" smtClean="0">
                              <a:latin typeface="Cambria Math" panose="02040503050406030204" pitchFamily="18" charset="0"/>
                            </a:rPr>
                            <m:t>0</m:t>
                          </m:r>
                        </m:sub>
                      </m:sSub>
                    </m:oMath>
                  </m:oMathPara>
                </a14:m>
                <a:endParaRPr lang="en-AT" sz="2400" dirty="0"/>
              </a:p>
            </p:txBody>
          </p:sp>
        </mc:Choice>
        <mc:Fallback xmlns="">
          <p:sp>
            <p:nvSpPr>
              <p:cNvPr id="21" name="TextBox 20">
                <a:extLst>
                  <a:ext uri="{FF2B5EF4-FFF2-40B4-BE49-F238E27FC236}">
                    <a16:creationId xmlns:a16="http://schemas.microsoft.com/office/drawing/2014/main" id="{E8C85347-E2DB-0CE2-E4A2-E34943122497}"/>
                  </a:ext>
                </a:extLst>
              </p:cNvPr>
              <p:cNvSpPr txBox="1">
                <a:spLocks noRot="1" noChangeAspect="1" noMove="1" noResize="1" noEditPoints="1" noAdjustHandles="1" noChangeArrowheads="1" noChangeShapeType="1" noTextEdit="1"/>
              </p:cNvSpPr>
              <p:nvPr/>
            </p:nvSpPr>
            <p:spPr>
              <a:xfrm>
                <a:off x="8105338" y="3569450"/>
                <a:ext cx="881523" cy="369332"/>
              </a:xfrm>
              <a:prstGeom prst="rect">
                <a:avLst/>
              </a:prstGeom>
              <a:blipFill>
                <a:blip r:embed="rId7"/>
                <a:stretch>
                  <a:fillRect l="-8333" r="-2778" b="-15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3E43693-A147-69BE-8CFD-7EBC9E85364C}"/>
                  </a:ext>
                </a:extLst>
              </p:cNvPr>
              <p:cNvSpPr txBox="1"/>
              <p:nvPr/>
            </p:nvSpPr>
            <p:spPr>
              <a:xfrm>
                <a:off x="8811173" y="2454356"/>
                <a:ext cx="878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𝛽</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0" i="1" smtClean="0">
                              <a:latin typeface="Cambria Math" panose="02040503050406030204" pitchFamily="18" charset="0"/>
                            </a:rPr>
                            <m:t>1</m:t>
                          </m:r>
                        </m:sub>
                      </m:sSub>
                    </m:oMath>
                  </m:oMathPara>
                </a14:m>
                <a:endParaRPr lang="en-AT" sz="2400" dirty="0"/>
              </a:p>
            </p:txBody>
          </p:sp>
        </mc:Choice>
        <mc:Fallback xmlns="">
          <p:sp>
            <p:nvSpPr>
              <p:cNvPr id="22" name="TextBox 21">
                <a:extLst>
                  <a:ext uri="{FF2B5EF4-FFF2-40B4-BE49-F238E27FC236}">
                    <a16:creationId xmlns:a16="http://schemas.microsoft.com/office/drawing/2014/main" id="{F3E43693-A147-69BE-8CFD-7EBC9E85364C}"/>
                  </a:ext>
                </a:extLst>
              </p:cNvPr>
              <p:cNvSpPr txBox="1">
                <a:spLocks noRot="1" noChangeAspect="1" noMove="1" noResize="1" noEditPoints="1" noAdjustHandles="1" noChangeArrowheads="1" noChangeShapeType="1" noTextEdit="1"/>
              </p:cNvSpPr>
              <p:nvPr/>
            </p:nvSpPr>
            <p:spPr>
              <a:xfrm>
                <a:off x="8811173" y="2454356"/>
                <a:ext cx="878189" cy="369332"/>
              </a:xfrm>
              <a:prstGeom prst="rect">
                <a:avLst/>
              </a:prstGeom>
              <a:blipFill>
                <a:blip r:embed="rId8"/>
                <a:stretch>
                  <a:fillRect l="-8333" r="-2778" b="-35000"/>
                </a:stretch>
              </a:blipFill>
            </p:spPr>
            <p:txBody>
              <a:bodyPr/>
              <a:lstStyle/>
              <a:p>
                <a:r>
                  <a:rPr lang="en-AT">
                    <a:noFill/>
                  </a:rPr>
                  <a:t> </a:t>
                </a:r>
              </a:p>
            </p:txBody>
          </p:sp>
        </mc:Fallback>
      </mc:AlternateContent>
      <p:cxnSp>
        <p:nvCxnSpPr>
          <p:cNvPr id="23" name="Straight Arrow Connector 22">
            <a:extLst>
              <a:ext uri="{FF2B5EF4-FFF2-40B4-BE49-F238E27FC236}">
                <a16:creationId xmlns:a16="http://schemas.microsoft.com/office/drawing/2014/main" id="{796894B4-E7FA-0AB6-5D60-D0E0A109A67B}"/>
              </a:ext>
            </a:extLst>
          </p:cNvPr>
          <p:cNvCxnSpPr>
            <a:cxnSpLocks/>
          </p:cNvCxnSpPr>
          <p:nvPr/>
        </p:nvCxnSpPr>
        <p:spPr>
          <a:xfrm flipV="1">
            <a:off x="7720354" y="1948089"/>
            <a:ext cx="825746" cy="1682469"/>
          </a:xfrm>
          <a:prstGeom prst="straightConnector1">
            <a:avLst/>
          </a:prstGeom>
          <a:ln w="76200" cap="rnd" cmpd="sng">
            <a:solidFill>
              <a:srgbClr val="9E0343"/>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87F9A7-1B02-F5D5-8A52-B5B76676F895}"/>
                  </a:ext>
                </a:extLst>
              </p:cNvPr>
              <p:cNvSpPr txBox="1"/>
              <p:nvPr/>
            </p:nvSpPr>
            <p:spPr>
              <a:xfrm>
                <a:off x="6637985" y="4034312"/>
                <a:ext cx="5288307" cy="2585323"/>
              </a:xfrm>
              <a:prstGeom prst="rect">
                <a:avLst/>
              </a:prstGeom>
              <a:noFill/>
            </p:spPr>
            <p:txBody>
              <a:bodyPr wrap="none" lIns="0" tIns="0" rIns="0" bIns="0" rtlCol="0">
                <a:spAutoFit/>
              </a:bodyPr>
              <a:lstStyle/>
              <a:p>
                <a14:m>
                  <m:oMath xmlns:m="http://schemas.openxmlformats.org/officeDocument/2006/math">
                    <m:r>
                      <a:rPr lang="en-US" sz="2400" b="1" i="1" dirty="0" smtClean="0">
                        <a:solidFill>
                          <a:schemeClr val="tx1"/>
                        </a:solidFill>
                        <a:latin typeface="Cambria Math" panose="02040503050406030204" pitchFamily="18" charset="0"/>
                        <a:cs typeface="Beaufort for LOL" panose="02020503050000020004" pitchFamily="18" charset="0"/>
                      </a:rPr>
                      <m:t>𝑨</m:t>
                    </m:r>
                    <m:r>
                      <a:rPr lang="en-US" sz="2400" b="1" i="1" dirty="0" smtClean="0">
                        <a:solidFill>
                          <a:srgbClr val="9E0343"/>
                        </a:solidFill>
                        <a:latin typeface="Cambria Math" panose="02040503050406030204" pitchFamily="18" charset="0"/>
                        <a:cs typeface="Beaufort for LOL" panose="02020503050000020004" pitchFamily="18" charset="0"/>
                      </a:rPr>
                      <m:t>𝒖</m:t>
                    </m:r>
                  </m:oMath>
                </a14:m>
                <a:r>
                  <a:rPr lang="en-US" sz="2400" dirty="0">
                    <a:latin typeface="Beaufort for LOL" panose="02020503050000020004" pitchFamily="18" charset="0"/>
                    <a:cs typeface="Beaufort for LOL" panose="02020503050000020004" pitchFamily="18" charset="0"/>
                  </a:rPr>
                  <a:t> = rescaling in direction of eigenvectors</a:t>
                </a:r>
              </a:p>
              <a:p>
                <a:endParaRPr lang="en-US" sz="2400" dirty="0">
                  <a:latin typeface="Beaufort for LOL" panose="02020503050000020004" pitchFamily="18" charset="0"/>
                  <a:cs typeface="Beaufort for LOL" panose="02020503050000020004" pitchFamily="18" charset="0"/>
                </a:endParaRPr>
              </a:p>
              <a:p>
                <a:pP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Surface area of triangle: </a:t>
                </a:r>
                <a:br>
                  <a:rPr lang="en-US" sz="2400" b="0" i="1" dirty="0">
                    <a:latin typeface="Cambria Math" panose="02040503050406030204" pitchFamily="18" charset="0"/>
                    <a:cs typeface="Beaufort for LOL" panose="020205030500000200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m:t>
                      </m:r>
                      <m:r>
                        <m:rPr>
                          <m:lit/>
                        </m:rPr>
                        <a:rPr lang="en-US" sz="2400" b="0" i="1" smtClean="0">
                          <a:latin typeface="Cambria Math" panose="02040503050406030204" pitchFamily="18" charset="0"/>
                          <a:cs typeface="Beaufort for LOL" panose="020205030500000200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0</m:t>
                          </m:r>
                        </m:sub>
                      </m:sSub>
                      <m:r>
                        <m:rPr>
                          <m:lit/>
                        </m:rP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b="0" i="1" smtClean="0">
                              <a:latin typeface="Cambria Math" panose="02040503050406030204" pitchFamily="18" charset="0"/>
                            </a:rPr>
                            <m:t>1</m:t>
                          </m:r>
                        </m:sub>
                      </m:sSub>
                      <m:r>
                        <m:rPr>
                          <m:lit/>
                        </m:rPr>
                        <a:rPr lang="en-US" sz="2400" b="0" i="1" smtClean="0">
                          <a:latin typeface="Cambria Math" panose="02040503050406030204" pitchFamily="18" charset="0"/>
                        </a:rPr>
                        <m:t>|</m:t>
                      </m:r>
                      <m:r>
                        <a:rPr lang="en-US" sz="2400" b="0" i="1" smtClean="0">
                          <a:latin typeface="Cambria Math" panose="02040503050406030204" pitchFamily="18" charset="0"/>
                        </a:rPr>
                        <m:t> </m:t>
                      </m:r>
                      <m:r>
                        <m:rPr>
                          <m:lit/>
                        </m:rP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𝛼</m:t>
                      </m:r>
                      <m:r>
                        <m:rPr>
                          <m:lit/>
                        </m:rP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 </m:t>
                      </m:r>
                      <m:r>
                        <m:rPr>
                          <m:lit/>
                        </m:rP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𝛽</m:t>
                      </m:r>
                      <m:r>
                        <m:rPr>
                          <m:lit/>
                        </m:rP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m:t>
                      </m:r>
                      <m:r>
                        <m:rPr>
                          <m:lit/>
                        </m:rPr>
                        <a:rPr lang="en-US" sz="2400" i="1">
                          <a:latin typeface="Cambria Math" panose="02040503050406030204" pitchFamily="18" charset="0"/>
                          <a:cs typeface="Beaufort for LOL" panose="02020503050000020004" pitchFamily="18" charset="0"/>
                        </a:rPr>
                        <m:t>|</m:t>
                      </m:r>
                      <m:sSub>
                        <m:sSubPr>
                          <m:ctrlPr>
                            <a:rPr lang="en-US" sz="2400" i="1">
                              <a:latin typeface="Cambria Math" panose="02040503050406030204" pitchFamily="18" charset="0"/>
                              <a:cs typeface="Beaufort for LOL" panose="02020503050000020004" pitchFamily="18" charset="0"/>
                            </a:rPr>
                          </m:ctrlPr>
                        </m:sSubPr>
                        <m:e>
                          <m:r>
                            <a:rPr lang="en-US" sz="2400" b="1" i="1">
                              <a:latin typeface="Cambria Math" panose="02040503050406030204" pitchFamily="18" charset="0"/>
                              <a:cs typeface="Beaufort for LOL" panose="02020503050000020004" pitchFamily="18" charset="0"/>
                            </a:rPr>
                            <m:t>𝒗</m:t>
                          </m:r>
                        </m:e>
                        <m:sub>
                          <m:r>
                            <a:rPr lang="en-US" sz="2400" i="1">
                              <a:latin typeface="Cambria Math" panose="02040503050406030204" pitchFamily="18" charset="0"/>
                              <a:cs typeface="Beaufort for LOL" panose="02020503050000020004" pitchFamily="18" charset="0"/>
                            </a:rPr>
                            <m:t>0</m:t>
                          </m:r>
                        </m:sub>
                      </m:sSub>
                      <m:r>
                        <a:rPr lang="en-US" sz="2400" i="1">
                          <a:latin typeface="Cambria Math" panose="02040503050406030204" pitchFamily="18" charset="0"/>
                          <a:cs typeface="Beaufort for LOL" panose="02020503050000020004" pitchFamily="18" charset="0"/>
                        </a:rPr>
                        <m:t>| </m:t>
                      </m:r>
                      <m:r>
                        <m:rPr>
                          <m:lit/>
                        </m:rPr>
                        <a:rPr lang="en-US" sz="2400" i="1">
                          <a:latin typeface="Cambria Math" panose="02040503050406030204" pitchFamily="18" charset="0"/>
                          <a:cs typeface="Beaufort for LOL" panose="02020503050000020004" pitchFamily="18" charset="0"/>
                        </a:rPr>
                        <m:t>|</m:t>
                      </m:r>
                      <m:sSub>
                        <m:sSubPr>
                          <m:ctrlPr>
                            <a:rPr lang="en-US" sz="2400" i="1">
                              <a:latin typeface="Cambria Math" panose="02040503050406030204" pitchFamily="18" charset="0"/>
                              <a:cs typeface="Beaufort for LOL" panose="02020503050000020004" pitchFamily="18" charset="0"/>
                            </a:rPr>
                          </m:ctrlPr>
                        </m:sSubPr>
                        <m:e>
                          <m:r>
                            <a:rPr lang="en-US" sz="2400" b="1" i="1">
                              <a:latin typeface="Cambria Math" panose="02040503050406030204" pitchFamily="18" charset="0"/>
                              <a:cs typeface="Beaufort for LOL" panose="02020503050000020004" pitchFamily="18" charset="0"/>
                            </a:rPr>
                            <m:t>𝒗</m:t>
                          </m:r>
                        </m:e>
                        <m:sub>
                          <m:r>
                            <a:rPr lang="en-US" sz="2400" i="1">
                              <a:latin typeface="Cambria Math" panose="02040503050406030204" pitchFamily="18" charset="0"/>
                              <a:cs typeface="Beaufort for LOL" panose="02020503050000020004" pitchFamily="18" charset="0"/>
                            </a:rPr>
                            <m:t>1</m:t>
                          </m:r>
                        </m:sub>
                      </m:sSub>
                      <m:r>
                        <a:rPr lang="en-US" sz="2400" i="1">
                          <a:latin typeface="Cambria Math" panose="02040503050406030204" pitchFamily="18" charset="0"/>
                          <a:cs typeface="Beaufort for LOL" panose="02020503050000020004" pitchFamily="18" charset="0"/>
                        </a:rPr>
                        <m:t>|</m:t>
                      </m:r>
                    </m:oMath>
                  </m:oMathPara>
                </a14:m>
                <a:endParaRPr lang="en-US" sz="2400" dirty="0">
                  <a:latin typeface="Beaufort for LOL" panose="02020503050000020004" pitchFamily="18" charset="0"/>
                  <a:cs typeface="Beaufort for LOL" panose="02020503050000020004" pitchFamily="18" charset="0"/>
                </a:endParaRPr>
              </a:p>
              <a:p>
                <a:endParaRPr lang="en-US" sz="2400" dirty="0">
                  <a:latin typeface="Beaufort for LOL" panose="02020503050000020004" pitchFamily="18" charset="0"/>
                  <a:cs typeface="Beaufort for LOL" panose="02020503050000020004" pitchFamily="18" charset="0"/>
                </a:endParaRPr>
              </a:p>
              <a:p>
                <a:r>
                  <a:rPr lang="en-US" sz="2400" b="1" dirty="0">
                    <a:solidFill>
                      <a:schemeClr val="accent1">
                        <a:lumMod val="50000"/>
                      </a:schemeClr>
                    </a:solidFill>
                    <a:latin typeface="Beaufort for LOL" panose="02020503050000020004" pitchFamily="18" charset="0"/>
                    <a:cs typeface="Beaufort for LOL" panose="02020503050000020004" pitchFamily="18" charset="0"/>
                  </a:rPr>
                  <a:t>Changed by factor </a:t>
                </a:r>
                <a14:m>
                  <m:oMath xmlns:m="http://schemas.openxmlformats.org/officeDocument/2006/math">
                    <m:r>
                      <m:rPr>
                        <m:lit/>
                      </m:rPr>
                      <a:rPr lang="en-US" sz="2400" i="1">
                        <a:solidFill>
                          <a:schemeClr val="accent1">
                            <a:lumMod val="50000"/>
                          </a:schemeClr>
                        </a:solidFill>
                        <a:latin typeface="Cambria Math" panose="02040503050406030204" pitchFamily="18" charset="0"/>
                        <a:cs typeface="Beaufort for LOL" panose="02020503050000020004" pitchFamily="18" charset="0"/>
                      </a:rPr>
                      <m:t>|</m:t>
                    </m:r>
                    <m:sSub>
                      <m:sSubPr>
                        <m:ctrlPr>
                          <a:rPr lang="en-US" sz="2400" i="1">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𝜆</m:t>
                        </m:r>
                      </m:e>
                      <m:sub>
                        <m:r>
                          <a:rPr lang="en-US" sz="2400" i="1">
                            <a:solidFill>
                              <a:schemeClr val="accent1">
                                <a:lumMod val="50000"/>
                              </a:schemeClr>
                            </a:solidFill>
                            <a:latin typeface="Cambria Math" panose="02040503050406030204" pitchFamily="18" charset="0"/>
                          </a:rPr>
                          <m:t>0</m:t>
                        </m:r>
                      </m:sub>
                    </m:sSub>
                    <m:r>
                      <m:rPr>
                        <m:lit/>
                      </m:rPr>
                      <a:rPr lang="en-US" sz="2400" i="1">
                        <a:solidFill>
                          <a:schemeClr val="accent1">
                            <a:lumMod val="50000"/>
                          </a:schemeClr>
                        </a:solidFill>
                        <a:latin typeface="Cambria Math" panose="02040503050406030204" pitchFamily="18" charset="0"/>
                      </a:rPr>
                      <m:t>||</m:t>
                    </m:r>
                    <m:sSub>
                      <m:sSubPr>
                        <m:ctrlPr>
                          <a:rPr lang="en-US" sz="2400" i="1">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𝜆</m:t>
                        </m:r>
                      </m:e>
                      <m:sub>
                        <m:r>
                          <a:rPr lang="en-US" sz="2400" i="1">
                            <a:solidFill>
                              <a:schemeClr val="accent1">
                                <a:lumMod val="50000"/>
                              </a:schemeClr>
                            </a:solidFill>
                            <a:latin typeface="Cambria Math" panose="02040503050406030204" pitchFamily="18" charset="0"/>
                          </a:rPr>
                          <m:t>1</m:t>
                        </m:r>
                      </m:sub>
                    </m:sSub>
                    <m:r>
                      <m:rPr>
                        <m:lit/>
                      </m:rPr>
                      <a:rPr lang="en-US" sz="2400" i="1">
                        <a:solidFill>
                          <a:schemeClr val="accent1">
                            <a:lumMod val="50000"/>
                          </a:schemeClr>
                        </a:solidFill>
                        <a:latin typeface="Cambria Math" panose="02040503050406030204" pitchFamily="18" charset="0"/>
                      </a:rPr>
                      <m:t>|</m:t>
                    </m:r>
                    <m:r>
                      <a:rPr lang="en-US" sz="2400" i="1">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 !</m:t>
                    </m:r>
                  </m:oMath>
                </a14:m>
                <a:endParaRPr lang="en-AT" sz="2400" dirty="0">
                  <a:solidFill>
                    <a:schemeClr val="accent1">
                      <a:lumMod val="50000"/>
                    </a:schemeClr>
                  </a:solidFill>
                  <a:latin typeface="Beaufort for LOL" panose="02020503050000020004" pitchFamily="18" charset="0"/>
                  <a:cs typeface="Beaufort for LOL" panose="02020503050000020004" pitchFamily="18" charset="0"/>
                </a:endParaRPr>
              </a:p>
            </p:txBody>
          </p:sp>
        </mc:Choice>
        <mc:Fallback xmlns="">
          <p:sp>
            <p:nvSpPr>
              <p:cNvPr id="24" name="TextBox 23">
                <a:extLst>
                  <a:ext uri="{FF2B5EF4-FFF2-40B4-BE49-F238E27FC236}">
                    <a16:creationId xmlns:a16="http://schemas.microsoft.com/office/drawing/2014/main" id="{7887F9A7-1B02-F5D5-8A52-B5B76676F895}"/>
                  </a:ext>
                </a:extLst>
              </p:cNvPr>
              <p:cNvSpPr txBox="1">
                <a:spLocks noRot="1" noChangeAspect="1" noMove="1" noResize="1" noEditPoints="1" noAdjustHandles="1" noChangeArrowheads="1" noChangeShapeType="1" noTextEdit="1"/>
              </p:cNvSpPr>
              <p:nvPr/>
            </p:nvSpPr>
            <p:spPr>
              <a:xfrm>
                <a:off x="6637985" y="4034312"/>
                <a:ext cx="5288307" cy="2585323"/>
              </a:xfrm>
              <a:prstGeom prst="rect">
                <a:avLst/>
              </a:prstGeom>
              <a:blipFill>
                <a:blip r:embed="rId9"/>
                <a:stretch>
                  <a:fillRect l="-3576" t="-3774" r="-2537" b="-613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C1EB100-AE05-F568-78C7-4125812F4525}"/>
                  </a:ext>
                </a:extLst>
              </p:cNvPr>
              <p:cNvSpPr txBox="1"/>
              <p:nvPr/>
            </p:nvSpPr>
            <p:spPr>
              <a:xfrm>
                <a:off x="5149216" y="1639865"/>
                <a:ext cx="62611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𝑨</m:t>
                      </m:r>
                      <m:r>
                        <a:rPr lang="en-US" sz="2400" b="1" i="1" smtClean="0">
                          <a:solidFill>
                            <a:srgbClr val="9E0343"/>
                          </a:solidFill>
                          <a:latin typeface="Cambria Math" panose="02040503050406030204" pitchFamily="18" charset="0"/>
                        </a:rPr>
                        <m:t>𝒖</m:t>
                      </m:r>
                    </m:oMath>
                  </m:oMathPara>
                </a14:m>
                <a:endParaRPr lang="en-AT" sz="2400" b="1" dirty="0">
                  <a:solidFill>
                    <a:srgbClr val="9E0343"/>
                  </a:solidFill>
                </a:endParaRPr>
              </a:p>
            </p:txBody>
          </p:sp>
        </mc:Choice>
        <mc:Fallback xmlns="">
          <p:sp>
            <p:nvSpPr>
              <p:cNvPr id="25" name="TextBox 24">
                <a:extLst>
                  <a:ext uri="{FF2B5EF4-FFF2-40B4-BE49-F238E27FC236}">
                    <a16:creationId xmlns:a16="http://schemas.microsoft.com/office/drawing/2014/main" id="{1C1EB100-AE05-F568-78C7-4125812F4525}"/>
                  </a:ext>
                </a:extLst>
              </p:cNvPr>
              <p:cNvSpPr txBox="1">
                <a:spLocks noRot="1" noChangeAspect="1" noMove="1" noResize="1" noEditPoints="1" noAdjustHandles="1" noChangeArrowheads="1" noChangeShapeType="1" noTextEdit="1"/>
              </p:cNvSpPr>
              <p:nvPr/>
            </p:nvSpPr>
            <p:spPr>
              <a:xfrm>
                <a:off x="5149216" y="1639865"/>
                <a:ext cx="6261100" cy="461665"/>
              </a:xfrm>
              <a:prstGeom prst="rect">
                <a:avLst/>
              </a:prstGeom>
              <a:blipFill>
                <a:blip r:embed="rId10"/>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136811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8D366-71B8-F703-4709-8EF6CE0F9A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12165-F165-07FA-C49C-A0817213FA24}"/>
              </a:ext>
            </a:extLst>
          </p:cNvPr>
          <p:cNvSpPr>
            <a:spLocks noGrp="1"/>
          </p:cNvSpPr>
          <p:nvPr>
            <p:ph type="title"/>
          </p:nvPr>
        </p:nvSpPr>
        <p:spPr/>
        <p:txBody>
          <a:bodyPr/>
          <a:lstStyle/>
          <a:p>
            <a:r>
              <a:rPr lang="en-US" dirty="0"/>
              <a:t>Last step: calculating eigenvalues and eigenvectors</a:t>
            </a:r>
            <a:endParaRPr lang="en-AT" dirty="0"/>
          </a:p>
        </p:txBody>
      </p:sp>
      <p:sp>
        <p:nvSpPr>
          <p:cNvPr id="3" name="Slide Number Placeholder 2">
            <a:extLst>
              <a:ext uri="{FF2B5EF4-FFF2-40B4-BE49-F238E27FC236}">
                <a16:creationId xmlns:a16="http://schemas.microsoft.com/office/drawing/2014/main" id="{4FE539FD-21AC-2EEC-8A59-A19CCC3CBA32}"/>
              </a:ext>
            </a:extLst>
          </p:cNvPr>
          <p:cNvSpPr>
            <a:spLocks noGrp="1"/>
          </p:cNvSpPr>
          <p:nvPr>
            <p:ph type="sldNum" sz="quarter" idx="12"/>
          </p:nvPr>
        </p:nvSpPr>
        <p:spPr/>
        <p:txBody>
          <a:bodyPr/>
          <a:lstStyle/>
          <a:p>
            <a:fld id="{CC491BDB-77F2-4EF0-887C-9DE660584513}" type="slidenum">
              <a:rPr lang="en-GB" smtClean="0"/>
              <a:pPr/>
              <a:t>23</a:t>
            </a:fld>
            <a:endParaRPr lang="en-GB" dirty="0"/>
          </a:p>
        </p:txBody>
      </p:sp>
      <p:sp>
        <p:nvSpPr>
          <p:cNvPr id="9" name="TextBox 8">
            <a:extLst>
              <a:ext uri="{FF2B5EF4-FFF2-40B4-BE49-F238E27FC236}">
                <a16:creationId xmlns:a16="http://schemas.microsoft.com/office/drawing/2014/main" id="{EE432F38-D962-BD97-BE59-1B6B22BF8C30}"/>
              </a:ext>
            </a:extLst>
          </p:cNvPr>
          <p:cNvSpPr txBox="1"/>
          <p:nvPr/>
        </p:nvSpPr>
        <p:spPr>
          <a:xfrm>
            <a:off x="242890" y="3986625"/>
            <a:ext cx="3324628" cy="369332"/>
          </a:xfrm>
          <a:prstGeom prst="rect">
            <a:avLst/>
          </a:prstGeom>
          <a:noFill/>
        </p:spPr>
        <p:txBody>
          <a:bodyPr wrap="none" lIns="0" tIns="0" rIns="0" bIns="0" rtlCol="0">
            <a:spAutoFit/>
          </a:bodyPr>
          <a:lstStyle/>
          <a:p>
            <a:r>
              <a:rPr lang="en-US" sz="2400" dirty="0">
                <a:latin typeface="Beaufort for LOL" panose="02020503050000020004" pitchFamily="18" charset="0"/>
                <a:cs typeface="Beaufort for LOL" panose="02020503050000020004" pitchFamily="18" charset="0"/>
              </a:rPr>
              <a:t>Thus, there are two steps:  </a:t>
            </a:r>
            <a:endParaRPr lang="en-AT" sz="2400" dirty="0">
              <a:latin typeface="Beaufort for LOL" panose="02020503050000020004" pitchFamily="18" charset="0"/>
              <a:cs typeface="Beaufort for LOL" panose="02020503050000020004" pitchFamily="18" charset="0"/>
            </a:endParaRPr>
          </a:p>
        </p:txBody>
      </p:sp>
      <p:sp>
        <p:nvSpPr>
          <p:cNvPr id="10" name="TextBox 9">
            <a:extLst>
              <a:ext uri="{FF2B5EF4-FFF2-40B4-BE49-F238E27FC236}">
                <a16:creationId xmlns:a16="http://schemas.microsoft.com/office/drawing/2014/main" id="{EA81F803-6BCA-652C-2346-B9A3CA6B076F}"/>
              </a:ext>
            </a:extLst>
          </p:cNvPr>
          <p:cNvSpPr txBox="1"/>
          <p:nvPr/>
        </p:nvSpPr>
        <p:spPr>
          <a:xfrm>
            <a:off x="242891" y="1269390"/>
            <a:ext cx="252306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Reminder:</a:t>
            </a:r>
            <a:endParaRPr lang="en-AT"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AB3901-F120-3E11-40EC-1D9F9D106DEA}"/>
                  </a:ext>
                </a:extLst>
              </p:cNvPr>
              <p:cNvSpPr txBox="1"/>
              <p:nvPr/>
            </p:nvSpPr>
            <p:spPr>
              <a:xfrm>
                <a:off x="2232558" y="1269390"/>
                <a:ext cx="82407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want </a:t>
                </a:r>
                <a14:m>
                  <m:oMath xmlns:m="http://schemas.openxmlformats.org/officeDocument/2006/math">
                    <m:r>
                      <a:rPr lang="en-US" sz="2400" b="1" i="1">
                        <a:latin typeface="Cambria Math" panose="02040503050406030204" pitchFamily="18" charset="0"/>
                      </a:rPr>
                      <m:t>𝑨</m:t>
                    </m:r>
                    <m:r>
                      <a:rPr lang="en-US" sz="2400" b="1" i="1" smtClean="0">
                        <a:latin typeface="Cambria Math" panose="02040503050406030204" pitchFamily="18" charset="0"/>
                      </a:rPr>
                      <m:t>𝒗</m:t>
                    </m:r>
                    <m:r>
                      <a:rPr lang="en-US" sz="2400" b="0" i="1" smtClean="0">
                        <a:latin typeface="Cambria Math" panose="02040503050406030204" pitchFamily="18" charset="0"/>
                      </a:rPr>
                      <m:t>=</m:t>
                    </m:r>
                    <m:r>
                      <a:rPr lang="en-US" sz="2400" i="1">
                        <a:latin typeface="Cambria Math" panose="02040503050406030204" pitchFamily="18" charset="0"/>
                      </a:rPr>
                      <m:t>𝜆</m:t>
                    </m:r>
                    <m:r>
                      <a:rPr lang="en-US" sz="2400" b="1" i="1" smtClean="0">
                        <a:latin typeface="Cambria Math" panose="02040503050406030204" pitchFamily="18" charset="0"/>
                      </a:rPr>
                      <m:t>𝒗</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or in other terms: </a:t>
                </a:r>
                <a14:m>
                  <m:oMath xmlns:m="http://schemas.openxmlformats.org/officeDocument/2006/math">
                    <m:r>
                      <a:rPr lang="en-US" sz="2400" b="0" i="0" smtClean="0">
                        <a:latin typeface="Cambria Math" panose="02040503050406030204" pitchFamily="18" charset="0"/>
                      </a:rPr>
                      <m:t>(</m:t>
                    </m:r>
                    <m:r>
                      <a:rPr lang="en-US" sz="2400" b="1" i="1">
                        <a:latin typeface="Cambria Math" panose="02040503050406030204" pitchFamily="18" charset="0"/>
                      </a:rPr>
                      <m:t>𝑨</m:t>
                    </m:r>
                    <m:r>
                      <a:rPr lang="en-US" sz="2400" b="1" i="1" smtClean="0">
                        <a:latin typeface="Cambria Math" panose="02040503050406030204" pitchFamily="18" charset="0"/>
                      </a:rPr>
                      <m:t>−</m:t>
                    </m:r>
                    <m:r>
                      <a:rPr lang="en-US" sz="2400" b="1" i="1" smtClean="0">
                        <a:latin typeface="Cambria Math" panose="02040503050406030204" pitchFamily="18" charset="0"/>
                      </a:rPr>
                      <m:t>𝟏</m:t>
                    </m:r>
                    <m:r>
                      <a:rPr lang="en-US" sz="2400" b="0" i="1" smtClean="0">
                        <a:latin typeface="Cambria Math" panose="02040503050406030204" pitchFamily="18" charset="0"/>
                      </a:rPr>
                      <m:t>𝜆</m:t>
                    </m:r>
                    <m:r>
                      <a:rPr lang="en-US" sz="2400" b="0" i="1" smtClean="0">
                        <a:latin typeface="Cambria Math" panose="02040503050406030204" pitchFamily="18" charset="0"/>
                      </a:rPr>
                      <m:t>)</m:t>
                    </m:r>
                    <m:r>
                      <a:rPr lang="en-US" sz="2400" b="1" i="1">
                        <a:latin typeface="Cambria Math" panose="02040503050406030204" pitchFamily="18" charset="0"/>
                      </a:rPr>
                      <m:t>𝒗</m:t>
                    </m:r>
                    <m:r>
                      <a:rPr lang="en-US" sz="2400" i="1">
                        <a:latin typeface="Cambria Math" panose="02040503050406030204" pitchFamily="18" charset="0"/>
                      </a:rPr>
                      <m:t>=</m:t>
                    </m:r>
                    <m:r>
                      <a:rPr lang="en-US" sz="2400" b="0" i="1" smtClean="0">
                        <a:latin typeface="Cambria Math" panose="02040503050406030204" pitchFamily="18" charset="0"/>
                      </a:rPr>
                      <m:t>0</m:t>
                    </m:r>
                  </m:oMath>
                </a14:m>
                <a:endParaRPr lang="en-AT" sz="2400" b="1" dirty="0">
                  <a:latin typeface="Beaufort for LOL" panose="02020503050000020004" pitchFamily="18" charset="0"/>
                  <a:cs typeface="Beaufort for LOL" panose="02020503050000020004" pitchFamily="18" charset="0"/>
                </a:endParaRPr>
              </a:p>
            </p:txBody>
          </p:sp>
        </mc:Choice>
        <mc:Fallback xmlns="">
          <p:sp>
            <p:nvSpPr>
              <p:cNvPr id="11" name="TextBox 10">
                <a:extLst>
                  <a:ext uri="{FF2B5EF4-FFF2-40B4-BE49-F238E27FC236}">
                    <a16:creationId xmlns:a16="http://schemas.microsoft.com/office/drawing/2014/main" id="{89AB3901-F120-3E11-40EC-1D9F9D106DEA}"/>
                  </a:ext>
                </a:extLst>
              </p:cNvPr>
              <p:cNvSpPr txBox="1">
                <a:spLocks noRot="1" noChangeAspect="1" noMove="1" noResize="1" noEditPoints="1" noAdjustHandles="1" noChangeArrowheads="1" noChangeShapeType="1" noTextEdit="1"/>
              </p:cNvSpPr>
              <p:nvPr/>
            </p:nvSpPr>
            <p:spPr>
              <a:xfrm>
                <a:off x="2232558" y="1269390"/>
                <a:ext cx="8240709" cy="461665"/>
              </a:xfrm>
              <a:prstGeom prst="rect">
                <a:avLst/>
              </a:prstGeom>
              <a:blipFill>
                <a:blip r:embed="rId2"/>
                <a:stretch>
                  <a:fillRect l="-1109" t="-10526" b="-28947"/>
                </a:stretch>
              </a:blipFill>
            </p:spPr>
            <p:txBody>
              <a:bodyPr/>
              <a:lstStyle/>
              <a:p>
                <a:r>
                  <a:rPr lang="en-AT">
                    <a:noFill/>
                  </a:rPr>
                  <a:t> </a:t>
                </a:r>
              </a:p>
            </p:txBody>
          </p:sp>
        </mc:Fallback>
      </mc:AlternateContent>
      <p:sp>
        <p:nvSpPr>
          <p:cNvPr id="12" name="Rectangle: Rounded Corners 11">
            <a:extLst>
              <a:ext uri="{FF2B5EF4-FFF2-40B4-BE49-F238E27FC236}">
                <a16:creationId xmlns:a16="http://schemas.microsoft.com/office/drawing/2014/main" id="{54808B42-2AAA-46DF-740D-8EA07AF949ED}"/>
              </a:ext>
            </a:extLst>
          </p:cNvPr>
          <p:cNvSpPr/>
          <p:nvPr/>
        </p:nvSpPr>
        <p:spPr>
          <a:xfrm>
            <a:off x="157618" y="1989667"/>
            <a:ext cx="11615041" cy="1879600"/>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D9237F-AA6B-A687-2F7E-54350F2B167B}"/>
                  </a:ext>
                </a:extLst>
              </p:cNvPr>
              <p:cNvSpPr txBox="1"/>
              <p:nvPr/>
            </p:nvSpPr>
            <p:spPr>
              <a:xfrm>
                <a:off x="242891" y="2107025"/>
                <a:ext cx="8240709"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This is a system of linear equations!</a:t>
                </a:r>
                <a:r>
                  <a:rPr lang="en-US" sz="2400" b="1" dirty="0">
                    <a:latin typeface="Beaufort for LOL" panose="02020503050000020004" pitchFamily="18" charset="0"/>
                    <a:cs typeface="Beaufort for LOL" panose="02020503050000020004" pitchFamily="18" charset="0"/>
                  </a:rPr>
                  <a:t> </a:t>
                </a:r>
              </a:p>
              <a:p>
                <a:r>
                  <a:rPr lang="en-US" sz="2400" b="1" dirty="0">
                    <a:latin typeface="Beaufort for LOL" panose="02020503050000020004" pitchFamily="18" charset="0"/>
                    <a:cs typeface="Beaufort for LOL" panose="02020503050000020004" pitchFamily="18" charset="0"/>
                  </a:rPr>
                  <a:t>Obviously, </a:t>
                </a:r>
                <a:r>
                  <a:rPr lang="en-US" sz="2400" dirty="0">
                    <a:latin typeface="Beaufort for LOL" panose="02020503050000020004" pitchFamily="18" charset="0"/>
                    <a:cs typeface="Beaufort for LOL" panose="02020503050000020004" pitchFamily="18" charset="0"/>
                  </a:rPr>
                  <a:t>this is solved by </a:t>
                </a:r>
                <a14:m>
                  <m:oMath xmlns:m="http://schemas.openxmlformats.org/officeDocument/2006/math">
                    <m:r>
                      <a:rPr lang="en-US" sz="2400" b="1" i="1">
                        <a:latin typeface="Cambria Math" panose="02040503050406030204" pitchFamily="18" charset="0"/>
                      </a:rPr>
                      <m:t>𝒗</m:t>
                    </m:r>
                    <m:r>
                      <a:rPr lang="en-US" sz="2400" b="1" i="1" smtClean="0">
                        <a:latin typeface="Cambria Math" panose="02040503050406030204" pitchFamily="18" charset="0"/>
                      </a:rPr>
                      <m:t>=</m:t>
                    </m:r>
                    <m:r>
                      <a:rPr lang="en-US" sz="2400" b="0" i="1" smtClean="0">
                        <a:latin typeface="Cambria Math" panose="02040503050406030204" pitchFamily="18" charset="0"/>
                      </a:rPr>
                      <m:t>0</m:t>
                    </m:r>
                  </m:oMath>
                </a14:m>
                <a:r>
                  <a:rPr lang="en-US" sz="2400" dirty="0">
                    <a:latin typeface="Beaufort for LOL" panose="02020503050000020004" pitchFamily="18" charset="0"/>
                    <a:cs typeface="Beaufort for LOL" panose="02020503050000020004" pitchFamily="18" charset="0"/>
                  </a:rPr>
                  <a:t> if det(</a:t>
                </a:r>
                <a14:m>
                  <m:oMath xmlns:m="http://schemas.openxmlformats.org/officeDocument/2006/math">
                    <m:r>
                      <a:rPr lang="en-US" sz="2400" b="1" i="1">
                        <a:latin typeface="Cambria Math" panose="02040503050406030204" pitchFamily="18" charset="0"/>
                      </a:rPr>
                      <m:t>𝑨</m:t>
                    </m:r>
                    <m:r>
                      <a:rPr lang="en-US" sz="2400" b="1" i="1">
                        <a:latin typeface="Cambria Math" panose="02040503050406030204" pitchFamily="18" charset="0"/>
                      </a:rPr>
                      <m:t>−</m:t>
                    </m:r>
                    <m:r>
                      <a:rPr lang="en-US" sz="2400" b="1" i="1">
                        <a:latin typeface="Cambria Math" panose="02040503050406030204" pitchFamily="18" charset="0"/>
                      </a:rPr>
                      <m:t>𝟏</m:t>
                    </m:r>
                    <m:r>
                      <a:rPr lang="en-US" sz="2400" i="1">
                        <a:latin typeface="Cambria Math" panose="02040503050406030204" pitchFamily="18" charset="0"/>
                      </a:rPr>
                      <m:t>𝜆</m:t>
                    </m:r>
                    <m:r>
                      <a:rPr lang="en-US" sz="2400" b="0" i="1" smtClean="0">
                        <a:latin typeface="Cambria Math" panose="02040503050406030204" pitchFamily="18" charset="0"/>
                      </a:rPr>
                      <m:t>)≠0</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13" name="TextBox 12">
                <a:extLst>
                  <a:ext uri="{FF2B5EF4-FFF2-40B4-BE49-F238E27FC236}">
                    <a16:creationId xmlns:a16="http://schemas.microsoft.com/office/drawing/2014/main" id="{55D9237F-AA6B-A687-2F7E-54350F2B167B}"/>
                  </a:ext>
                </a:extLst>
              </p:cNvPr>
              <p:cNvSpPr txBox="1">
                <a:spLocks noRot="1" noChangeAspect="1" noMove="1" noResize="1" noEditPoints="1" noAdjustHandles="1" noChangeArrowheads="1" noChangeShapeType="1" noTextEdit="1"/>
              </p:cNvSpPr>
              <p:nvPr/>
            </p:nvSpPr>
            <p:spPr>
              <a:xfrm>
                <a:off x="242891" y="2107025"/>
                <a:ext cx="8240709" cy="830997"/>
              </a:xfrm>
              <a:prstGeom prst="rect">
                <a:avLst/>
              </a:prstGeom>
              <a:blipFill>
                <a:blip r:embed="rId3"/>
                <a:stretch>
                  <a:fillRect l="-1183" t="-5882" b="-16176"/>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217333-B257-E324-0D9C-795BE73BAA2E}"/>
                  </a:ext>
                </a:extLst>
              </p:cNvPr>
              <p:cNvSpPr txBox="1"/>
              <p:nvPr/>
            </p:nvSpPr>
            <p:spPr>
              <a:xfrm>
                <a:off x="242890" y="3232269"/>
                <a:ext cx="82407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Find non-trivial solution: </a:t>
                </a:r>
                <a:r>
                  <a:rPr lang="en-US" sz="2400" b="1" dirty="0">
                    <a:latin typeface="Beaufort for LOL" panose="02020503050000020004" pitchFamily="18" charset="0"/>
                    <a:cs typeface="Beaufort for LOL" panose="02020503050000020004" pitchFamily="18" charset="0"/>
                  </a:rPr>
                  <a:t>require</a:t>
                </a:r>
                <a:r>
                  <a:rPr lang="en-US" sz="2400" dirty="0">
                    <a:latin typeface="Beaufort for LOL" panose="02020503050000020004" pitchFamily="18" charset="0"/>
                    <a:cs typeface="Beaufort for LOL" panose="02020503050000020004" pitchFamily="18" charset="0"/>
                  </a:rPr>
                  <a:t> det(</a:t>
                </a:r>
                <a14:m>
                  <m:oMath xmlns:m="http://schemas.openxmlformats.org/officeDocument/2006/math">
                    <m:r>
                      <a:rPr lang="en-US" sz="2400" b="1" i="1">
                        <a:latin typeface="Cambria Math" panose="02040503050406030204" pitchFamily="18" charset="0"/>
                      </a:rPr>
                      <m:t>𝑨</m:t>
                    </m:r>
                    <m:r>
                      <a:rPr lang="en-US" sz="2400" b="1" i="1">
                        <a:latin typeface="Cambria Math" panose="02040503050406030204" pitchFamily="18" charset="0"/>
                      </a:rPr>
                      <m:t>−</m:t>
                    </m:r>
                    <m:r>
                      <a:rPr lang="en-US" sz="2400" b="1" i="1">
                        <a:latin typeface="Cambria Math" panose="02040503050406030204" pitchFamily="18" charset="0"/>
                      </a:rPr>
                      <m:t>𝟏</m:t>
                    </m:r>
                    <m:r>
                      <a:rPr lang="en-US" sz="2400" i="1">
                        <a:latin typeface="Cambria Math" panose="02040503050406030204" pitchFamily="18" charset="0"/>
                      </a:rPr>
                      <m:t>𝜆</m:t>
                    </m:r>
                    <m:r>
                      <a:rPr lang="en-US" sz="2400" i="1">
                        <a:latin typeface="Cambria Math" panose="02040503050406030204" pitchFamily="18" charset="0"/>
                      </a:rPr>
                      <m:t>)=0</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D4217333-B257-E324-0D9C-795BE73BAA2E}"/>
                  </a:ext>
                </a:extLst>
              </p:cNvPr>
              <p:cNvSpPr txBox="1">
                <a:spLocks noRot="1" noChangeAspect="1" noMove="1" noResize="1" noEditPoints="1" noAdjustHandles="1" noChangeArrowheads="1" noChangeShapeType="1" noTextEdit="1"/>
              </p:cNvSpPr>
              <p:nvPr/>
            </p:nvSpPr>
            <p:spPr>
              <a:xfrm>
                <a:off x="242890" y="3232269"/>
                <a:ext cx="8240709" cy="461665"/>
              </a:xfrm>
              <a:prstGeom prst="rect">
                <a:avLst/>
              </a:prstGeom>
              <a:blipFill>
                <a:blip r:embed="rId4"/>
                <a:stretch>
                  <a:fillRect l="-1183"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3BE1371-32EC-9E04-03DD-7164EE5E137A}"/>
                  </a:ext>
                </a:extLst>
              </p:cNvPr>
              <p:cNvSpPr txBox="1"/>
              <p:nvPr/>
            </p:nvSpPr>
            <p:spPr>
              <a:xfrm>
                <a:off x="3567518" y="3986625"/>
                <a:ext cx="8039098" cy="830997"/>
              </a:xfrm>
              <a:prstGeom prst="rect">
                <a:avLst/>
              </a:prstGeom>
              <a:noFill/>
            </p:spPr>
            <p:txBody>
              <a:bodyPr wrap="square">
                <a:spAutoFit/>
              </a:bodyPr>
              <a:lstStyle/>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Get eigenvalues by solving det(</a:t>
                </a:r>
                <a14:m>
                  <m:oMath xmlns:m="http://schemas.openxmlformats.org/officeDocument/2006/math">
                    <m:r>
                      <a:rPr lang="en-US" sz="2400" b="1" i="1">
                        <a:latin typeface="Cambria Math" panose="02040503050406030204" pitchFamily="18" charset="0"/>
                      </a:rPr>
                      <m:t>𝑨</m:t>
                    </m:r>
                    <m:r>
                      <a:rPr lang="en-US" sz="2400" b="1" i="1">
                        <a:latin typeface="Cambria Math" panose="02040503050406030204" pitchFamily="18" charset="0"/>
                      </a:rPr>
                      <m:t>−</m:t>
                    </m:r>
                    <m:r>
                      <a:rPr lang="en-US" sz="2400" b="1" i="1">
                        <a:latin typeface="Cambria Math" panose="02040503050406030204" pitchFamily="18" charset="0"/>
                      </a:rPr>
                      <m:t>𝟏</m:t>
                    </m:r>
                    <m:r>
                      <a:rPr lang="en-US" sz="2400" i="1">
                        <a:latin typeface="Cambria Math" panose="02040503050406030204" pitchFamily="18" charset="0"/>
                      </a:rPr>
                      <m:t>𝜆</m:t>
                    </m:r>
                    <m:r>
                      <a:rPr lang="en-US" sz="2400" i="1">
                        <a:latin typeface="Cambria Math" panose="02040503050406030204" pitchFamily="18" charset="0"/>
                      </a:rPr>
                      <m:t>)=0</m:t>
                    </m:r>
                  </m:oMath>
                </a14:m>
                <a:endParaRPr lang="en-US" sz="2400" dirty="0">
                  <a:latin typeface="Beaufort for LOL" panose="02020503050000020004" pitchFamily="18" charset="0"/>
                </a:endParaRPr>
              </a:p>
              <a:p>
                <a:pPr marL="457200" indent="-457200">
                  <a:buFont typeface="+mj-lt"/>
                  <a:buAutoNum type="arabicPeriod"/>
                </a:pPr>
                <a:r>
                  <a:rPr lang="en-US" sz="2400" dirty="0">
                    <a:latin typeface="Beaufort for LOL" panose="02020503050000020004" pitchFamily="18" charset="0"/>
                  </a:rPr>
                  <a:t>Use eigenvalue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𝑖</m:t>
                        </m:r>
                      </m:sub>
                    </m:sSub>
                    <m:r>
                      <a:rPr lang="en-US" sz="2400" i="1" dirty="0" smtClean="0">
                        <a:latin typeface="Cambria Math" panose="02040503050406030204" pitchFamily="18" charset="0"/>
                      </a:rPr>
                      <m:t> </m:t>
                    </m:r>
                  </m:oMath>
                </a14:m>
                <a:r>
                  <a:rPr lang="en-US" sz="2400" dirty="0">
                    <a:latin typeface="Beaufort for LOL" panose="02020503050000020004" pitchFamily="18" charset="0"/>
                  </a:rPr>
                  <a:t>to solve for </a:t>
                </a:r>
                <a14:m>
                  <m:oMath xmlns:m="http://schemas.openxmlformats.org/officeDocument/2006/math">
                    <m:sSub>
                      <m:sSubPr>
                        <m:ctrlPr>
                          <a:rPr lang="en-US" sz="2400" i="1" dirty="0" smtClean="0">
                            <a:latin typeface="Cambria Math" panose="02040503050406030204" pitchFamily="18" charset="0"/>
                          </a:rPr>
                        </m:ctrlPr>
                      </m:sSubPr>
                      <m:e>
                        <m:r>
                          <a:rPr lang="en-US" sz="2400" b="1" i="1" dirty="0" smtClean="0">
                            <a:latin typeface="Cambria Math" panose="02040503050406030204" pitchFamily="18" charset="0"/>
                          </a:rPr>
                          <m:t>𝒗</m:t>
                        </m:r>
                      </m:e>
                      <m:sub>
                        <m:r>
                          <a:rPr lang="en-US" sz="2400" i="1" dirty="0" smtClean="0">
                            <a:latin typeface="Cambria Math" panose="02040503050406030204" pitchFamily="18" charset="0"/>
                          </a:rPr>
                          <m:t>𝑖</m:t>
                        </m:r>
                      </m:sub>
                    </m:sSub>
                    <m:r>
                      <a:rPr lang="en-US" sz="2400" b="0" i="1" dirty="0" smtClean="0">
                        <a:latin typeface="Cambria Math" panose="02040503050406030204" pitchFamily="18" charset="0"/>
                      </a:rPr>
                      <m:t>≠</m:t>
                    </m:r>
                    <m:r>
                      <a:rPr lang="en-US" sz="2400" b="1" i="1" dirty="0" smtClean="0">
                        <a:latin typeface="Cambria Math" panose="02040503050406030204" pitchFamily="18" charset="0"/>
                      </a:rPr>
                      <m:t>𝟎</m:t>
                    </m:r>
                  </m:oMath>
                </a14:m>
                <a:r>
                  <a:rPr lang="en-US" sz="2400" dirty="0">
                    <a:latin typeface="Beaufort for LOL" panose="02020503050000020004" pitchFamily="18" charset="0"/>
                  </a:rPr>
                  <a:t>, (</a:t>
                </a:r>
                <a14:m>
                  <m:oMath xmlns:m="http://schemas.openxmlformats.org/officeDocument/2006/math">
                    <m:r>
                      <a:rPr lang="en-US" sz="2400" b="1" i="1">
                        <a:latin typeface="Cambria Math" panose="02040503050406030204" pitchFamily="18" charset="0"/>
                      </a:rPr>
                      <m:t>𝑨</m:t>
                    </m:r>
                    <m:r>
                      <a:rPr lang="en-US" sz="2400" b="1" i="1">
                        <a:latin typeface="Cambria Math" panose="02040503050406030204" pitchFamily="18" charset="0"/>
                      </a:rPr>
                      <m:t>−</m:t>
                    </m:r>
                    <m:r>
                      <a:rPr lang="en-US" sz="2400" b="1" i="1">
                        <a:latin typeface="Cambria Math" panose="02040503050406030204" pitchFamily="18" charset="0"/>
                      </a:rPr>
                      <m:t>𝟏</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𝜆</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𝒗</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=0</m:t>
                    </m:r>
                  </m:oMath>
                </a14:m>
                <a:endParaRPr lang="en-US" sz="2400" dirty="0">
                  <a:latin typeface="Beaufort for LOL" panose="02020503050000020004" pitchFamily="18" charset="0"/>
                </a:endParaRPr>
              </a:p>
            </p:txBody>
          </p:sp>
        </mc:Choice>
        <mc:Fallback xmlns="">
          <p:sp>
            <p:nvSpPr>
              <p:cNvPr id="16" name="TextBox 15">
                <a:extLst>
                  <a:ext uri="{FF2B5EF4-FFF2-40B4-BE49-F238E27FC236}">
                    <a16:creationId xmlns:a16="http://schemas.microsoft.com/office/drawing/2014/main" id="{F3BE1371-32EC-9E04-03DD-7164EE5E137A}"/>
                  </a:ext>
                </a:extLst>
              </p:cNvPr>
              <p:cNvSpPr txBox="1">
                <a:spLocks noRot="1" noChangeAspect="1" noMove="1" noResize="1" noEditPoints="1" noAdjustHandles="1" noChangeArrowheads="1" noChangeShapeType="1" noTextEdit="1"/>
              </p:cNvSpPr>
              <p:nvPr/>
            </p:nvSpPr>
            <p:spPr>
              <a:xfrm>
                <a:off x="3567518" y="3986625"/>
                <a:ext cx="8039098" cy="830997"/>
              </a:xfrm>
              <a:prstGeom prst="rect">
                <a:avLst/>
              </a:prstGeom>
              <a:blipFill>
                <a:blip r:embed="rId5"/>
                <a:stretch>
                  <a:fillRect l="-1289" t="-8088" b="-17647"/>
                </a:stretch>
              </a:blipFill>
            </p:spPr>
            <p:txBody>
              <a:bodyPr/>
              <a:lstStyle/>
              <a:p>
                <a:r>
                  <a:rPr lang="en-AT">
                    <a:noFill/>
                  </a:rPr>
                  <a:t> </a:t>
                </a:r>
              </a:p>
            </p:txBody>
          </p:sp>
        </mc:Fallback>
      </mc:AlternateContent>
      <p:sp>
        <p:nvSpPr>
          <p:cNvPr id="17" name="TextBox 16">
            <a:extLst>
              <a:ext uri="{FF2B5EF4-FFF2-40B4-BE49-F238E27FC236}">
                <a16:creationId xmlns:a16="http://schemas.microsoft.com/office/drawing/2014/main" id="{557D39C3-E75C-C894-C25E-F1EDB5A35A6F}"/>
              </a:ext>
            </a:extLst>
          </p:cNvPr>
          <p:cNvSpPr txBox="1"/>
          <p:nvPr/>
        </p:nvSpPr>
        <p:spPr>
          <a:xfrm>
            <a:off x="242890" y="5219278"/>
            <a:ext cx="1304844" cy="369332"/>
          </a:xfrm>
          <a:prstGeom prst="rect">
            <a:avLst/>
          </a:prstGeom>
          <a:noFill/>
        </p:spPr>
        <p:txBody>
          <a:bodyPr wrap="none" lIns="0" tIns="0" rIns="0" bIns="0" rtlCol="0">
            <a:spAutoFit/>
          </a:bodyPr>
          <a:lstStyle/>
          <a:p>
            <a:r>
              <a:rPr lang="en-US" sz="2400" b="1" dirty="0">
                <a:latin typeface="Beaufort for LOL" panose="02020503050000020004" pitchFamily="18" charset="0"/>
                <a:cs typeface="Beaufort for LOL" panose="02020503050000020004" pitchFamily="18" charset="0"/>
              </a:rPr>
              <a:t>Exercises:</a:t>
            </a:r>
            <a:endParaRPr lang="en-AT" sz="2400" b="1" dirty="0">
              <a:latin typeface="Beaufort for LOL" panose="02020503050000020004" pitchFamily="18" charset="0"/>
              <a:cs typeface="Beaufort for LOL" panose="02020503050000020004" pitchFamily="18" charset="0"/>
            </a:endParaRPr>
          </a:p>
        </p:txBody>
      </p:sp>
      <p:sp>
        <p:nvSpPr>
          <p:cNvPr id="20" name="TextBox 19">
            <a:extLst>
              <a:ext uri="{FF2B5EF4-FFF2-40B4-BE49-F238E27FC236}">
                <a16:creationId xmlns:a16="http://schemas.microsoft.com/office/drawing/2014/main" id="{BCB78742-047D-0C7E-228D-1C7948795290}"/>
              </a:ext>
            </a:extLst>
          </p:cNvPr>
          <p:cNvSpPr txBox="1"/>
          <p:nvPr/>
        </p:nvSpPr>
        <p:spPr>
          <a:xfrm>
            <a:off x="1730250" y="5181976"/>
            <a:ext cx="9115549" cy="461665"/>
          </a:xfrm>
          <a:prstGeom prst="rect">
            <a:avLst/>
          </a:prstGeom>
          <a:noFill/>
        </p:spPr>
        <p:txBody>
          <a:bodyPr wrap="square">
            <a:spAutoFit/>
          </a:bodyPr>
          <a:lstStyle/>
          <a:p>
            <a:r>
              <a:rPr lang="en-US" sz="2400" dirty="0">
                <a:latin typeface="Beaufort for LOL" panose="02020503050000020004" pitchFamily="18" charset="0"/>
              </a:rPr>
              <a:t>Calculate the eigenvalues and eigenvectors of the following matrices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A8EFB3F-74EA-09C9-88CC-EB3CC65C32D6}"/>
                  </a:ext>
                </a:extLst>
              </p:cNvPr>
              <p:cNvSpPr txBox="1"/>
              <p:nvPr/>
            </p:nvSpPr>
            <p:spPr>
              <a:xfrm>
                <a:off x="1967075" y="5643641"/>
                <a:ext cx="10224925" cy="1100814"/>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1.  </a:t>
                </a:r>
                <a14:m>
                  <m:oMath xmlns:m="http://schemas.openxmlformats.org/officeDocument/2006/math">
                    <m:d>
                      <m:dPr>
                        <m:ctrlPr>
                          <a:rPr lang="en-US" sz="2400" i="1" smtClean="0">
                            <a:latin typeface="Cambria Math" panose="02040503050406030204" pitchFamily="18" charset="0"/>
                            <a:cs typeface="Beaufort for LOL" panose="02020503050000020004" pitchFamily="18" charset="0"/>
                          </a:rPr>
                        </m:ctrlPr>
                      </m:dPr>
                      <m:e>
                        <m:m>
                          <m:mPr>
                            <m:mcs>
                              <m:mc>
                                <m:mcPr>
                                  <m:count m:val="2"/>
                                  <m:mcJc m:val="center"/>
                                </m:mcPr>
                              </m:mc>
                            </m:mcs>
                            <m:ctrlPr>
                              <a:rPr lang="en-US" sz="2400" i="1" smtClean="0">
                                <a:latin typeface="Cambria Math" panose="02040503050406030204" pitchFamily="18" charset="0"/>
                                <a:cs typeface="Beaufort for LOL" panose="02020503050000020004" pitchFamily="18" charset="0"/>
                              </a:rPr>
                            </m:ctrlPr>
                          </m:mPr>
                          <m:mr>
                            <m:e>
                              <m:r>
                                <m:rPr>
                                  <m:brk m:alnAt="7"/>
                                </m:rPr>
                                <a:rPr lang="en-US" sz="2400" b="0" i="1" smtClean="0">
                                  <a:latin typeface="Cambria Math" panose="02040503050406030204" pitchFamily="18" charset="0"/>
                                  <a:cs typeface="Beaufort for LOL" panose="02020503050000020004" pitchFamily="18" charset="0"/>
                                </a:rPr>
                                <m:t>3</m:t>
                              </m:r>
                            </m:e>
                            <m:e>
                              <m:r>
                                <a:rPr lang="en-US" sz="2400" b="0" i="1" smtClean="0">
                                  <a:latin typeface="Cambria Math" panose="02040503050406030204" pitchFamily="18" charset="0"/>
                                  <a:cs typeface="Beaufort for LOL" panose="02020503050000020004" pitchFamily="18" charset="0"/>
                                </a:rPr>
                                <m:t>0</m:t>
                              </m:r>
                            </m:e>
                          </m:mr>
                          <m:mr>
                            <m:e>
                              <m:r>
                                <a:rPr lang="en-US" sz="2400" b="0" i="1" smtClean="0">
                                  <a:latin typeface="Cambria Math" panose="02040503050406030204" pitchFamily="18" charset="0"/>
                                  <a:cs typeface="Beaufort for LOL" panose="02020503050000020004" pitchFamily="18" charset="0"/>
                                </a:rPr>
                                <m:t>8</m:t>
                              </m:r>
                            </m:e>
                            <m:e>
                              <m:r>
                                <a:rPr lang="en-US" sz="2400" b="0" i="1" smtClean="0">
                                  <a:latin typeface="Cambria Math" panose="02040503050406030204" pitchFamily="18" charset="0"/>
                                  <a:cs typeface="Beaufort for LOL" panose="02020503050000020004" pitchFamily="18" charset="0"/>
                                </a:rPr>
                                <m:t>−1</m:t>
                              </m:r>
                            </m:e>
                          </m:mr>
                        </m:m>
                      </m:e>
                    </m:d>
                  </m:oMath>
                </a14:m>
                <a:r>
                  <a:rPr lang="en-US" sz="2400" dirty="0">
                    <a:latin typeface="Beaufort for LOL" panose="02020503050000020004" pitchFamily="18" charset="0"/>
                    <a:cs typeface="Beaufort for LOL" panose="02020503050000020004" pitchFamily="18" charset="0"/>
                  </a:rPr>
                  <a:t>                   2.   </a:t>
                </a:r>
                <a14:m>
                  <m:oMath xmlns:m="http://schemas.openxmlformats.org/officeDocument/2006/math">
                    <m:d>
                      <m:dPr>
                        <m:ctrlPr>
                          <a:rPr lang="en-US" sz="2400" i="1">
                            <a:latin typeface="Cambria Math" panose="02040503050406030204" pitchFamily="18" charset="0"/>
                            <a:cs typeface="Beaufort for LOL" panose="02020503050000020004" pitchFamily="18" charset="0"/>
                          </a:rPr>
                        </m:ctrlPr>
                      </m:dPr>
                      <m:e>
                        <m:m>
                          <m:mPr>
                            <m:mcs>
                              <m:mc>
                                <m:mcPr>
                                  <m:count m:val="2"/>
                                  <m:mcJc m:val="center"/>
                                </m:mcPr>
                              </m:mc>
                            </m:mcs>
                            <m:ctrlPr>
                              <a:rPr lang="en-US" sz="2400" i="1">
                                <a:latin typeface="Cambria Math" panose="02040503050406030204" pitchFamily="18" charset="0"/>
                                <a:cs typeface="Beaufort for LOL" panose="02020503050000020004" pitchFamily="18" charset="0"/>
                              </a:rPr>
                            </m:ctrlPr>
                          </m:mPr>
                          <m:mr>
                            <m:e>
                              <m:r>
                                <m:rPr>
                                  <m:brk m:alnAt="7"/>
                                </m:rPr>
                                <a:rPr lang="en-US" sz="2400" b="0" i="1" smtClean="0">
                                  <a:latin typeface="Cambria Math" panose="02040503050406030204" pitchFamily="18" charset="0"/>
                                  <a:cs typeface="Beaufort for LOL" panose="02020503050000020004" pitchFamily="18" charset="0"/>
                                </a:rPr>
                                <m:t>0</m:t>
                              </m:r>
                            </m:e>
                            <m:e>
                              <m:r>
                                <a:rPr lang="en-US" sz="2400" b="0" i="1" smtClean="0">
                                  <a:latin typeface="Cambria Math" panose="02040503050406030204" pitchFamily="18" charset="0"/>
                                  <a:cs typeface="Beaufort for LOL" panose="02020503050000020004" pitchFamily="18" charset="0"/>
                                </a:rPr>
                                <m:t>3</m:t>
                              </m:r>
                            </m:e>
                          </m:mr>
                          <m:mr>
                            <m:e>
                              <m:r>
                                <a:rPr lang="en-US" sz="2400" b="0" i="1" smtClean="0">
                                  <a:latin typeface="Cambria Math" panose="02040503050406030204" pitchFamily="18" charset="0"/>
                                  <a:cs typeface="Beaufort for LOL" panose="02020503050000020004" pitchFamily="18" charset="0"/>
                                </a:rPr>
                                <m:t>4</m:t>
                              </m:r>
                            </m:e>
                            <m:e>
                              <m:r>
                                <a:rPr lang="en-US" sz="2400" b="0" i="1" smtClean="0">
                                  <a:latin typeface="Cambria Math" panose="02040503050406030204" pitchFamily="18" charset="0"/>
                                  <a:cs typeface="Beaufort for LOL" panose="02020503050000020004" pitchFamily="18" charset="0"/>
                                </a:rPr>
                                <m:t>0</m:t>
                              </m:r>
                            </m:e>
                          </m:mr>
                        </m:m>
                      </m:e>
                    </m:d>
                  </m:oMath>
                </a14:m>
                <a:r>
                  <a:rPr lang="en-US" sz="2400" dirty="0">
                    <a:latin typeface="Beaufort for LOL" panose="02020503050000020004" pitchFamily="18" charset="0"/>
                    <a:cs typeface="Beaufort for LOL" panose="02020503050000020004" pitchFamily="18" charset="0"/>
                  </a:rPr>
                  <a:t>                        3 .  </a:t>
                </a:r>
                <a14:m>
                  <m:oMath xmlns:m="http://schemas.openxmlformats.org/officeDocument/2006/math">
                    <m:d>
                      <m:dPr>
                        <m:ctrlPr>
                          <a:rPr lang="en-US" sz="2400" i="1">
                            <a:latin typeface="Cambria Math" panose="02040503050406030204" pitchFamily="18" charset="0"/>
                            <a:cs typeface="Beaufort for LOL" panose="02020503050000020004" pitchFamily="18" charset="0"/>
                          </a:rPr>
                        </m:ctrlPr>
                      </m:dPr>
                      <m:e>
                        <m:m>
                          <m:mPr>
                            <m:mcs>
                              <m:mc>
                                <m:mcPr>
                                  <m:count m:val="3"/>
                                  <m:mcJc m:val="center"/>
                                </m:mcPr>
                              </m:mc>
                            </m:mcs>
                            <m:ctrlPr>
                              <a:rPr lang="en-US" sz="2400" i="1">
                                <a:latin typeface="Cambria Math" panose="02040503050406030204" pitchFamily="18" charset="0"/>
                                <a:cs typeface="Beaufort for LOL" panose="02020503050000020004" pitchFamily="18" charset="0"/>
                              </a:rPr>
                            </m:ctrlPr>
                          </m:mPr>
                          <m:mr>
                            <m:e>
                              <m:r>
                                <m:rPr>
                                  <m:brk m:alnAt="7"/>
                                </m:rPr>
                                <a:rPr lang="en-US" sz="2400" b="0" i="1" smtClean="0">
                                  <a:latin typeface="Cambria Math" panose="02040503050406030204" pitchFamily="18" charset="0"/>
                                  <a:cs typeface="Beaufort for LOL" panose="02020503050000020004" pitchFamily="18" charset="0"/>
                                </a:rPr>
                                <m:t>1</m:t>
                              </m:r>
                            </m:e>
                            <m:e>
                              <m:r>
                                <a:rPr lang="en-US" sz="2400" b="0" i="1" smtClean="0">
                                  <a:latin typeface="Cambria Math" panose="02040503050406030204" pitchFamily="18" charset="0"/>
                                  <a:cs typeface="Beaufort for LOL" panose="02020503050000020004" pitchFamily="18" charset="0"/>
                                </a:rPr>
                                <m:t>−2</m:t>
                              </m:r>
                            </m:e>
                            <m:e>
                              <m:r>
                                <a:rPr lang="en-US" sz="2400" b="0" i="1" smtClean="0">
                                  <a:latin typeface="Cambria Math" panose="02040503050406030204" pitchFamily="18" charset="0"/>
                                  <a:cs typeface="Beaufort for LOL" panose="02020503050000020004" pitchFamily="18" charset="0"/>
                                </a:rPr>
                                <m:t>1</m:t>
                              </m:r>
                            </m:e>
                          </m:mr>
                          <m:mr>
                            <m:e>
                              <m:r>
                                <a:rPr lang="en-US" sz="2400" b="0" i="1" smtClean="0">
                                  <a:latin typeface="Cambria Math" panose="02040503050406030204" pitchFamily="18" charset="0"/>
                                  <a:cs typeface="Beaufort for LOL" panose="02020503050000020004" pitchFamily="18" charset="0"/>
                                </a:rPr>
                                <m:t>2</m:t>
                              </m:r>
                            </m:e>
                            <m:e>
                              <m:r>
                                <a:rPr lang="en-US" sz="2400" b="0" i="1" smtClean="0">
                                  <a:latin typeface="Cambria Math" panose="02040503050406030204" pitchFamily="18" charset="0"/>
                                  <a:cs typeface="Beaufort for LOL" panose="02020503050000020004" pitchFamily="18" charset="0"/>
                                </a:rPr>
                                <m:t>−4</m:t>
                              </m:r>
                            </m:e>
                            <m:e>
                              <m:r>
                                <a:rPr lang="en-US" sz="2400" b="0" i="1" smtClean="0">
                                  <a:latin typeface="Cambria Math" panose="02040503050406030204" pitchFamily="18" charset="0"/>
                                  <a:cs typeface="Beaufort for LOL" panose="02020503050000020004" pitchFamily="18" charset="0"/>
                                </a:rPr>
                                <m:t>2</m:t>
                              </m:r>
                            </m:e>
                          </m:mr>
                          <m:mr>
                            <m:e>
                              <m:r>
                                <a:rPr lang="en-US" sz="2400" b="0" i="1" smtClean="0">
                                  <a:latin typeface="Cambria Math" panose="02040503050406030204" pitchFamily="18" charset="0"/>
                                  <a:cs typeface="Beaufort for LOL" panose="02020503050000020004" pitchFamily="18" charset="0"/>
                                </a:rPr>
                                <m:t>1</m:t>
                              </m:r>
                            </m:e>
                            <m:e>
                              <m:r>
                                <a:rPr lang="en-US" sz="2400" b="0" i="1" smtClean="0">
                                  <a:latin typeface="Cambria Math" panose="02040503050406030204" pitchFamily="18" charset="0"/>
                                  <a:cs typeface="Beaufort for LOL" panose="02020503050000020004" pitchFamily="18" charset="0"/>
                                </a:rPr>
                                <m:t>2</m:t>
                              </m:r>
                            </m:e>
                            <m:e>
                              <m:r>
                                <a:rPr lang="en-US" sz="2400" b="0" i="1" smtClean="0">
                                  <a:latin typeface="Cambria Math" panose="02040503050406030204" pitchFamily="18" charset="0"/>
                                  <a:cs typeface="Beaufort for LOL" panose="02020503050000020004" pitchFamily="18" charset="0"/>
                                </a:rPr>
                                <m:t>1</m:t>
                              </m:r>
                            </m:e>
                          </m:mr>
                        </m:m>
                      </m:e>
                    </m:d>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22" name="TextBox 21">
                <a:extLst>
                  <a:ext uri="{FF2B5EF4-FFF2-40B4-BE49-F238E27FC236}">
                    <a16:creationId xmlns:a16="http://schemas.microsoft.com/office/drawing/2014/main" id="{5A8EFB3F-74EA-09C9-88CC-EB3CC65C32D6}"/>
                  </a:ext>
                </a:extLst>
              </p:cNvPr>
              <p:cNvSpPr txBox="1">
                <a:spLocks noRot="1" noChangeAspect="1" noMove="1" noResize="1" noEditPoints="1" noAdjustHandles="1" noChangeArrowheads="1" noChangeShapeType="1" noTextEdit="1"/>
              </p:cNvSpPr>
              <p:nvPr/>
            </p:nvSpPr>
            <p:spPr>
              <a:xfrm>
                <a:off x="1967075" y="5643641"/>
                <a:ext cx="10224925" cy="1100814"/>
              </a:xfrm>
              <a:prstGeom prst="rect">
                <a:avLst/>
              </a:prstGeom>
              <a:blipFill>
                <a:blip r:embed="rId6"/>
                <a:stretch>
                  <a:fillRect l="-954"/>
                </a:stretch>
              </a:blipFill>
            </p:spPr>
            <p:txBody>
              <a:bodyPr/>
              <a:lstStyle/>
              <a:p>
                <a:r>
                  <a:rPr lang="en-AT">
                    <a:noFill/>
                  </a:rPr>
                  <a:t> </a:t>
                </a:r>
              </a:p>
            </p:txBody>
          </p:sp>
        </mc:Fallback>
      </mc:AlternateContent>
    </p:spTree>
    <p:extLst>
      <p:ext uri="{BB962C8B-B14F-4D97-AF65-F5344CB8AC3E}">
        <p14:creationId xmlns:p14="http://schemas.microsoft.com/office/powerpoint/2010/main" val="14836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p:bldP spid="14" grpId="0"/>
      <p:bldP spid="16" grpId="0"/>
      <p:bldP spid="17" grpId="0"/>
      <p:bldP spid="20"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1288D-7C0F-8318-84A5-5E112CDD9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930177-0E49-BFF3-C1C1-4203D3BA15EB}"/>
              </a:ext>
            </a:extLst>
          </p:cNvPr>
          <p:cNvSpPr>
            <a:spLocks noGrp="1"/>
          </p:cNvSpPr>
          <p:nvPr>
            <p:ph type="title"/>
          </p:nvPr>
        </p:nvSpPr>
        <p:spPr/>
        <p:txBody>
          <a:bodyPr/>
          <a:lstStyle/>
          <a:p>
            <a:r>
              <a:rPr lang="en-US" dirty="0"/>
              <a:t>Dimensionality reduction</a:t>
            </a:r>
            <a:endParaRPr lang="en-AT" dirty="0"/>
          </a:p>
        </p:txBody>
      </p:sp>
      <p:sp>
        <p:nvSpPr>
          <p:cNvPr id="3" name="Slide Number Placeholder 2">
            <a:extLst>
              <a:ext uri="{FF2B5EF4-FFF2-40B4-BE49-F238E27FC236}">
                <a16:creationId xmlns:a16="http://schemas.microsoft.com/office/drawing/2014/main" id="{CB4ED07A-35F8-6DE1-8D8E-AA483DE81871}"/>
              </a:ext>
            </a:extLst>
          </p:cNvPr>
          <p:cNvSpPr>
            <a:spLocks noGrp="1"/>
          </p:cNvSpPr>
          <p:nvPr>
            <p:ph type="sldNum" sz="quarter" idx="12"/>
          </p:nvPr>
        </p:nvSpPr>
        <p:spPr/>
        <p:txBody>
          <a:bodyPr/>
          <a:lstStyle/>
          <a:p>
            <a:fld id="{CC491BDB-77F2-4EF0-887C-9DE660584513}" type="slidenum">
              <a:rPr lang="en-GB" smtClean="0"/>
              <a:pPr/>
              <a:t>24</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BAA252-A2F9-06B4-786E-95746161A7DC}"/>
                  </a:ext>
                </a:extLst>
              </p:cNvPr>
              <p:cNvSpPr txBox="1"/>
              <p:nvPr/>
            </p:nvSpPr>
            <p:spPr>
              <a:xfrm>
                <a:off x="242891" y="1078101"/>
                <a:ext cx="11949108" cy="15696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Setting:</a:t>
                </a:r>
                <a:r>
                  <a:rPr lang="en-US" sz="2400" dirty="0">
                    <a:latin typeface="Beaufort for LOL" panose="02020503050000020004" pitchFamily="18" charset="0"/>
                    <a:cs typeface="Beaufort for LOL" panose="02020503050000020004" pitchFamily="18" charset="0"/>
                  </a:rPr>
                  <a:t> Assume we are faced with high-dimensional data. A common approach is to reduce the number of dimensions to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𝑑</m:t>
                    </m:r>
                  </m:oMath>
                </a14:m>
                <a:r>
                  <a:rPr lang="en-US" sz="2400" dirty="0">
                    <a:latin typeface="Beaufort for LOL" panose="02020503050000020004" pitchFamily="18" charset="0"/>
                    <a:cs typeface="Beaufort for LOL" panose="02020503050000020004" pitchFamily="18" charset="0"/>
                  </a:rPr>
                  <a:t>, i.e., to find a representation that uses only a small number of meaningful features. This is often done as a preprocessing step before using other methods such as clustering, which work better in low dimensions.</a:t>
                </a:r>
                <a:endParaRPr lang="en-AT"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74BAA252-A2F9-06B4-786E-95746161A7DC}"/>
                  </a:ext>
                </a:extLst>
              </p:cNvPr>
              <p:cNvSpPr txBox="1">
                <a:spLocks noRot="1" noChangeAspect="1" noMove="1" noResize="1" noEditPoints="1" noAdjustHandles="1" noChangeArrowheads="1" noChangeShapeType="1" noTextEdit="1"/>
              </p:cNvSpPr>
              <p:nvPr/>
            </p:nvSpPr>
            <p:spPr>
              <a:xfrm>
                <a:off x="242891" y="1078101"/>
                <a:ext cx="11949108" cy="1569660"/>
              </a:xfrm>
              <a:prstGeom prst="rect">
                <a:avLst/>
              </a:prstGeom>
              <a:blipFill>
                <a:blip r:embed="rId2"/>
                <a:stretch>
                  <a:fillRect l="-816" t="-3113" r="-969" b="-8171"/>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86DB36-6BE4-C5CF-D5E6-732FEDDCCE7D}"/>
                  </a:ext>
                </a:extLst>
              </p:cNvPr>
              <p:cNvSpPr txBox="1"/>
              <p:nvPr/>
            </p:nvSpPr>
            <p:spPr>
              <a:xfrm>
                <a:off x="242891" y="2925152"/>
                <a:ext cx="6284909" cy="3046988"/>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Principal Component Analysis (PCA)</a:t>
                </a:r>
                <a:r>
                  <a:rPr lang="en-US" sz="2400" dirty="0">
                    <a:latin typeface="Beaufort for LOL" panose="02020503050000020004" pitchFamily="18" charset="0"/>
                    <a:cs typeface="Beaufort for LOL" panose="02020503050000020004" pitchFamily="18" charset="0"/>
                  </a:rPr>
                  <a:t> is the </a:t>
                </a:r>
                <a:r>
                  <a:rPr lang="en-US" sz="2400" i="1" dirty="0">
                    <a:latin typeface="Beaufort for LOL" panose="02020503050000020004" pitchFamily="18" charset="0"/>
                    <a:cs typeface="Beaufort for LOL" panose="02020503050000020004" pitchFamily="18" charset="0"/>
                  </a:rPr>
                  <a:t>goat (greatest of all time)</a:t>
                </a:r>
                <a:r>
                  <a:rPr lang="en-US" sz="2400" dirty="0">
                    <a:latin typeface="Beaufort for LOL" panose="02020503050000020004" pitchFamily="18" charset="0"/>
                    <a:cs typeface="Beaufort for LOL" panose="02020503050000020004" pitchFamily="18" charset="0"/>
                  </a:rPr>
                  <a:t> of dimensionality reduction. It is principled, simple, and especially useful for visualizing data in 2D and 3D. </a:t>
                </a:r>
              </a:p>
              <a:p>
                <a:endParaRPr lang="en-US" sz="2400" dirty="0">
                  <a:latin typeface="Beaufort for LOL" panose="02020503050000020004" pitchFamily="18" charset="0"/>
                  <a:cs typeface="Beaufort for LOL" panose="02020503050000020004" pitchFamily="18" charset="0"/>
                </a:endParaRPr>
              </a:p>
              <a:p>
                <a:r>
                  <a:rPr lang="en-US" sz="2400" dirty="0">
                    <a:latin typeface="Beaufort for LOL" panose="02020503050000020004" pitchFamily="18" charset="0"/>
                    <a:cs typeface="Beaufort for LOL" panose="02020503050000020004" pitchFamily="18" charset="0"/>
                  </a:rPr>
                  <a:t>The goal of PCA is to </a:t>
                </a:r>
                <a:r>
                  <a:rPr lang="en-US" sz="2400" b="1" dirty="0">
                    <a:latin typeface="Beaufort for LOL" panose="02020503050000020004" pitchFamily="18" charset="0"/>
                    <a:cs typeface="Beaufort for LOL" panose="02020503050000020004" pitchFamily="18" charset="0"/>
                  </a:rPr>
                  <a:t>project </a:t>
                </a:r>
                <a:r>
                  <a:rPr lang="en-US" sz="2400" dirty="0">
                    <a:latin typeface="Beaufort for LOL" panose="02020503050000020004" pitchFamily="18" charset="0"/>
                    <a:cs typeface="Beaufort for LOL" panose="02020503050000020004" pitchFamily="18" charset="0"/>
                  </a:rPr>
                  <a:t>the data into a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𝑑</m:t>
                    </m:r>
                    <m:r>
                      <a:rPr lang="en-US" sz="2400" b="1" i="0"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dimensional subspace </a:t>
                </a:r>
                <a:r>
                  <a:rPr lang="en-US" sz="2400" b="1" dirty="0">
                    <a:latin typeface="Beaufort for LOL" panose="02020503050000020004" pitchFamily="18" charset="0"/>
                    <a:cs typeface="Beaufort for LOL" panose="02020503050000020004" pitchFamily="18" charset="0"/>
                  </a:rPr>
                  <a:t>such that directions with highest feature variance are kept</a:t>
                </a:r>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6886DB36-6BE4-C5CF-D5E6-732FEDDCCE7D}"/>
                  </a:ext>
                </a:extLst>
              </p:cNvPr>
              <p:cNvSpPr txBox="1">
                <a:spLocks noRot="1" noChangeAspect="1" noMove="1" noResize="1" noEditPoints="1" noAdjustHandles="1" noChangeArrowheads="1" noChangeShapeType="1" noTextEdit="1"/>
              </p:cNvSpPr>
              <p:nvPr/>
            </p:nvSpPr>
            <p:spPr>
              <a:xfrm>
                <a:off x="242891" y="2925152"/>
                <a:ext cx="6284909" cy="3046988"/>
              </a:xfrm>
              <a:prstGeom prst="rect">
                <a:avLst/>
              </a:prstGeom>
              <a:blipFill>
                <a:blip r:embed="rId3"/>
                <a:stretch>
                  <a:fillRect l="-1552" t="-1600" b="-3600"/>
                </a:stretch>
              </a:blipFill>
            </p:spPr>
            <p:txBody>
              <a:bodyPr/>
              <a:lstStyle/>
              <a:p>
                <a:r>
                  <a:rPr lang="en-AT">
                    <a:noFill/>
                  </a:rPr>
                  <a:t> </a:t>
                </a:r>
              </a:p>
            </p:txBody>
          </p:sp>
        </mc:Fallback>
      </mc:AlternateContent>
      <p:pic>
        <p:nvPicPr>
          <p:cNvPr id="1028" name="Picture 4" descr="What Is Principal Component Analysis (PCA)? | IBM">
            <a:extLst>
              <a:ext uri="{FF2B5EF4-FFF2-40B4-BE49-F238E27FC236}">
                <a16:creationId xmlns:a16="http://schemas.microsoft.com/office/drawing/2014/main" id="{2E4395B3-6B39-6A20-E605-1E7A9A925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445" y="2691823"/>
            <a:ext cx="6221730" cy="3505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CA763F-B772-0ABA-9F46-FA7A0EC5F5CF}"/>
              </a:ext>
            </a:extLst>
          </p:cNvPr>
          <p:cNvSpPr txBox="1"/>
          <p:nvPr/>
        </p:nvSpPr>
        <p:spPr>
          <a:xfrm>
            <a:off x="6094809" y="6572782"/>
            <a:ext cx="6097190" cy="276999"/>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Image: </a:t>
            </a:r>
            <a:r>
              <a:rPr lang="en-AT" sz="1200" i="1" dirty="0">
                <a:latin typeface="Beaufort for LOL" panose="02020503050000020004" pitchFamily="18" charset="0"/>
                <a:cs typeface="Beaufort for LOL" panose="02020503050000020004" pitchFamily="18" charset="0"/>
              </a:rPr>
              <a:t>https://www.ibm.com/think/topics/principal-component-analysis</a:t>
            </a:r>
            <a:r>
              <a:rPr lang="en-US" sz="1200" i="1" dirty="0">
                <a:latin typeface="Beaufort for LOL" panose="02020503050000020004" pitchFamily="18" charset="0"/>
                <a:cs typeface="Beaufort for LOL" panose="02020503050000020004" pitchFamily="18" charset="0"/>
              </a:rPr>
              <a:t>, September 2025</a:t>
            </a:r>
            <a:endParaRPr lang="en-AT"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09256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4B966-D49D-4A67-3A34-64FE8FDC24AA}"/>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F811C0F-92F9-F4B6-50CD-A2959C36A21D}"/>
              </a:ext>
            </a:extLst>
          </p:cNvPr>
          <p:cNvSpPr/>
          <p:nvPr/>
        </p:nvSpPr>
        <p:spPr>
          <a:xfrm>
            <a:off x="242890" y="4046403"/>
            <a:ext cx="11790751" cy="2198294"/>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E5F72F17-3BC4-9317-A30E-A7E14E975B42}"/>
              </a:ext>
            </a:extLst>
          </p:cNvPr>
          <p:cNvSpPr>
            <a:spLocks noGrp="1"/>
          </p:cNvSpPr>
          <p:nvPr>
            <p:ph type="title"/>
          </p:nvPr>
        </p:nvSpPr>
        <p:spPr/>
        <p:txBody>
          <a:bodyPr/>
          <a:lstStyle/>
          <a:p>
            <a:r>
              <a:rPr lang="en-US" dirty="0"/>
              <a:t>Principal component analysis (PCA)</a:t>
            </a:r>
            <a:endParaRPr lang="en-AT" dirty="0"/>
          </a:p>
        </p:txBody>
      </p:sp>
      <p:sp>
        <p:nvSpPr>
          <p:cNvPr id="3" name="Slide Number Placeholder 2">
            <a:extLst>
              <a:ext uri="{FF2B5EF4-FFF2-40B4-BE49-F238E27FC236}">
                <a16:creationId xmlns:a16="http://schemas.microsoft.com/office/drawing/2014/main" id="{49A8C611-9D57-C65E-7154-17A186EADE9F}"/>
              </a:ext>
            </a:extLst>
          </p:cNvPr>
          <p:cNvSpPr>
            <a:spLocks noGrp="1"/>
          </p:cNvSpPr>
          <p:nvPr>
            <p:ph type="sldNum" sz="quarter" idx="12"/>
          </p:nvPr>
        </p:nvSpPr>
        <p:spPr/>
        <p:txBody>
          <a:bodyPr/>
          <a:lstStyle/>
          <a:p>
            <a:fld id="{CC491BDB-77F2-4EF0-887C-9DE660584513}" type="slidenum">
              <a:rPr lang="en-GB" smtClean="0"/>
              <a:pPr/>
              <a:t>25</a:t>
            </a:fld>
            <a:endParaRPr lang="en-GB" dirty="0"/>
          </a:p>
        </p:txBody>
      </p:sp>
      <p:sp>
        <p:nvSpPr>
          <p:cNvPr id="9" name="Rectangle: Rounded Corners 8">
            <a:extLst>
              <a:ext uri="{FF2B5EF4-FFF2-40B4-BE49-F238E27FC236}">
                <a16:creationId xmlns:a16="http://schemas.microsoft.com/office/drawing/2014/main" id="{4F66A08C-7068-F902-8088-431BAD6B6131}"/>
              </a:ext>
            </a:extLst>
          </p:cNvPr>
          <p:cNvSpPr/>
          <p:nvPr/>
        </p:nvSpPr>
        <p:spPr>
          <a:xfrm>
            <a:off x="305412" y="1618136"/>
            <a:ext cx="11615040" cy="213878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EBC427-EF17-0E42-71E4-08E49BDF4679}"/>
                  </a:ext>
                </a:extLst>
              </p:cNvPr>
              <p:cNvSpPr txBox="1"/>
              <p:nvPr/>
            </p:nvSpPr>
            <p:spPr>
              <a:xfrm>
                <a:off x="327863" y="1626785"/>
                <a:ext cx="11736830" cy="2198294"/>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PCA: </a:t>
                </a:r>
                <a:r>
                  <a:rPr lang="en-US" sz="2400" dirty="0">
                    <a:latin typeface="Beaufort for LOL" panose="02020503050000020004" pitchFamily="18" charset="0"/>
                    <a:cs typeface="Beaufort for LOL" panose="02020503050000020004" pitchFamily="18" charset="0"/>
                  </a:rPr>
                  <a:t>Given data samples </a:t>
                </a:r>
                <a14:m>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r>
                          <a:rPr lang="en-US" sz="2400" b="1" i="1" smtClean="0">
                            <a:latin typeface="Cambria Math" panose="02040503050406030204" pitchFamily="18" charset="0"/>
                            <a:cs typeface="Beaufort for LOL" panose="02020503050000020004" pitchFamily="18" charset="0"/>
                          </a:rPr>
                          <m:t>𝒙</m:t>
                        </m:r>
                      </m:e>
                      <m:sub>
                        <m:r>
                          <a:rPr lang="en-US" sz="2400" b="0" i="1" smtClean="0">
                            <a:latin typeface="Cambria Math" panose="02040503050406030204" pitchFamily="18" charset="0"/>
                            <a:cs typeface="Beaufort for LOL" panose="02020503050000020004" pitchFamily="18" charset="0"/>
                          </a:rPr>
                          <m:t>0</m:t>
                        </m:r>
                      </m:sub>
                    </m:sSub>
                    <m:r>
                      <a:rPr lang="en-US" sz="2400" b="0" i="1" smtClean="0">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1" i="1" smtClean="0">
                            <a:latin typeface="Cambria Math" panose="02040503050406030204" pitchFamily="18" charset="0"/>
                            <a:cs typeface="Beaufort for LOL" panose="02020503050000020004" pitchFamily="18" charset="0"/>
                          </a:rPr>
                          <m:t>𝒙</m:t>
                        </m:r>
                      </m:e>
                      <m:sub>
                        <m:r>
                          <a:rPr lang="en-US" sz="2400" b="0" i="1" smtClean="0">
                            <a:latin typeface="Cambria Math" panose="02040503050406030204" pitchFamily="18" charset="0"/>
                            <a:cs typeface="Beaufort for LOL" panose="02020503050000020004" pitchFamily="18" charset="0"/>
                          </a:rPr>
                          <m:t>𝑁</m:t>
                        </m:r>
                      </m:sub>
                    </m:sSub>
                    <m:r>
                      <a:rPr lang="en-US" sz="2400" b="0" i="1" smtClean="0">
                        <a:latin typeface="Cambria Math" panose="02040503050406030204" pitchFamily="18" charset="0"/>
                        <a:cs typeface="Beaufort for LOL" panose="02020503050000020004" pitchFamily="18" charset="0"/>
                      </a:rPr>
                      <m:t>∈</m:t>
                    </m:r>
                    <m:sSup>
                      <m:sSupPr>
                        <m:ctrlP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dirty="0">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sup>
                    </m:sSup>
                  </m:oMath>
                </a14:m>
                <a:r>
                  <a:rPr lang="en-US" sz="2400" dirty="0">
                    <a:latin typeface="Beaufort for LOL" panose="02020503050000020004" pitchFamily="18" charset="0"/>
                    <a:cs typeface="Beaufort for LOL" panose="02020503050000020004" pitchFamily="18" charset="0"/>
                  </a:rPr>
                  <a:t>, the columns of the projection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𝑽</m:t>
                    </m:r>
                    <m:r>
                      <a:rPr lang="en-US" sz="2400" b="1" i="1" dirty="0" smtClean="0">
                        <a:latin typeface="Cambria Math" panose="02040503050406030204" pitchFamily="18" charset="0"/>
                        <a:cs typeface="Beaufort for LOL" panose="02020503050000020004" pitchFamily="18" charset="0"/>
                      </a:rPr>
                      <m:t>∈</m:t>
                    </m:r>
                    <m:sSup>
                      <m:sSupPr>
                        <m:ctrlP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dirty="0">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𝑑</m:t>
                        </m:r>
                      </m:sup>
                    </m:sSup>
                  </m:oMath>
                </a14:m>
                <a:r>
                  <a:rPr lang="en-US" sz="2400" b="1" i="1" dirty="0">
                    <a:latin typeface="Cambria Math" panose="02040503050406030204" pitchFamily="18" charset="0"/>
                    <a:ea typeface="Cambria Math" panose="02040503050406030204" pitchFamily="18" charset="0"/>
                    <a:cs typeface="Beaufort for LOL" panose="02020503050000020004" pitchFamily="18" charset="0"/>
                  </a:rPr>
                  <a:t> </a:t>
                </a:r>
                <a:r>
                  <a:rPr lang="en-US" sz="2400" dirty="0">
                    <a:latin typeface="Cambria Math" panose="02040503050406030204" pitchFamily="18" charset="0"/>
                    <a:ea typeface="Cambria Math" panose="02040503050406030204" pitchFamily="18" charset="0"/>
                    <a:cs typeface="Beaufort for LOL" panose="02020503050000020004" pitchFamily="18" charset="0"/>
                  </a:rPr>
                  <a:t>are given by the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𝑑</m:t>
                    </m:r>
                  </m:oMath>
                </a14:m>
                <a:r>
                  <a:rPr lang="en-US" sz="2400" dirty="0">
                    <a:latin typeface="Cambria Math" panose="02040503050406030204" pitchFamily="18" charset="0"/>
                    <a:ea typeface="Cambria Math" panose="02040503050406030204" pitchFamily="18" charset="0"/>
                    <a:cs typeface="Beaufort for LOL" panose="02020503050000020004" pitchFamily="18" charset="0"/>
                  </a:rPr>
                  <a:t> eigenvectors of the covariance matrix</a:t>
                </a:r>
                <a:br>
                  <a:rPr lang="en-US" sz="2400" dirty="0">
                    <a:latin typeface="Cambria Math" panose="02040503050406030204" pitchFamily="18" charset="0"/>
                    <a:ea typeface="Cambria Math" panose="02040503050406030204" pitchFamily="18" charset="0"/>
                    <a:cs typeface="Beaufort for LOL" panose="02020503050000020004" pitchFamily="18" charset="0"/>
                  </a:rPr>
                </a:br>
                <a:endParaRPr lang="en-US" sz="2400" b="1" i="1" dirty="0">
                  <a:latin typeface="Cambria Math" panose="02040503050406030204" pitchFamily="18" charset="0"/>
                  <a:ea typeface="Cambria Math" panose="02040503050406030204" pitchFamily="18" charset="0"/>
                  <a:cs typeface="Beaufort for LOL" panose="02020503050000020004" pitchFamily="18" charset="0"/>
                </a:endParaRPr>
              </a:p>
              <a:p>
                <a:br>
                  <a:rPr lang="en-US" sz="2400" b="1" i="1" dirty="0">
                    <a:latin typeface="Cambria Math" panose="02040503050406030204" pitchFamily="18" charset="0"/>
                    <a:ea typeface="Cambria Math" panose="02040503050406030204" pitchFamily="18" charset="0"/>
                    <a:cs typeface="Beaufort for LOL" panose="02020503050000020004" pitchFamily="18" charset="0"/>
                  </a:rPr>
                </a:br>
                <a:endParaRPr lang="en-US" sz="1200" b="1" i="1" dirty="0">
                  <a:latin typeface="Cambria Math" panose="02040503050406030204" pitchFamily="18" charset="0"/>
                  <a:ea typeface="Cambria Math" panose="02040503050406030204" pitchFamily="18" charset="0"/>
                  <a:cs typeface="Beaufort for LOL" panose="02020503050000020004" pitchFamily="18" charset="0"/>
                </a:endParaRPr>
              </a:p>
              <a:p>
                <a:r>
                  <a:rPr lang="en-US" sz="2400" dirty="0">
                    <a:latin typeface="Cambria Math" panose="02040503050406030204" pitchFamily="18" charset="0"/>
                    <a:ea typeface="Cambria Math" panose="02040503050406030204" pitchFamily="18" charset="0"/>
                    <a:cs typeface="Beaufort for LOL" panose="02020503050000020004" pitchFamily="18" charset="0"/>
                  </a:rPr>
                  <a:t>with the highest eigenvalues. The projected data is given by </a:t>
                </a:r>
                <a14:m>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r>
                          <a:rPr lang="en-US" sz="2400" b="1" i="1" smtClean="0">
                            <a:latin typeface="Cambria Math" panose="02040503050406030204" pitchFamily="18" charset="0"/>
                            <a:cs typeface="Beaufort for LOL" panose="02020503050000020004" pitchFamily="18" charset="0"/>
                          </a:rPr>
                          <m:t>𝒚</m:t>
                        </m:r>
                      </m:e>
                      <m:sub>
                        <m:r>
                          <a:rPr lang="en-US" sz="2400" b="0" i="1" smtClean="0">
                            <a:latin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r>
                          <a:rPr lang="en-US" sz="2400" b="1" i="1" smtClean="0">
                            <a:latin typeface="Cambria Math" panose="02040503050406030204" pitchFamily="18" charset="0"/>
                            <a:cs typeface="Beaufort for LOL" panose="02020503050000020004" pitchFamily="18" charset="0"/>
                          </a:rPr>
                          <m:t>𝑽</m:t>
                        </m:r>
                      </m:e>
                      <m:sup>
                        <m:r>
                          <a:rPr lang="en-US" sz="2400" b="0" i="1" smtClean="0">
                            <a:latin typeface="Cambria Math" panose="02040503050406030204" pitchFamily="18" charset="0"/>
                            <a:cs typeface="Beaufort for LOL" panose="02020503050000020004" pitchFamily="18" charset="0"/>
                          </a:rPr>
                          <m:t>𝑇</m:t>
                        </m:r>
                      </m:sup>
                    </m:sSup>
                    <m:sSub>
                      <m:sSubPr>
                        <m:ctrlPr>
                          <a:rPr lang="en-US" sz="2400" b="0" i="1" smtClean="0">
                            <a:latin typeface="Cambria Math" panose="02040503050406030204" pitchFamily="18" charset="0"/>
                            <a:cs typeface="Beaufort for LOL" panose="02020503050000020004" pitchFamily="18" charset="0"/>
                          </a:rPr>
                        </m:ctrlPr>
                      </m:sSubPr>
                      <m:e>
                        <m:r>
                          <a:rPr lang="en-US" sz="2400" b="1" i="1" smtClean="0">
                            <a:latin typeface="Cambria Math" panose="02040503050406030204" pitchFamily="18" charset="0"/>
                            <a:cs typeface="Beaufort for LOL" panose="02020503050000020004" pitchFamily="18" charset="0"/>
                          </a:rPr>
                          <m:t>𝒙</m:t>
                        </m:r>
                      </m:e>
                      <m:sub>
                        <m:r>
                          <a:rPr lang="en-US" sz="2400" b="0" i="1" smtClean="0">
                            <a:latin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cs typeface="Beaufort for LOL" panose="02020503050000020004" pitchFamily="18" charset="0"/>
                      </a:rPr>
                      <m:t>∈</m:t>
                    </m:r>
                    <m:sSup>
                      <m:sSupPr>
                        <m:ctrlP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dirty="0">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𝑑</m:t>
                        </m:r>
                      </m:sup>
                    </m:sSup>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 </m:t>
                    </m:r>
                    <m:d>
                      <m:dPr>
                        <m:ctrlP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𝑑</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&lt;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10" name="TextBox 9">
                <a:extLst>
                  <a:ext uri="{FF2B5EF4-FFF2-40B4-BE49-F238E27FC236}">
                    <a16:creationId xmlns:a16="http://schemas.microsoft.com/office/drawing/2014/main" id="{63EBC427-EF17-0E42-71E4-08E49BDF4679}"/>
                  </a:ext>
                </a:extLst>
              </p:cNvPr>
              <p:cNvSpPr txBox="1">
                <a:spLocks noRot="1" noChangeAspect="1" noMove="1" noResize="1" noEditPoints="1" noAdjustHandles="1" noChangeArrowheads="1" noChangeShapeType="1" noTextEdit="1"/>
              </p:cNvSpPr>
              <p:nvPr/>
            </p:nvSpPr>
            <p:spPr>
              <a:xfrm>
                <a:off x="327863" y="1626785"/>
                <a:ext cx="11736830" cy="2198294"/>
              </a:xfrm>
              <a:prstGeom prst="rect">
                <a:avLst/>
              </a:prstGeom>
              <a:blipFill>
                <a:blip r:embed="rId2"/>
                <a:stretch>
                  <a:fillRect l="-831" t="-2222" r="-312" b="-25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FB09ED-F1E5-BBAB-06A9-69966D21C976}"/>
                  </a:ext>
                </a:extLst>
              </p:cNvPr>
              <p:cNvSpPr txBox="1"/>
              <p:nvPr/>
            </p:nvSpPr>
            <p:spPr>
              <a:xfrm>
                <a:off x="2130161" y="2319164"/>
                <a:ext cx="8132233" cy="11005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0" dirty="0" smtClean="0">
                          <a:latin typeface="Cambria Math" panose="02040503050406030204" pitchFamily="18" charset="0"/>
                          <a:ea typeface="Cambria Math" panose="02040503050406030204" pitchFamily="18" charset="0"/>
                          <a:cs typeface="Beaufort for LOL" panose="02020503050000020004" pitchFamily="18" charset="0"/>
                        </a:rPr>
                        <m:t>𝚺</m:t>
                      </m:r>
                      <m:r>
                        <a:rPr lang="en-US" sz="2400" b="0" i="0" dirty="0" smtClean="0">
                          <a:latin typeface="Cambria Math" panose="02040503050406030204" pitchFamily="18" charset="0"/>
                          <a:ea typeface="Cambria Math" panose="02040503050406030204" pitchFamily="18" charset="0"/>
                          <a:cs typeface="Beaufort for LOL" panose="02020503050000020004" pitchFamily="18" charset="0"/>
                        </a:rPr>
                        <m:t>=</m:t>
                      </m:r>
                      <m:f>
                        <m:fPr>
                          <m:ctrlP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ctrlPr>
                        </m:fPr>
                        <m:num>
                          <m:r>
                            <a:rPr lang="en-US" sz="2400" b="0" i="0" dirty="0" smtClean="0">
                              <a:latin typeface="Cambria Math" panose="02040503050406030204" pitchFamily="18" charset="0"/>
                              <a:ea typeface="Cambria Math" panose="02040503050406030204" pitchFamily="18" charset="0"/>
                              <a:cs typeface="Beaufort for LOL" panose="02020503050000020004" pitchFamily="18" charset="0"/>
                            </a:rPr>
                            <m:t>1</m:t>
                          </m:r>
                        </m:num>
                        <m:den>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−1</m:t>
                          </m:r>
                        </m:den>
                      </m:f>
                      <m:nary>
                        <m:naryPr>
                          <m: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𝑖</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=1</m:t>
                          </m:r>
                        </m:sub>
                        <m: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sup>
                        <m:e>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𝒙</m:t>
                                  </m:r>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𝑖</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𝝁</m:t>
                              </m:r>
                            </m:e>
                          </m:d>
                          <m:sSup>
                            <m:sSup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pPr>
                            <m:e>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𝒙</m:t>
                                      </m:r>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𝑖</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𝝁</m:t>
                                  </m:r>
                                </m:e>
                              </m:d>
                            </m:e>
                            <m: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𝑇</m:t>
                              </m:r>
                            </m:sup>
                          </m:sSup>
                        </m:e>
                      </m:nary>
                      <m:r>
                        <a:rPr lang="en-US" sz="2400" b="0" i="0" dirty="0" smtClean="0">
                          <a:latin typeface="Cambria Math" panose="02040503050406030204" pitchFamily="18" charset="0"/>
                          <a:ea typeface="Cambria Math" panose="02040503050406030204" pitchFamily="18" charset="0"/>
                          <a:cs typeface="Beaufort for LOL" panose="02020503050000020004" pitchFamily="18" charset="0"/>
                        </a:rPr>
                        <m:t>,   </m:t>
                      </m:r>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𝝁</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f>
                        <m:f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fPr>
                        <m:num>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1</m:t>
                          </m:r>
                        </m:num>
                        <m:den>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den>
                      </m:f>
                      <m:nary>
                        <m:naryPr>
                          <m: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𝑖</m:t>
                          </m:r>
                        </m:sub>
                        <m: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sup>
                        <m:e>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𝒙</m:t>
                              </m:r>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𝑖</m:t>
                              </m:r>
                            </m:sub>
                          </m:sSub>
                        </m:e>
                      </m:nary>
                    </m:oMath>
                  </m:oMathPara>
                </a14:m>
                <a:endParaRPr lang="en-AT" sz="2400" dirty="0"/>
              </a:p>
            </p:txBody>
          </p:sp>
        </mc:Choice>
        <mc:Fallback xmlns="">
          <p:sp>
            <p:nvSpPr>
              <p:cNvPr id="13" name="TextBox 12">
                <a:extLst>
                  <a:ext uri="{FF2B5EF4-FFF2-40B4-BE49-F238E27FC236}">
                    <a16:creationId xmlns:a16="http://schemas.microsoft.com/office/drawing/2014/main" id="{BBFB09ED-F1E5-BBAB-06A9-69966D21C976}"/>
                  </a:ext>
                </a:extLst>
              </p:cNvPr>
              <p:cNvSpPr txBox="1">
                <a:spLocks noRot="1" noChangeAspect="1" noMove="1" noResize="1" noEditPoints="1" noAdjustHandles="1" noChangeArrowheads="1" noChangeShapeType="1" noTextEdit="1"/>
              </p:cNvSpPr>
              <p:nvPr/>
            </p:nvSpPr>
            <p:spPr>
              <a:xfrm>
                <a:off x="2130161" y="2319164"/>
                <a:ext cx="8132233" cy="1100558"/>
              </a:xfrm>
              <a:prstGeom prst="rect">
                <a:avLst/>
              </a:prstGeom>
              <a:blipFill>
                <a:blip r:embed="rId3"/>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0D0488-C016-CE78-CD79-2800A1975875}"/>
                  </a:ext>
                </a:extLst>
              </p:cNvPr>
              <p:cNvSpPr txBox="1"/>
              <p:nvPr/>
            </p:nvSpPr>
            <p:spPr>
              <a:xfrm>
                <a:off x="274362" y="4111618"/>
                <a:ext cx="11917638" cy="2123658"/>
              </a:xfrm>
              <a:prstGeom prst="rect">
                <a:avLst/>
              </a:prstGeom>
              <a:noFill/>
            </p:spPr>
            <p:txBody>
              <a:bodyPr wrap="square" rtlCol="0">
                <a:spAutoFit/>
              </a:bodyPr>
              <a:lstStyle/>
              <a:p>
                <a:r>
                  <a:rPr lang="en-US" sz="2400" dirty="0">
                    <a:solidFill>
                      <a:schemeClr val="bg1"/>
                    </a:solidFill>
                    <a:latin typeface="Beaufort for LOL" panose="02020503050000020004" pitchFamily="18" charset="0"/>
                    <a:cs typeface="Beaufort for LOL" panose="02020503050000020004" pitchFamily="18" charset="0"/>
                  </a:rPr>
                  <a:t>The objective that PCA optimizes can be formulated in two different ways:</a:t>
                </a:r>
                <a:br>
                  <a:rPr lang="en-US" sz="2400" dirty="0">
                    <a:solidFill>
                      <a:schemeClr val="bg1"/>
                    </a:solidFill>
                    <a:latin typeface="Beaufort for LOL" panose="02020503050000020004" pitchFamily="18" charset="0"/>
                    <a:cs typeface="Beaufort for LOL" panose="02020503050000020004" pitchFamily="18" charset="0"/>
                  </a:rPr>
                </a:br>
                <a:endParaRPr lang="en-US" sz="600" dirty="0">
                  <a:solidFill>
                    <a:schemeClr val="bg1"/>
                  </a:solidFill>
                  <a:latin typeface="Beaufort for LOL" panose="02020503050000020004" pitchFamily="18" charset="0"/>
                  <a:cs typeface="Beaufort for LOL" panose="02020503050000020004" pitchFamily="18" charset="0"/>
                </a:endParaRPr>
              </a:p>
              <a:p>
                <a:pPr marL="457200" indent="-457200">
                  <a:buFont typeface="+mj-lt"/>
                  <a:buAutoNum type="arabicPeriod"/>
                </a:pPr>
                <a:r>
                  <a:rPr lang="en-US" sz="2400" dirty="0">
                    <a:solidFill>
                      <a:schemeClr val="bg1"/>
                    </a:solidFill>
                    <a:latin typeface="Beaufort for LOL" panose="02020503050000020004" pitchFamily="18" charset="0"/>
                    <a:cs typeface="Beaufort for LOL" panose="02020503050000020004" pitchFamily="18" charset="0"/>
                  </a:rPr>
                  <a:t>As we just said: finding a projection that conserves as much variance in the data as possible.</a:t>
                </a:r>
              </a:p>
              <a:p>
                <a:pPr marL="457200" indent="-457200">
                  <a:buFont typeface="+mj-lt"/>
                  <a:buAutoNum type="arabicPeriod"/>
                </a:pPr>
                <a:r>
                  <a:rPr lang="en-US" sz="2400" dirty="0">
                    <a:solidFill>
                      <a:schemeClr val="bg1"/>
                    </a:solidFill>
                    <a:latin typeface="Beaufort for LOL" panose="02020503050000020004" pitchFamily="18" charset="0"/>
                    <a:cs typeface="Beaufort for LOL" panose="02020503050000020004" pitchFamily="18" charset="0"/>
                  </a:rPr>
                  <a:t>Finding a </a:t>
                </a:r>
                <a14:m>
                  <m:oMath xmlns:m="http://schemas.openxmlformats.org/officeDocument/2006/math">
                    <m:r>
                      <a:rPr lang="en-US" sz="2400" i="1" dirty="0" smtClean="0">
                        <a:solidFill>
                          <a:schemeClr val="bg1"/>
                        </a:solidFill>
                        <a:latin typeface="Cambria Math" panose="02040503050406030204" pitchFamily="18" charset="0"/>
                        <a:cs typeface="Beaufort for LOL" panose="02020503050000020004" pitchFamily="18" charset="0"/>
                      </a:rPr>
                      <m:t>𝑑</m:t>
                    </m:r>
                  </m:oMath>
                </a14:m>
                <a:r>
                  <a:rPr lang="en-US" sz="2400" dirty="0">
                    <a:solidFill>
                      <a:schemeClr val="bg1"/>
                    </a:solidFill>
                    <a:latin typeface="Beaufort for LOL" panose="02020503050000020004" pitchFamily="18" charset="0"/>
                    <a:cs typeface="Beaufort for LOL" panose="02020503050000020004" pitchFamily="18" charset="0"/>
                  </a:rPr>
                  <a:t>-dimensional affine subspace for which the projected points best resemble the original ones, </a:t>
                </a:r>
                <a14:m>
                  <m:oMath xmlns:m="http://schemas.openxmlformats.org/officeDocument/2006/math">
                    <m:sSub>
                      <m:sSubPr>
                        <m:ctrlPr>
                          <a:rPr lang="en-US" sz="2400" b="0" i="1" smtClean="0">
                            <a:solidFill>
                              <a:schemeClr val="bg1"/>
                            </a:solidFill>
                            <a:latin typeface="Cambria Math" panose="02040503050406030204" pitchFamily="18" charset="0"/>
                            <a:cs typeface="Beaufort for LOL" panose="02020503050000020004" pitchFamily="18" charset="0"/>
                          </a:rPr>
                        </m:ctrlPr>
                      </m:sSubPr>
                      <m:e>
                        <m:r>
                          <a:rPr lang="en-US" sz="2400" b="0" i="1" smtClean="0">
                            <a:solidFill>
                              <a:schemeClr val="bg1"/>
                            </a:solidFill>
                            <a:latin typeface="Cambria Math" panose="02040503050406030204" pitchFamily="18" charset="0"/>
                            <a:cs typeface="Beaufort for LOL" panose="02020503050000020004" pitchFamily="18" charset="0"/>
                          </a:rPr>
                          <m:t>𝑥</m:t>
                        </m:r>
                      </m:e>
                      <m:sub>
                        <m:r>
                          <a:rPr lang="en-US" sz="2400" b="0" i="1" smtClean="0">
                            <a:solidFill>
                              <a:schemeClr val="bg1"/>
                            </a:solidFill>
                            <a:latin typeface="Cambria Math" panose="02040503050406030204" pitchFamily="18" charset="0"/>
                            <a:cs typeface="Beaufort for LOL" panose="02020503050000020004" pitchFamily="18" charset="0"/>
                          </a:rPr>
                          <m:t>𝑖</m:t>
                        </m:r>
                      </m:sub>
                    </m:sSub>
                    <m:r>
                      <a:rPr lang="en-US" sz="2400" b="0" i="1" smtClean="0">
                        <a:solidFill>
                          <a:schemeClr val="bg1"/>
                        </a:solidFill>
                        <a:latin typeface="Cambria Math" panose="02040503050406030204" pitchFamily="18" charset="0"/>
                        <a:cs typeface="Beaufort for LOL" panose="02020503050000020004" pitchFamily="18" charset="0"/>
                      </a:rPr>
                      <m:t>≈</m:t>
                    </m:r>
                    <m:r>
                      <a:rPr lang="en-US" sz="2400" b="0" i="1" smtClean="0">
                        <a:solidFill>
                          <a:schemeClr val="bg1"/>
                        </a:solidFill>
                        <a:latin typeface="Cambria Math" panose="02040503050406030204" pitchFamily="18" charset="0"/>
                        <a:cs typeface="Beaufort for LOL" panose="02020503050000020004" pitchFamily="18" charset="0"/>
                      </a:rPr>
                      <m:t>𝜇</m:t>
                    </m:r>
                    <m:r>
                      <a:rPr lang="en-US" sz="2400" b="0" i="1" smtClean="0">
                        <a:solidFill>
                          <a:schemeClr val="bg1"/>
                        </a:solidFill>
                        <a:latin typeface="Cambria Math" panose="02040503050406030204" pitchFamily="18" charset="0"/>
                        <a:cs typeface="Beaufort for LOL" panose="02020503050000020004" pitchFamily="18" charset="0"/>
                      </a:rPr>
                      <m:t>+</m:t>
                    </m:r>
                    <m:r>
                      <a:rPr lang="en-US" sz="2400" b="1" i="1" smtClean="0">
                        <a:solidFill>
                          <a:schemeClr val="bg1"/>
                        </a:solidFill>
                        <a:latin typeface="Cambria Math" panose="02040503050406030204" pitchFamily="18" charset="0"/>
                        <a:cs typeface="Beaufort for LOL" panose="02020503050000020004" pitchFamily="18" charset="0"/>
                      </a:rPr>
                      <m:t>𝑽</m:t>
                    </m:r>
                    <m:sSub>
                      <m:sSubPr>
                        <m:ctrlPr>
                          <a:rPr lang="en-US" sz="2400" b="0" i="1" smtClean="0">
                            <a:solidFill>
                              <a:schemeClr val="bg1"/>
                            </a:solidFill>
                            <a:latin typeface="Cambria Math" panose="02040503050406030204" pitchFamily="18" charset="0"/>
                            <a:cs typeface="Beaufort for LOL" panose="02020503050000020004" pitchFamily="18" charset="0"/>
                          </a:rPr>
                        </m:ctrlPr>
                      </m:sSubPr>
                      <m:e>
                        <m:r>
                          <a:rPr lang="en-US" sz="2400" b="0" i="1" smtClean="0">
                            <a:solidFill>
                              <a:schemeClr val="bg1"/>
                            </a:solidFill>
                            <a:latin typeface="Cambria Math" panose="02040503050406030204" pitchFamily="18" charset="0"/>
                            <a:cs typeface="Beaufort for LOL" panose="02020503050000020004" pitchFamily="18" charset="0"/>
                          </a:rPr>
                          <m:t>𝑦</m:t>
                        </m:r>
                      </m:e>
                      <m:sub>
                        <m:r>
                          <a:rPr lang="en-US" sz="2400" b="0" i="1" smtClean="0">
                            <a:solidFill>
                              <a:schemeClr val="bg1"/>
                            </a:solidFill>
                            <a:latin typeface="Cambria Math" panose="02040503050406030204" pitchFamily="18" charset="0"/>
                            <a:cs typeface="Beaufort for LOL" panose="02020503050000020004" pitchFamily="18" charset="0"/>
                          </a:rPr>
                          <m:t>𝑖</m:t>
                        </m:r>
                      </m:sub>
                    </m:sSub>
                  </m:oMath>
                </a14:m>
                <a:r>
                  <a:rPr lang="en-US" sz="2400" dirty="0">
                    <a:solidFill>
                      <a:schemeClr val="bg1"/>
                    </a:solidFill>
                    <a:latin typeface="Beaufort for LOL" panose="02020503050000020004" pitchFamily="18" charset="0"/>
                    <a:cs typeface="Beaufort for LOL" panose="02020503050000020004" pitchFamily="18" charset="0"/>
                  </a:rPr>
                  <a:t>, with constant </a:t>
                </a:r>
                <a14:m>
                  <m:oMath xmlns:m="http://schemas.openxmlformats.org/officeDocument/2006/math">
                    <m:r>
                      <a:rPr lang="en-US" sz="2400" b="0" i="1" smtClean="0">
                        <a:solidFill>
                          <a:schemeClr val="bg1"/>
                        </a:solidFill>
                        <a:latin typeface="Cambria Math" panose="02040503050406030204" pitchFamily="18" charset="0"/>
                        <a:cs typeface="Beaufort for LOL" panose="02020503050000020004" pitchFamily="18" charset="0"/>
                      </a:rPr>
                      <m:t>𝜇</m:t>
                    </m:r>
                    <m:r>
                      <a:rPr lang="en-US" sz="2400" b="0" i="1" smtClean="0">
                        <a:solidFill>
                          <a:schemeClr val="bg1"/>
                        </a:solidFill>
                        <a:latin typeface="Cambria Math" panose="02040503050406030204" pitchFamily="18" charset="0"/>
                        <a:cs typeface="Beaufort for LOL" panose="02020503050000020004" pitchFamily="18" charset="0"/>
                      </a:rPr>
                      <m:t>∈</m:t>
                    </m:r>
                    <m:sSup>
                      <m:sSupPr>
                        <m:ctrlPr>
                          <a:rPr lang="en-US" sz="2400" b="1" i="1" dirty="0" smtClean="0">
                            <a:solidFill>
                              <a:schemeClr val="bg1"/>
                            </a:solidFill>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dirty="0">
                            <a:solidFill>
                              <a:schemeClr val="bg1"/>
                            </a:solidFill>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1" i="1" dirty="0" smtClean="0">
                            <a:solidFill>
                              <a:schemeClr val="bg1"/>
                            </a:solidFill>
                            <a:latin typeface="Cambria Math" panose="02040503050406030204" pitchFamily="18" charset="0"/>
                            <a:ea typeface="Cambria Math" panose="02040503050406030204" pitchFamily="18" charset="0"/>
                            <a:cs typeface="Beaufort for LOL" panose="02020503050000020004" pitchFamily="18" charset="0"/>
                          </a:rPr>
                          <m:t>𝒏</m:t>
                        </m:r>
                      </m:sup>
                    </m:sSup>
                  </m:oMath>
                </a14:m>
                <a:r>
                  <a:rPr lang="en-US" sz="2400" dirty="0">
                    <a:solidFill>
                      <a:schemeClr val="bg1"/>
                    </a:solidFill>
                    <a:latin typeface="Beaufort for LOL" panose="02020503050000020004" pitchFamily="18" charset="0"/>
                    <a:cs typeface="Beaufort for LOL" panose="02020503050000020004" pitchFamily="18" charset="0"/>
                  </a:rPr>
                  <a:t>.</a:t>
                </a:r>
              </a:p>
              <a:p>
                <a:br>
                  <a:rPr lang="en-US" sz="600" dirty="0">
                    <a:solidFill>
                      <a:schemeClr val="bg1"/>
                    </a:solidFill>
                    <a:latin typeface="Beaufort for LOL" panose="02020503050000020004" pitchFamily="18" charset="0"/>
                    <a:cs typeface="Beaufort for LOL" panose="02020503050000020004" pitchFamily="18" charset="0"/>
                  </a:rPr>
                </a:br>
                <a:r>
                  <a:rPr lang="en-US" sz="2400" dirty="0">
                    <a:solidFill>
                      <a:schemeClr val="bg1"/>
                    </a:solidFill>
                    <a:latin typeface="Beaufort for LOL" panose="02020503050000020004" pitchFamily="18" charset="0"/>
                    <a:cs typeface="Beaufort for LOL" panose="02020503050000020004" pitchFamily="18" charset="0"/>
                  </a:rPr>
                  <a:t>The solutions are identical up to a constant offset </a:t>
                </a:r>
                <a14:m>
                  <m:oMath xmlns:m="http://schemas.openxmlformats.org/officeDocument/2006/math">
                    <m:sSup>
                      <m:sSupPr>
                        <m:ctrlPr>
                          <a:rPr lang="en-US" sz="2400" b="0" i="1" smtClean="0">
                            <a:solidFill>
                              <a:schemeClr val="bg1"/>
                            </a:solidFill>
                            <a:latin typeface="Cambria Math" panose="02040503050406030204" pitchFamily="18" charset="0"/>
                            <a:cs typeface="Beaufort for LOL" panose="02020503050000020004" pitchFamily="18" charset="0"/>
                          </a:rPr>
                        </m:ctrlPr>
                      </m:sSupPr>
                      <m:e>
                        <m:r>
                          <a:rPr lang="en-US" sz="2400" b="1" i="1">
                            <a:solidFill>
                              <a:schemeClr val="bg1"/>
                            </a:solidFill>
                            <a:latin typeface="Cambria Math" panose="02040503050406030204" pitchFamily="18" charset="0"/>
                            <a:cs typeface="Beaufort for LOL" panose="02020503050000020004" pitchFamily="18" charset="0"/>
                          </a:rPr>
                          <m:t>𝑽</m:t>
                        </m:r>
                      </m:e>
                      <m:sup>
                        <m:r>
                          <a:rPr lang="en-US" sz="2400" b="0" i="1" smtClean="0">
                            <a:solidFill>
                              <a:schemeClr val="bg1"/>
                            </a:solidFill>
                            <a:latin typeface="Cambria Math" panose="02040503050406030204" pitchFamily="18" charset="0"/>
                            <a:cs typeface="Beaufort for LOL" panose="02020503050000020004" pitchFamily="18" charset="0"/>
                          </a:rPr>
                          <m:t>𝑇</m:t>
                        </m:r>
                      </m:sup>
                    </m:sSup>
                    <m:r>
                      <a:rPr lang="en-US" sz="2400" b="0" i="1" smtClean="0">
                        <a:solidFill>
                          <a:schemeClr val="bg1"/>
                        </a:solidFill>
                        <a:latin typeface="Cambria Math" panose="02040503050406030204" pitchFamily="18" charset="0"/>
                        <a:cs typeface="Beaufort for LOL" panose="02020503050000020004" pitchFamily="18" charset="0"/>
                      </a:rPr>
                      <m:t>𝜇</m:t>
                    </m:r>
                  </m:oMath>
                </a14:m>
                <a:r>
                  <a:rPr lang="en-US" sz="2400" dirty="0">
                    <a:solidFill>
                      <a:schemeClr val="bg1"/>
                    </a:solidFill>
                    <a:latin typeface="Beaufort for LOL" panose="02020503050000020004" pitchFamily="18" charset="0"/>
                    <a:cs typeface="Beaufort for LOL" panose="02020503050000020004" pitchFamily="18" charset="0"/>
                  </a:rPr>
                  <a:t>.</a:t>
                </a:r>
              </a:p>
            </p:txBody>
          </p:sp>
        </mc:Choice>
        <mc:Fallback xmlns="">
          <p:sp>
            <p:nvSpPr>
              <p:cNvPr id="6" name="TextBox 5">
                <a:extLst>
                  <a:ext uri="{FF2B5EF4-FFF2-40B4-BE49-F238E27FC236}">
                    <a16:creationId xmlns:a16="http://schemas.microsoft.com/office/drawing/2014/main" id="{480D0488-C016-CE78-CD79-2800A1975875}"/>
                  </a:ext>
                </a:extLst>
              </p:cNvPr>
              <p:cNvSpPr txBox="1">
                <a:spLocks noRot="1" noChangeAspect="1" noMove="1" noResize="1" noEditPoints="1" noAdjustHandles="1" noChangeArrowheads="1" noChangeShapeType="1" noTextEdit="1"/>
              </p:cNvSpPr>
              <p:nvPr/>
            </p:nvSpPr>
            <p:spPr>
              <a:xfrm>
                <a:off x="274362" y="4111618"/>
                <a:ext cx="11917638" cy="2123658"/>
              </a:xfrm>
              <a:prstGeom prst="rect">
                <a:avLst/>
              </a:prstGeom>
              <a:blipFill>
                <a:blip r:embed="rId4"/>
                <a:stretch>
                  <a:fillRect l="-870" t="-2292" r="-51" b="-5444"/>
                </a:stretch>
              </a:blipFill>
            </p:spPr>
            <p:txBody>
              <a:bodyPr/>
              <a:lstStyle/>
              <a:p>
                <a:r>
                  <a:rPr lang="en-AT">
                    <a:noFill/>
                  </a:rPr>
                  <a:t> </a:t>
                </a:r>
              </a:p>
            </p:txBody>
          </p:sp>
        </mc:Fallback>
      </mc:AlternateContent>
      <p:sp>
        <p:nvSpPr>
          <p:cNvPr id="11" name="TextBox 10">
            <a:extLst>
              <a:ext uri="{FF2B5EF4-FFF2-40B4-BE49-F238E27FC236}">
                <a16:creationId xmlns:a16="http://schemas.microsoft.com/office/drawing/2014/main" id="{830D9B01-D44A-E222-AF8B-2BC0B7FF977C}"/>
              </a:ext>
            </a:extLst>
          </p:cNvPr>
          <p:cNvSpPr txBox="1"/>
          <p:nvPr/>
        </p:nvSpPr>
        <p:spPr>
          <a:xfrm>
            <a:off x="9091967" y="6235276"/>
            <a:ext cx="2972726"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see handwritten notes</a:t>
            </a:r>
            <a:endParaRPr lang="en-AT" i="1" dirty="0">
              <a:latin typeface="Beaufort for LOL" panose="02020503050000020004" pitchFamily="18" charset="0"/>
              <a:cs typeface="Beaufort for LOL" panose="02020503050000020004" pitchFamily="18" charset="0"/>
            </a:endParaRPr>
          </a:p>
        </p:txBody>
      </p:sp>
      <p:pic>
        <p:nvPicPr>
          <p:cNvPr id="1026" name="Picture 2" descr="Karl Pearson - Wikipedia">
            <a:extLst>
              <a:ext uri="{FF2B5EF4-FFF2-40B4-BE49-F238E27FC236}">
                <a16:creationId xmlns:a16="http://schemas.microsoft.com/office/drawing/2014/main" id="{EA0849E2-788B-1DDE-9C06-25A74FE60D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9647" y="-55638"/>
            <a:ext cx="1552353" cy="1328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10FDA1-C9C1-3EAA-B215-6AA0A958B116}"/>
              </a:ext>
            </a:extLst>
          </p:cNvPr>
          <p:cNvSpPr txBox="1"/>
          <p:nvPr/>
        </p:nvSpPr>
        <p:spPr>
          <a:xfrm>
            <a:off x="10161181" y="1242204"/>
            <a:ext cx="2509284" cy="307777"/>
          </a:xfrm>
          <a:prstGeom prst="rect">
            <a:avLst/>
          </a:prstGeom>
          <a:noFill/>
        </p:spPr>
        <p:txBody>
          <a:bodyPr wrap="square" rtlCol="0">
            <a:spAutoFit/>
          </a:bodyPr>
          <a:lstStyle/>
          <a:p>
            <a:r>
              <a:rPr lang="en-US" sz="1400" dirty="0"/>
              <a:t>Karl Pearson (1857 - 1936)</a:t>
            </a:r>
            <a:endParaRPr lang="en-AT" sz="1400" dirty="0"/>
          </a:p>
        </p:txBody>
      </p:sp>
    </p:spTree>
    <p:extLst>
      <p:ext uri="{BB962C8B-B14F-4D97-AF65-F5344CB8AC3E}">
        <p14:creationId xmlns:p14="http://schemas.microsoft.com/office/powerpoint/2010/main" val="409629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7BC5-03C3-E40C-D3BD-3CA4232A2643}"/>
              </a:ext>
            </a:extLst>
          </p:cNvPr>
          <p:cNvPicPr>
            <a:picLocks noChangeAspect="1"/>
          </p:cNvPicPr>
          <p:nvPr/>
        </p:nvPicPr>
        <p:blipFill>
          <a:blip r:embed="rId2"/>
          <a:stretch>
            <a:fillRect/>
          </a:stretch>
        </p:blipFill>
        <p:spPr>
          <a:xfrm>
            <a:off x="0" y="754879"/>
            <a:ext cx="12192000" cy="6103121"/>
          </a:xfrm>
          <a:prstGeom prst="rect">
            <a:avLst/>
          </a:prstGeom>
        </p:spPr>
      </p:pic>
      <p:sp>
        <p:nvSpPr>
          <p:cNvPr id="2" name="Title 1">
            <a:extLst>
              <a:ext uri="{FF2B5EF4-FFF2-40B4-BE49-F238E27FC236}">
                <a16:creationId xmlns:a16="http://schemas.microsoft.com/office/drawing/2014/main" id="{B1BFE59B-0122-E651-A013-2B8ADF3839F1}"/>
              </a:ext>
            </a:extLst>
          </p:cNvPr>
          <p:cNvSpPr>
            <a:spLocks noGrp="1"/>
          </p:cNvSpPr>
          <p:nvPr>
            <p:ph type="title"/>
          </p:nvPr>
        </p:nvSpPr>
        <p:spPr/>
        <p:txBody>
          <a:bodyPr/>
          <a:lstStyle/>
          <a:p>
            <a:r>
              <a:rPr lang="en-US" dirty="0"/>
              <a:t>Example: using PCA on the original </a:t>
            </a:r>
            <a:r>
              <a:rPr lang="en-US" dirty="0" err="1"/>
              <a:t>Pokemon</a:t>
            </a:r>
            <a:endParaRPr lang="en-AT" dirty="0"/>
          </a:p>
        </p:txBody>
      </p:sp>
      <p:sp>
        <p:nvSpPr>
          <p:cNvPr id="3" name="Slide Number Placeholder 2">
            <a:extLst>
              <a:ext uri="{FF2B5EF4-FFF2-40B4-BE49-F238E27FC236}">
                <a16:creationId xmlns:a16="http://schemas.microsoft.com/office/drawing/2014/main" id="{9B8C6F8A-E386-AF39-B3DC-6F57A8E31EBF}"/>
              </a:ext>
            </a:extLst>
          </p:cNvPr>
          <p:cNvSpPr>
            <a:spLocks noGrp="1"/>
          </p:cNvSpPr>
          <p:nvPr>
            <p:ph type="sldNum" sz="quarter" idx="12"/>
          </p:nvPr>
        </p:nvSpPr>
        <p:spPr/>
        <p:txBody>
          <a:bodyPr/>
          <a:lstStyle/>
          <a:p>
            <a:fld id="{CC491BDB-77F2-4EF0-887C-9DE660584513}" type="slidenum">
              <a:rPr lang="en-GB" smtClean="0"/>
              <a:pPr/>
              <a:t>26</a:t>
            </a:fld>
            <a:endParaRPr lang="en-GB" dirty="0"/>
          </a:p>
        </p:txBody>
      </p:sp>
      <p:pic>
        <p:nvPicPr>
          <p:cNvPr id="5" name="Picture 4">
            <a:extLst>
              <a:ext uri="{FF2B5EF4-FFF2-40B4-BE49-F238E27FC236}">
                <a16:creationId xmlns:a16="http://schemas.microsoft.com/office/drawing/2014/main" id="{4E173503-F278-A72B-FFD3-BD1795DF559D}"/>
              </a:ext>
            </a:extLst>
          </p:cNvPr>
          <p:cNvPicPr>
            <a:picLocks noChangeAspect="1"/>
          </p:cNvPicPr>
          <p:nvPr/>
        </p:nvPicPr>
        <p:blipFill>
          <a:blip r:embed="rId3"/>
          <a:stretch>
            <a:fillRect/>
          </a:stretch>
        </p:blipFill>
        <p:spPr>
          <a:xfrm>
            <a:off x="1251267" y="4870268"/>
            <a:ext cx="1232853" cy="1232853"/>
          </a:xfrm>
          <a:prstGeom prst="rect">
            <a:avLst/>
          </a:prstGeom>
        </p:spPr>
      </p:pic>
      <p:pic>
        <p:nvPicPr>
          <p:cNvPr id="7" name="Picture 6">
            <a:extLst>
              <a:ext uri="{FF2B5EF4-FFF2-40B4-BE49-F238E27FC236}">
                <a16:creationId xmlns:a16="http://schemas.microsoft.com/office/drawing/2014/main" id="{864F804A-97BD-B782-E07A-ECA045D868E2}"/>
              </a:ext>
            </a:extLst>
          </p:cNvPr>
          <p:cNvPicPr>
            <a:picLocks noChangeAspect="1"/>
          </p:cNvPicPr>
          <p:nvPr/>
        </p:nvPicPr>
        <p:blipFill>
          <a:blip r:embed="rId4"/>
          <a:stretch>
            <a:fillRect/>
          </a:stretch>
        </p:blipFill>
        <p:spPr>
          <a:xfrm>
            <a:off x="2597467" y="4870268"/>
            <a:ext cx="1232853" cy="1232853"/>
          </a:xfrm>
          <a:prstGeom prst="rect">
            <a:avLst/>
          </a:prstGeom>
        </p:spPr>
      </p:pic>
      <p:sp>
        <p:nvSpPr>
          <p:cNvPr id="9" name="TextBox 8">
            <a:extLst>
              <a:ext uri="{FF2B5EF4-FFF2-40B4-BE49-F238E27FC236}">
                <a16:creationId xmlns:a16="http://schemas.microsoft.com/office/drawing/2014/main" id="{58336F3A-E5A8-E8A0-97AE-A41CC2785587}"/>
              </a:ext>
            </a:extLst>
          </p:cNvPr>
          <p:cNvSpPr txBox="1"/>
          <p:nvPr/>
        </p:nvSpPr>
        <p:spPr>
          <a:xfrm>
            <a:off x="1603534" y="4500936"/>
            <a:ext cx="624840"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PC1</a:t>
            </a:r>
            <a:endParaRPr lang="en-AT" dirty="0">
              <a:latin typeface="Beaufort for LOL" panose="02020503050000020004" pitchFamily="18" charset="0"/>
              <a:cs typeface="Beaufort for LOL" panose="02020503050000020004" pitchFamily="18" charset="0"/>
            </a:endParaRPr>
          </a:p>
        </p:txBody>
      </p:sp>
      <p:sp>
        <p:nvSpPr>
          <p:cNvPr id="10" name="TextBox 9">
            <a:extLst>
              <a:ext uri="{FF2B5EF4-FFF2-40B4-BE49-F238E27FC236}">
                <a16:creationId xmlns:a16="http://schemas.microsoft.com/office/drawing/2014/main" id="{700DFCB7-F1D5-A0B8-6CA4-F963F20319DC}"/>
              </a:ext>
            </a:extLst>
          </p:cNvPr>
          <p:cNvSpPr txBox="1"/>
          <p:nvPr/>
        </p:nvSpPr>
        <p:spPr>
          <a:xfrm>
            <a:off x="2906555" y="4518018"/>
            <a:ext cx="624840"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PC2</a:t>
            </a:r>
            <a:endParaRPr lang="en-AT"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4013470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ED1DA-98CE-84C0-9EC9-A6C86A4C4440}"/>
            </a:ext>
          </a:extLst>
        </p:cNvPr>
        <p:cNvGrpSpPr/>
        <p:nvPr/>
      </p:nvGrpSpPr>
      <p:grpSpPr>
        <a:xfrm>
          <a:off x="0" y="0"/>
          <a:ext cx="0" cy="0"/>
          <a:chOff x="0" y="0"/>
          <a:chExt cx="0" cy="0"/>
        </a:xfrm>
      </p:grpSpPr>
      <p:pic>
        <p:nvPicPr>
          <p:cNvPr id="11" name="Picture 10" descr="A white background with black text&#10;&#10;AI-generated content may be incorrect.">
            <a:extLst>
              <a:ext uri="{FF2B5EF4-FFF2-40B4-BE49-F238E27FC236}">
                <a16:creationId xmlns:a16="http://schemas.microsoft.com/office/drawing/2014/main" id="{66C91B56-8146-DB1E-EC50-C06600016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91" y="100546"/>
            <a:ext cx="13941958" cy="697098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5702DBE-BC8D-C1B2-25FD-B2CDDC6D4DB2}"/>
                  </a:ext>
                </a:extLst>
              </p:cNvPr>
              <p:cNvSpPr>
                <a:spLocks noGrp="1"/>
              </p:cNvSpPr>
              <p:nvPr>
                <p:ph type="title"/>
              </p:nvPr>
            </p:nvSpPr>
            <p:spPr>
              <a:xfrm>
                <a:off x="242890" y="-119587"/>
                <a:ext cx="11949109" cy="1325562"/>
              </a:xfrm>
            </p:spPr>
            <p:txBody>
              <a:bodyPr>
                <a:normAutofit/>
              </a:bodyPr>
              <a:lstStyle/>
              <a:p>
                <a:r>
                  <a:rPr lang="en-US" dirty="0">
                    <a:latin typeface="Beaufort for LOL" panose="02020503050000020004" pitchFamily="18" charset="0"/>
                    <a:cs typeface="Beaufort for LOL" panose="02020503050000020004" pitchFamily="18" charset="0"/>
                  </a:rPr>
                  <a:t>Example: </a:t>
                </a:r>
                <a:r>
                  <a:rPr lang="en-US" sz="3600" dirty="0">
                    <a:latin typeface="Beaufort for LOL" panose="02020503050000020004" pitchFamily="18" charset="0"/>
                    <a:cs typeface="Beaufort for LOL" panose="02020503050000020004" pitchFamily="18" charset="0"/>
                  </a:rPr>
                  <a:t>r</a:t>
                </a:r>
                <a:r>
                  <a:rPr lang="en-US" sz="3600" dirty="0">
                    <a:solidFill>
                      <a:srgbClr val="191D43"/>
                    </a:solidFill>
                    <a:latin typeface="Beaufort for LOL" panose="02020503050000020004" pitchFamily="18" charset="0"/>
                    <a:cs typeface="Beaufort for LOL" panose="02020503050000020004" pitchFamily="18" charset="0"/>
                  </a:rPr>
                  <a:t>andomly perturb </a:t>
                </a:r>
                <a14:m>
                  <m:oMath xmlns:m="http://schemas.openxmlformats.org/officeDocument/2006/math">
                    <m:sSub>
                      <m:sSubPr>
                        <m:ctrlPr>
                          <a:rPr lang="en-US" sz="3600" i="1">
                            <a:solidFill>
                              <a:srgbClr val="191D43"/>
                            </a:solidFill>
                            <a:latin typeface="Cambria Math" panose="02040503050406030204" pitchFamily="18" charset="0"/>
                            <a:cs typeface="Beaufort for LOL" panose="02020503050000020004" pitchFamily="18" charset="0"/>
                          </a:rPr>
                        </m:ctrlPr>
                      </m:sSubPr>
                      <m:e>
                        <m:r>
                          <a:rPr lang="en-US" sz="3600" b="1" i="1">
                            <a:solidFill>
                              <a:srgbClr val="191D43"/>
                            </a:solidFill>
                            <a:latin typeface="Cambria Math" panose="02040503050406030204" pitchFamily="18" charset="0"/>
                            <a:cs typeface="Beaufort for LOL" panose="02020503050000020004" pitchFamily="18" charset="0"/>
                          </a:rPr>
                          <m:t>𝒚</m:t>
                        </m:r>
                      </m:e>
                      <m:sub>
                        <m:r>
                          <a:rPr lang="en-US" sz="3600" b="1" i="1">
                            <a:solidFill>
                              <a:srgbClr val="191D43"/>
                            </a:solidFill>
                            <a:latin typeface="Cambria Math" panose="02040503050406030204" pitchFamily="18" charset="0"/>
                            <a:cs typeface="Beaufort for LOL" panose="02020503050000020004" pitchFamily="18" charset="0"/>
                          </a:rPr>
                          <m:t>𝒊</m:t>
                        </m:r>
                      </m:sub>
                    </m:sSub>
                  </m:oMath>
                </a14:m>
                <a:r>
                  <a:rPr lang="en-US" sz="3600" dirty="0">
                    <a:solidFill>
                      <a:srgbClr val="191D43"/>
                    </a:solidFill>
                    <a:latin typeface="Beaufort for LOL" panose="02020503050000020004" pitchFamily="18" charset="0"/>
                    <a:cs typeface="Beaufort for LOL" panose="02020503050000020004" pitchFamily="18" charset="0"/>
                  </a:rPr>
                  <a:t> u</a:t>
                </a:r>
                <a14:m>
                  <m:oMath xmlns:m="http://schemas.openxmlformats.org/officeDocument/2006/math">
                    <m:r>
                      <a:rPr lang="en-US" sz="3600" b="1" i="0" smtClean="0">
                        <a:solidFill>
                          <a:srgbClr val="191D43"/>
                        </a:solidFill>
                        <a:latin typeface="Cambria Math" panose="02040503050406030204" pitchFamily="18" charset="0"/>
                        <a:cs typeface="Beaufort for LOL" panose="02020503050000020004" pitchFamily="18" charset="0"/>
                      </a:rPr>
                      <m:t>𝐧𝐭𝐢𝐥</m:t>
                    </m:r>
                    <m:sSub>
                      <m:sSubPr>
                        <m:ctrlPr>
                          <a:rPr lang="en-US" sz="3600" i="1">
                            <a:solidFill>
                              <a:srgbClr val="191D43"/>
                            </a:solidFill>
                            <a:latin typeface="Cambria Math" panose="02040503050406030204" pitchFamily="18" charset="0"/>
                            <a:cs typeface="Beaufort for LOL" panose="02020503050000020004" pitchFamily="18" charset="0"/>
                          </a:rPr>
                        </m:ctrlPr>
                      </m:sSubPr>
                      <m:e>
                        <m:r>
                          <a:rPr lang="en-US" sz="3600" b="1" i="1">
                            <a:solidFill>
                              <a:srgbClr val="191D43"/>
                            </a:solidFill>
                            <a:latin typeface="Cambria Math" panose="02040503050406030204" pitchFamily="18" charset="0"/>
                            <a:cs typeface="Beaufort for LOL" panose="02020503050000020004" pitchFamily="18" charset="0"/>
                          </a:rPr>
                          <m:t> </m:t>
                        </m:r>
                        <m:r>
                          <a:rPr lang="en-US" sz="3600" b="1" i="1">
                            <a:solidFill>
                              <a:srgbClr val="191D43"/>
                            </a:solidFill>
                            <a:latin typeface="Cambria Math" panose="02040503050406030204" pitchFamily="18" charset="0"/>
                            <a:cs typeface="Beaufort for LOL" panose="02020503050000020004" pitchFamily="18" charset="0"/>
                          </a:rPr>
                          <m:t>𝒙</m:t>
                        </m:r>
                      </m:e>
                      <m:sub>
                        <m:r>
                          <a:rPr lang="en-US" sz="3600" b="1" i="1">
                            <a:solidFill>
                              <a:srgbClr val="191D43"/>
                            </a:solidFill>
                            <a:latin typeface="Cambria Math" panose="02040503050406030204" pitchFamily="18" charset="0"/>
                            <a:cs typeface="Beaufort for LOL" panose="02020503050000020004" pitchFamily="18" charset="0"/>
                          </a:rPr>
                          <m:t>𝒊</m:t>
                        </m:r>
                      </m:sub>
                    </m:sSub>
                    <m:r>
                      <a:rPr lang="en-US" sz="3600" b="1" i="1">
                        <a:solidFill>
                          <a:srgbClr val="191D43"/>
                        </a:solidFill>
                        <a:latin typeface="Cambria Math" panose="02040503050406030204" pitchFamily="18" charset="0"/>
                        <a:cs typeface="Beaufort for LOL" panose="02020503050000020004" pitchFamily="18" charset="0"/>
                      </a:rPr>
                      <m:t>≈</m:t>
                    </m:r>
                    <m:r>
                      <a:rPr lang="en-US" sz="3600" b="1" i="1">
                        <a:solidFill>
                          <a:srgbClr val="191D43"/>
                        </a:solidFill>
                        <a:latin typeface="Cambria Math" panose="02040503050406030204" pitchFamily="18" charset="0"/>
                        <a:cs typeface="Beaufort for LOL" panose="02020503050000020004" pitchFamily="18" charset="0"/>
                      </a:rPr>
                      <m:t>𝝁</m:t>
                    </m:r>
                    <m:r>
                      <a:rPr lang="en-US" sz="3600" b="1" i="1">
                        <a:solidFill>
                          <a:srgbClr val="191D43"/>
                        </a:solidFill>
                        <a:latin typeface="Cambria Math" panose="02040503050406030204" pitchFamily="18" charset="0"/>
                        <a:cs typeface="Beaufort for LOL" panose="02020503050000020004" pitchFamily="18" charset="0"/>
                      </a:rPr>
                      <m:t>+</m:t>
                    </m:r>
                    <m:r>
                      <a:rPr lang="en-US" sz="3600" b="1" i="1">
                        <a:solidFill>
                          <a:srgbClr val="191D43"/>
                        </a:solidFill>
                        <a:latin typeface="Cambria Math" panose="02040503050406030204" pitchFamily="18" charset="0"/>
                        <a:cs typeface="Beaufort for LOL" panose="02020503050000020004" pitchFamily="18" charset="0"/>
                      </a:rPr>
                      <m:t>𝑽</m:t>
                    </m:r>
                    <m:sSub>
                      <m:sSubPr>
                        <m:ctrlPr>
                          <a:rPr lang="en-US" sz="3600" i="1">
                            <a:solidFill>
                              <a:srgbClr val="191D43"/>
                            </a:solidFill>
                            <a:latin typeface="Cambria Math" panose="02040503050406030204" pitchFamily="18" charset="0"/>
                            <a:cs typeface="Beaufort for LOL" panose="02020503050000020004" pitchFamily="18" charset="0"/>
                          </a:rPr>
                        </m:ctrlPr>
                      </m:sSubPr>
                      <m:e>
                        <m:r>
                          <a:rPr lang="en-US" sz="3600" b="1" i="1">
                            <a:solidFill>
                              <a:srgbClr val="191D43"/>
                            </a:solidFill>
                            <a:latin typeface="Cambria Math" panose="02040503050406030204" pitchFamily="18" charset="0"/>
                            <a:cs typeface="Beaufort for LOL" panose="02020503050000020004" pitchFamily="18" charset="0"/>
                          </a:rPr>
                          <m:t>𝒚</m:t>
                        </m:r>
                      </m:e>
                      <m:sub>
                        <m:r>
                          <a:rPr lang="en-US" sz="3600" b="1" i="1">
                            <a:solidFill>
                              <a:srgbClr val="191D43"/>
                            </a:solidFill>
                            <a:latin typeface="Cambria Math" panose="02040503050406030204" pitchFamily="18" charset="0"/>
                            <a:cs typeface="Beaufort for LOL" panose="02020503050000020004" pitchFamily="18" charset="0"/>
                          </a:rPr>
                          <m:t>𝒊</m:t>
                        </m:r>
                      </m:sub>
                    </m:sSub>
                  </m:oMath>
                </a14:m>
                <a:endParaRPr lang="en-AT" dirty="0">
                  <a:latin typeface="Beaufort for LOL" panose="02020503050000020004" pitchFamily="18" charset="0"/>
                  <a:cs typeface="Beaufort for LOL" panose="02020503050000020004" pitchFamily="18" charset="0"/>
                </a:endParaRPr>
              </a:p>
            </p:txBody>
          </p:sp>
        </mc:Choice>
        <mc:Fallback xmlns="">
          <p:sp>
            <p:nvSpPr>
              <p:cNvPr id="2" name="Title 1">
                <a:extLst>
                  <a:ext uri="{FF2B5EF4-FFF2-40B4-BE49-F238E27FC236}">
                    <a16:creationId xmlns:a16="http://schemas.microsoft.com/office/drawing/2014/main" id="{F5702DBE-BC8D-C1B2-25FD-B2CDDC6D4DB2}"/>
                  </a:ext>
                </a:extLst>
              </p:cNvPr>
              <p:cNvSpPr>
                <a:spLocks noGrp="1" noRot="1" noChangeAspect="1" noMove="1" noResize="1" noEditPoints="1" noAdjustHandles="1" noChangeArrowheads="1" noChangeShapeType="1" noTextEdit="1"/>
              </p:cNvSpPr>
              <p:nvPr>
                <p:ph type="title"/>
              </p:nvPr>
            </p:nvSpPr>
            <p:spPr>
              <a:xfrm>
                <a:off x="242890" y="-119587"/>
                <a:ext cx="11949109" cy="1325562"/>
              </a:xfrm>
              <a:blipFill>
                <a:blip r:embed="rId3"/>
                <a:stretch>
                  <a:fillRect l="-1531"/>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F18B97E7-4F5C-B439-980F-A32BC1DE2D04}"/>
              </a:ext>
            </a:extLst>
          </p:cNvPr>
          <p:cNvSpPr>
            <a:spLocks noGrp="1"/>
          </p:cNvSpPr>
          <p:nvPr>
            <p:ph type="sldNum" sz="quarter" idx="12"/>
          </p:nvPr>
        </p:nvSpPr>
        <p:spPr/>
        <p:txBody>
          <a:bodyPr/>
          <a:lstStyle/>
          <a:p>
            <a:fld id="{CC491BDB-77F2-4EF0-887C-9DE660584513}" type="slidenum">
              <a:rPr lang="en-GB" smtClean="0"/>
              <a:pPr/>
              <a:t>27</a:t>
            </a:fld>
            <a:endParaRPr lang="en-GB" dirty="0"/>
          </a:p>
        </p:txBody>
      </p:sp>
    </p:spTree>
    <p:extLst>
      <p:ext uri="{BB962C8B-B14F-4D97-AF65-F5344CB8AC3E}">
        <p14:creationId xmlns:p14="http://schemas.microsoft.com/office/powerpoint/2010/main" val="4196024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12B61-EA0F-9AE1-6275-5CE5DAFF0E1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1AC8B94-03BB-4DA5-5DC2-5F4C2014E60A}"/>
              </a:ext>
            </a:extLst>
          </p:cNvPr>
          <p:cNvPicPr>
            <a:picLocks noChangeAspect="1"/>
          </p:cNvPicPr>
          <p:nvPr/>
        </p:nvPicPr>
        <p:blipFill>
          <a:blip r:embed="rId2"/>
          <a:stretch>
            <a:fillRect/>
          </a:stretch>
        </p:blipFill>
        <p:spPr>
          <a:xfrm>
            <a:off x="0" y="608871"/>
            <a:ext cx="12192000" cy="6249129"/>
          </a:xfrm>
          <a:prstGeom prst="rect">
            <a:avLst/>
          </a:prstGeom>
        </p:spPr>
      </p:pic>
      <p:sp>
        <p:nvSpPr>
          <p:cNvPr id="2" name="Title 1">
            <a:extLst>
              <a:ext uri="{FF2B5EF4-FFF2-40B4-BE49-F238E27FC236}">
                <a16:creationId xmlns:a16="http://schemas.microsoft.com/office/drawing/2014/main" id="{A40FF583-6B4B-1FFF-D9B2-B06C9C575A71}"/>
              </a:ext>
            </a:extLst>
          </p:cNvPr>
          <p:cNvSpPr>
            <a:spLocks noGrp="1"/>
          </p:cNvSpPr>
          <p:nvPr>
            <p:ph type="title"/>
          </p:nvPr>
        </p:nvSpPr>
        <p:spPr/>
        <p:txBody>
          <a:bodyPr/>
          <a:lstStyle/>
          <a:p>
            <a:r>
              <a:rPr lang="en-US" dirty="0"/>
              <a:t>Example: using components with less variance</a:t>
            </a:r>
            <a:endParaRPr lang="en-AT" dirty="0"/>
          </a:p>
        </p:txBody>
      </p:sp>
      <p:sp>
        <p:nvSpPr>
          <p:cNvPr id="3" name="Slide Number Placeholder 2">
            <a:extLst>
              <a:ext uri="{FF2B5EF4-FFF2-40B4-BE49-F238E27FC236}">
                <a16:creationId xmlns:a16="http://schemas.microsoft.com/office/drawing/2014/main" id="{AA3737B9-29F6-71DF-0ADA-0C0B2EE1BF0B}"/>
              </a:ext>
            </a:extLst>
          </p:cNvPr>
          <p:cNvSpPr>
            <a:spLocks noGrp="1"/>
          </p:cNvSpPr>
          <p:nvPr>
            <p:ph type="sldNum" sz="quarter" idx="12"/>
          </p:nvPr>
        </p:nvSpPr>
        <p:spPr/>
        <p:txBody>
          <a:bodyPr/>
          <a:lstStyle/>
          <a:p>
            <a:fld id="{CC491BDB-77F2-4EF0-887C-9DE660584513}" type="slidenum">
              <a:rPr lang="en-GB" smtClean="0"/>
              <a:pPr/>
              <a:t>28</a:t>
            </a:fld>
            <a:endParaRPr lang="en-GB" dirty="0"/>
          </a:p>
        </p:txBody>
      </p:sp>
      <p:sp>
        <p:nvSpPr>
          <p:cNvPr id="6" name="TextBox 5">
            <a:extLst>
              <a:ext uri="{FF2B5EF4-FFF2-40B4-BE49-F238E27FC236}">
                <a16:creationId xmlns:a16="http://schemas.microsoft.com/office/drawing/2014/main" id="{B4E1DAE9-16C7-8962-339C-7B9A9BE09B83}"/>
              </a:ext>
            </a:extLst>
          </p:cNvPr>
          <p:cNvSpPr txBox="1"/>
          <p:nvPr/>
        </p:nvSpPr>
        <p:spPr>
          <a:xfrm>
            <a:off x="1626459" y="4149824"/>
            <a:ext cx="624840"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PC3</a:t>
            </a:r>
            <a:endParaRPr lang="en-AT" dirty="0">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3F445E42-7F76-D4C2-20A7-B27C3C05F013}"/>
              </a:ext>
            </a:extLst>
          </p:cNvPr>
          <p:cNvSpPr txBox="1"/>
          <p:nvPr/>
        </p:nvSpPr>
        <p:spPr>
          <a:xfrm>
            <a:off x="3316224" y="4149824"/>
            <a:ext cx="624840"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PC4</a:t>
            </a:r>
            <a:endParaRPr lang="en-AT" dirty="0">
              <a:latin typeface="Beaufort for LOL" panose="02020503050000020004" pitchFamily="18" charset="0"/>
              <a:cs typeface="Beaufort for LOL" panose="02020503050000020004" pitchFamily="18" charset="0"/>
            </a:endParaRPr>
          </a:p>
        </p:txBody>
      </p:sp>
      <p:pic>
        <p:nvPicPr>
          <p:cNvPr id="10" name="Picture 9">
            <a:extLst>
              <a:ext uri="{FF2B5EF4-FFF2-40B4-BE49-F238E27FC236}">
                <a16:creationId xmlns:a16="http://schemas.microsoft.com/office/drawing/2014/main" id="{0DEC6B39-D38C-708D-7424-F5D627E9118C}"/>
              </a:ext>
            </a:extLst>
          </p:cNvPr>
          <p:cNvPicPr>
            <a:picLocks noChangeAspect="1"/>
          </p:cNvPicPr>
          <p:nvPr/>
        </p:nvPicPr>
        <p:blipFill>
          <a:blip r:embed="rId3"/>
          <a:stretch>
            <a:fillRect/>
          </a:stretch>
        </p:blipFill>
        <p:spPr>
          <a:xfrm>
            <a:off x="1102491" y="4519157"/>
            <a:ext cx="1571177" cy="1571177"/>
          </a:xfrm>
          <a:prstGeom prst="rect">
            <a:avLst/>
          </a:prstGeom>
        </p:spPr>
      </p:pic>
      <p:pic>
        <p:nvPicPr>
          <p:cNvPr id="12" name="Picture 11">
            <a:extLst>
              <a:ext uri="{FF2B5EF4-FFF2-40B4-BE49-F238E27FC236}">
                <a16:creationId xmlns:a16="http://schemas.microsoft.com/office/drawing/2014/main" id="{625A3572-3D66-BA91-70C3-A1E75809B63F}"/>
              </a:ext>
            </a:extLst>
          </p:cNvPr>
          <p:cNvPicPr>
            <a:picLocks noChangeAspect="1"/>
          </p:cNvPicPr>
          <p:nvPr/>
        </p:nvPicPr>
        <p:blipFill>
          <a:blip r:embed="rId4"/>
          <a:stretch>
            <a:fillRect/>
          </a:stretch>
        </p:blipFill>
        <p:spPr>
          <a:xfrm>
            <a:off x="2843055" y="4519156"/>
            <a:ext cx="1571177" cy="1571177"/>
          </a:xfrm>
          <a:prstGeom prst="rect">
            <a:avLst/>
          </a:prstGeom>
        </p:spPr>
      </p:pic>
    </p:spTree>
    <p:extLst>
      <p:ext uri="{BB962C8B-B14F-4D97-AF65-F5344CB8AC3E}">
        <p14:creationId xmlns:p14="http://schemas.microsoft.com/office/powerpoint/2010/main" val="3453311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BB4D3-8FAA-A1FF-7950-6424ED63BB2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5E82B29-B5FF-DFF3-C7B6-C61BF6BBDD95}"/>
              </a:ext>
            </a:extLst>
          </p:cNvPr>
          <p:cNvPicPr>
            <a:picLocks noChangeAspect="1"/>
          </p:cNvPicPr>
          <p:nvPr/>
        </p:nvPicPr>
        <p:blipFill>
          <a:blip r:embed="rId2"/>
          <a:stretch>
            <a:fillRect/>
          </a:stretch>
        </p:blipFill>
        <p:spPr>
          <a:xfrm>
            <a:off x="0" y="659959"/>
            <a:ext cx="12192000" cy="6233886"/>
          </a:xfrm>
          <a:prstGeom prst="rect">
            <a:avLst/>
          </a:prstGeom>
        </p:spPr>
      </p:pic>
      <p:sp>
        <p:nvSpPr>
          <p:cNvPr id="2" name="Title 1">
            <a:extLst>
              <a:ext uri="{FF2B5EF4-FFF2-40B4-BE49-F238E27FC236}">
                <a16:creationId xmlns:a16="http://schemas.microsoft.com/office/drawing/2014/main" id="{68C314F1-612A-BB18-7FB4-095262EBB34C}"/>
              </a:ext>
            </a:extLst>
          </p:cNvPr>
          <p:cNvSpPr>
            <a:spLocks noGrp="1"/>
          </p:cNvSpPr>
          <p:nvPr>
            <p:ph type="title"/>
          </p:nvPr>
        </p:nvSpPr>
        <p:spPr/>
        <p:txBody>
          <a:bodyPr/>
          <a:lstStyle/>
          <a:p>
            <a:r>
              <a:rPr lang="en-US" dirty="0"/>
              <a:t>Example: using components with less variance</a:t>
            </a:r>
            <a:endParaRPr lang="en-AT" dirty="0"/>
          </a:p>
        </p:txBody>
      </p:sp>
      <p:sp>
        <p:nvSpPr>
          <p:cNvPr id="3" name="Slide Number Placeholder 2">
            <a:extLst>
              <a:ext uri="{FF2B5EF4-FFF2-40B4-BE49-F238E27FC236}">
                <a16:creationId xmlns:a16="http://schemas.microsoft.com/office/drawing/2014/main" id="{17BC6B9F-7AC2-B26A-C831-7097E73A184B}"/>
              </a:ext>
            </a:extLst>
          </p:cNvPr>
          <p:cNvSpPr>
            <a:spLocks noGrp="1"/>
          </p:cNvSpPr>
          <p:nvPr>
            <p:ph type="sldNum" sz="quarter" idx="12"/>
          </p:nvPr>
        </p:nvSpPr>
        <p:spPr/>
        <p:txBody>
          <a:bodyPr/>
          <a:lstStyle/>
          <a:p>
            <a:fld id="{CC491BDB-77F2-4EF0-887C-9DE660584513}" type="slidenum">
              <a:rPr lang="en-GB" smtClean="0"/>
              <a:pPr/>
              <a:t>29</a:t>
            </a:fld>
            <a:endParaRPr lang="en-GB" dirty="0"/>
          </a:p>
        </p:txBody>
      </p:sp>
      <p:sp>
        <p:nvSpPr>
          <p:cNvPr id="7" name="TextBox 6">
            <a:extLst>
              <a:ext uri="{FF2B5EF4-FFF2-40B4-BE49-F238E27FC236}">
                <a16:creationId xmlns:a16="http://schemas.microsoft.com/office/drawing/2014/main" id="{8FF4FFC9-A131-CEAF-27A0-21D2F344FBE3}"/>
              </a:ext>
            </a:extLst>
          </p:cNvPr>
          <p:cNvSpPr txBox="1"/>
          <p:nvPr/>
        </p:nvSpPr>
        <p:spPr>
          <a:xfrm>
            <a:off x="855645" y="922847"/>
            <a:ext cx="4305635" cy="830997"/>
          </a:xfrm>
          <a:prstGeom prst="rect">
            <a:avLst/>
          </a:prstGeom>
          <a:noFill/>
        </p:spPr>
        <p:txBody>
          <a:bodyPr wrap="square" rtlCol="0">
            <a:spAutoFit/>
          </a:bodyPr>
          <a:lstStyle/>
          <a:p>
            <a:r>
              <a:rPr lang="en-US" sz="2400" b="1" i="1" dirty="0">
                <a:latin typeface="Beaufort for LOL" panose="02020503050000020004" pitchFamily="18" charset="0"/>
                <a:cs typeface="Beaufort for LOL" panose="02020503050000020004" pitchFamily="18" charset="0"/>
              </a:rPr>
              <a:t>Note: </a:t>
            </a:r>
            <a:r>
              <a:rPr lang="en-US" sz="2400" i="1" dirty="0">
                <a:latin typeface="Beaufort for LOL" panose="02020503050000020004" pitchFamily="18" charset="0"/>
                <a:cs typeface="Beaufort for LOL" panose="02020503050000020004" pitchFamily="18" charset="0"/>
              </a:rPr>
              <a:t>The first and second eigenvalue are by far the largest!</a:t>
            </a:r>
            <a:endParaRPr lang="en-AT" sz="2400" i="1" dirty="0">
              <a:latin typeface="Beaufort for LOL" panose="02020503050000020004" pitchFamily="18" charset="0"/>
              <a:cs typeface="Beaufort for LOL" panose="02020503050000020004" pitchFamily="18" charset="0"/>
            </a:endParaRPr>
          </a:p>
        </p:txBody>
      </p:sp>
      <p:pic>
        <p:nvPicPr>
          <p:cNvPr id="9" name="Picture 8">
            <a:extLst>
              <a:ext uri="{FF2B5EF4-FFF2-40B4-BE49-F238E27FC236}">
                <a16:creationId xmlns:a16="http://schemas.microsoft.com/office/drawing/2014/main" id="{BDF5D70F-C1DF-37F7-ADA1-DABE62028E9D}"/>
              </a:ext>
            </a:extLst>
          </p:cNvPr>
          <p:cNvPicPr>
            <a:picLocks noChangeAspect="1"/>
          </p:cNvPicPr>
          <p:nvPr/>
        </p:nvPicPr>
        <p:blipFill>
          <a:blip r:embed="rId3"/>
          <a:stretch>
            <a:fillRect/>
          </a:stretch>
        </p:blipFill>
        <p:spPr>
          <a:xfrm>
            <a:off x="8180106" y="1089715"/>
            <a:ext cx="1512252" cy="1512252"/>
          </a:xfrm>
          <a:prstGeom prst="rect">
            <a:avLst/>
          </a:prstGeom>
        </p:spPr>
      </p:pic>
      <p:pic>
        <p:nvPicPr>
          <p:cNvPr id="11" name="Picture 10">
            <a:extLst>
              <a:ext uri="{FF2B5EF4-FFF2-40B4-BE49-F238E27FC236}">
                <a16:creationId xmlns:a16="http://schemas.microsoft.com/office/drawing/2014/main" id="{DF4C13B1-2D2D-C84E-E88A-7B5604DF40A5}"/>
              </a:ext>
            </a:extLst>
          </p:cNvPr>
          <p:cNvPicPr>
            <a:picLocks noChangeAspect="1"/>
          </p:cNvPicPr>
          <p:nvPr/>
        </p:nvPicPr>
        <p:blipFill>
          <a:blip r:embed="rId4"/>
          <a:stretch>
            <a:fillRect/>
          </a:stretch>
        </p:blipFill>
        <p:spPr>
          <a:xfrm>
            <a:off x="10064275" y="1089715"/>
            <a:ext cx="1512252" cy="1512252"/>
          </a:xfrm>
          <a:prstGeom prst="rect">
            <a:avLst/>
          </a:prstGeom>
        </p:spPr>
      </p:pic>
      <p:sp>
        <p:nvSpPr>
          <p:cNvPr id="12" name="TextBox 11">
            <a:extLst>
              <a:ext uri="{FF2B5EF4-FFF2-40B4-BE49-F238E27FC236}">
                <a16:creationId xmlns:a16="http://schemas.microsoft.com/office/drawing/2014/main" id="{3F3759E5-070D-5A80-86AB-0E6C0741109C}"/>
              </a:ext>
            </a:extLst>
          </p:cNvPr>
          <p:cNvSpPr txBox="1"/>
          <p:nvPr/>
        </p:nvSpPr>
        <p:spPr>
          <a:xfrm>
            <a:off x="8652099" y="781784"/>
            <a:ext cx="624840"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PC5</a:t>
            </a:r>
            <a:endParaRPr lang="en-AT" dirty="0">
              <a:latin typeface="Beaufort for LOL" panose="02020503050000020004" pitchFamily="18" charset="0"/>
              <a:cs typeface="Beaufort for LOL" panose="02020503050000020004" pitchFamily="18" charset="0"/>
            </a:endParaRPr>
          </a:p>
        </p:txBody>
      </p:sp>
      <p:sp>
        <p:nvSpPr>
          <p:cNvPr id="13" name="TextBox 12">
            <a:extLst>
              <a:ext uri="{FF2B5EF4-FFF2-40B4-BE49-F238E27FC236}">
                <a16:creationId xmlns:a16="http://schemas.microsoft.com/office/drawing/2014/main" id="{71626775-61CD-E1F2-E66A-32D33052DAB2}"/>
              </a:ext>
            </a:extLst>
          </p:cNvPr>
          <p:cNvSpPr txBox="1"/>
          <p:nvPr/>
        </p:nvSpPr>
        <p:spPr>
          <a:xfrm>
            <a:off x="10565384" y="781784"/>
            <a:ext cx="624840"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PC6</a:t>
            </a:r>
            <a:endParaRPr lang="en-AT"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987745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4D9A2-1B70-1C9C-B317-D6CDC8135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31389-38BC-98EB-7BD2-47AC9AE1E0FB}"/>
              </a:ext>
            </a:extLst>
          </p:cNvPr>
          <p:cNvSpPr>
            <a:spLocks noGrp="1"/>
          </p:cNvSpPr>
          <p:nvPr>
            <p:ph type="title"/>
          </p:nvPr>
        </p:nvSpPr>
        <p:spPr/>
        <p:txBody>
          <a:bodyPr/>
          <a:lstStyle/>
          <a:p>
            <a:r>
              <a:rPr lang="en-US" dirty="0"/>
              <a:t>Motivation: making sense of (unlabeled) data</a:t>
            </a:r>
            <a:endParaRPr lang="en-AT" dirty="0"/>
          </a:p>
        </p:txBody>
      </p:sp>
      <p:sp>
        <p:nvSpPr>
          <p:cNvPr id="3" name="Slide Number Placeholder 2">
            <a:extLst>
              <a:ext uri="{FF2B5EF4-FFF2-40B4-BE49-F238E27FC236}">
                <a16:creationId xmlns:a16="http://schemas.microsoft.com/office/drawing/2014/main" id="{BCF37CA3-880E-E3F8-8D7F-486870DAA5BF}"/>
              </a:ext>
            </a:extLst>
          </p:cNvPr>
          <p:cNvSpPr>
            <a:spLocks noGrp="1"/>
          </p:cNvSpPr>
          <p:nvPr>
            <p:ph type="sldNum" sz="quarter" idx="12"/>
          </p:nvPr>
        </p:nvSpPr>
        <p:spPr/>
        <p:txBody>
          <a:bodyPr/>
          <a:lstStyle/>
          <a:p>
            <a:fld id="{CC491BDB-77F2-4EF0-887C-9DE660584513}" type="slidenum">
              <a:rPr lang="en-GB" smtClean="0"/>
              <a:pPr/>
              <a:t>3</a:t>
            </a:fld>
            <a:endParaRPr lang="en-GB" dirty="0"/>
          </a:p>
        </p:txBody>
      </p:sp>
      <p:sp>
        <p:nvSpPr>
          <p:cNvPr id="4" name="TextBox 3">
            <a:extLst>
              <a:ext uri="{FF2B5EF4-FFF2-40B4-BE49-F238E27FC236}">
                <a16:creationId xmlns:a16="http://schemas.microsoft.com/office/drawing/2014/main" id="{2DB995E9-470A-342D-C8F3-ED4597F29253}"/>
              </a:ext>
            </a:extLst>
          </p:cNvPr>
          <p:cNvSpPr txBox="1"/>
          <p:nvPr/>
        </p:nvSpPr>
        <p:spPr>
          <a:xfrm>
            <a:off x="242890" y="1205975"/>
            <a:ext cx="107045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In this lecture block, we will approach the following three challenges:</a:t>
            </a:r>
          </a:p>
        </p:txBody>
      </p:sp>
      <p:sp>
        <p:nvSpPr>
          <p:cNvPr id="5" name="TextBox 4">
            <a:extLst>
              <a:ext uri="{FF2B5EF4-FFF2-40B4-BE49-F238E27FC236}">
                <a16:creationId xmlns:a16="http://schemas.microsoft.com/office/drawing/2014/main" id="{CD2085DC-9501-19CE-647F-91FD80ACF2CB}"/>
              </a:ext>
            </a:extLst>
          </p:cNvPr>
          <p:cNvSpPr txBox="1"/>
          <p:nvPr/>
        </p:nvSpPr>
        <p:spPr>
          <a:xfrm>
            <a:off x="242891" y="1910825"/>
            <a:ext cx="524510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1.   The data is very high-dimensional</a:t>
            </a:r>
          </a:p>
        </p:txBody>
      </p:sp>
      <p:sp>
        <p:nvSpPr>
          <p:cNvPr id="6" name="TextBox 5">
            <a:extLst>
              <a:ext uri="{FF2B5EF4-FFF2-40B4-BE49-F238E27FC236}">
                <a16:creationId xmlns:a16="http://schemas.microsoft.com/office/drawing/2014/main" id="{FA0C9D68-4E8D-2498-59B8-C16EDEA10CC9}"/>
              </a:ext>
            </a:extLst>
          </p:cNvPr>
          <p:cNvSpPr txBox="1"/>
          <p:nvPr/>
        </p:nvSpPr>
        <p:spPr>
          <a:xfrm>
            <a:off x="750890" y="2372490"/>
            <a:ext cx="5573709" cy="1323439"/>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Beaufort for LOL" panose="02020503050000020004" pitchFamily="18" charset="0"/>
                <a:cs typeface="Beaufort for LOL" panose="02020503050000020004" pitchFamily="18" charset="0"/>
              </a:rPr>
              <a:t>Very unintuitive domain!</a:t>
            </a:r>
          </a:p>
          <a:p>
            <a:pPr marL="457200" indent="-457200">
              <a:buFont typeface="Arial" panose="020B0604020202020204" pitchFamily="34" charset="0"/>
              <a:buChar char="•"/>
            </a:pPr>
            <a:r>
              <a:rPr lang="en-US" sz="2000" dirty="0">
                <a:latin typeface="Beaufort for LOL" panose="02020503050000020004" pitchFamily="18" charset="0"/>
                <a:cs typeface="Beaufort for LOL" panose="02020503050000020004" pitchFamily="18" charset="0"/>
              </a:rPr>
              <a:t>Hard to visualize!</a:t>
            </a:r>
          </a:p>
          <a:p>
            <a:pPr marL="457200" indent="-457200">
              <a:buFont typeface="Arial" panose="020B0604020202020204" pitchFamily="34" charset="0"/>
              <a:buChar char="•"/>
            </a:pPr>
            <a:r>
              <a:rPr lang="en-US" sz="2000" dirty="0">
                <a:latin typeface="Beaufort for LOL" panose="02020503050000020004" pitchFamily="18" charset="0"/>
                <a:cs typeface="Beaufort for LOL" panose="02020503050000020004" pitchFamily="18" charset="0"/>
              </a:rPr>
              <a:t>Hard to tell which features are actually important (contain information)</a:t>
            </a:r>
          </a:p>
        </p:txBody>
      </p:sp>
      <p:sp>
        <p:nvSpPr>
          <p:cNvPr id="7" name="TextBox 6">
            <a:extLst>
              <a:ext uri="{FF2B5EF4-FFF2-40B4-BE49-F238E27FC236}">
                <a16:creationId xmlns:a16="http://schemas.microsoft.com/office/drawing/2014/main" id="{173F7515-1623-2017-7B13-C9CE7709BADA}"/>
              </a:ext>
            </a:extLst>
          </p:cNvPr>
          <p:cNvSpPr txBox="1"/>
          <p:nvPr/>
        </p:nvSpPr>
        <p:spPr>
          <a:xfrm>
            <a:off x="5995990" y="1910825"/>
            <a:ext cx="621030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2.   We only have a finite number of samples</a:t>
            </a:r>
          </a:p>
        </p:txBody>
      </p:sp>
      <p:sp>
        <p:nvSpPr>
          <p:cNvPr id="8" name="TextBox 7">
            <a:extLst>
              <a:ext uri="{FF2B5EF4-FFF2-40B4-BE49-F238E27FC236}">
                <a16:creationId xmlns:a16="http://schemas.microsoft.com/office/drawing/2014/main" id="{EDD260C9-3644-EF41-878A-E4A7B49B3671}"/>
              </a:ext>
            </a:extLst>
          </p:cNvPr>
          <p:cNvSpPr txBox="1"/>
          <p:nvPr/>
        </p:nvSpPr>
        <p:spPr>
          <a:xfrm>
            <a:off x="6503989" y="2372490"/>
            <a:ext cx="5573709"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Beaufort for LOL" panose="02020503050000020004" pitchFamily="18" charset="0"/>
                <a:cs typeface="Beaufort for LOL" panose="02020503050000020004" pitchFamily="18" charset="0"/>
              </a:rPr>
              <a:t>Noise vs. signal!</a:t>
            </a:r>
          </a:p>
        </p:txBody>
      </p:sp>
      <p:sp>
        <p:nvSpPr>
          <p:cNvPr id="9" name="TextBox 8">
            <a:extLst>
              <a:ext uri="{FF2B5EF4-FFF2-40B4-BE49-F238E27FC236}">
                <a16:creationId xmlns:a16="http://schemas.microsoft.com/office/drawing/2014/main" id="{277E84AD-FE03-AA23-81B2-400158E5C477}"/>
              </a:ext>
            </a:extLst>
          </p:cNvPr>
          <p:cNvSpPr txBox="1"/>
          <p:nvPr/>
        </p:nvSpPr>
        <p:spPr>
          <a:xfrm>
            <a:off x="5995990" y="2834154"/>
            <a:ext cx="621030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3.   We have no labels</a:t>
            </a:r>
          </a:p>
        </p:txBody>
      </p:sp>
      <p:sp>
        <p:nvSpPr>
          <p:cNvPr id="10" name="TextBox 9">
            <a:extLst>
              <a:ext uri="{FF2B5EF4-FFF2-40B4-BE49-F238E27FC236}">
                <a16:creationId xmlns:a16="http://schemas.microsoft.com/office/drawing/2014/main" id="{89E97C92-6B58-F7C6-F1C1-C0EC1289AFDE}"/>
              </a:ext>
            </a:extLst>
          </p:cNvPr>
          <p:cNvSpPr txBox="1"/>
          <p:nvPr/>
        </p:nvSpPr>
        <p:spPr>
          <a:xfrm>
            <a:off x="6503989" y="3295819"/>
            <a:ext cx="5573709" cy="400110"/>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Beaufort for LOL" panose="02020503050000020004" pitchFamily="18" charset="0"/>
                <a:cs typeface="Beaufort for LOL" panose="02020503050000020004" pitchFamily="18" charset="0"/>
              </a:rPr>
              <a:t>How can we detect useful structure in the data?</a:t>
            </a:r>
          </a:p>
        </p:txBody>
      </p:sp>
      <p:sp>
        <p:nvSpPr>
          <p:cNvPr id="11" name="TextBox 10">
            <a:extLst>
              <a:ext uri="{FF2B5EF4-FFF2-40B4-BE49-F238E27FC236}">
                <a16:creationId xmlns:a16="http://schemas.microsoft.com/office/drawing/2014/main" id="{926615E5-D09D-0A5D-EDEE-88D296BF8113}"/>
              </a:ext>
            </a:extLst>
          </p:cNvPr>
          <p:cNvSpPr txBox="1"/>
          <p:nvPr/>
        </p:nvSpPr>
        <p:spPr>
          <a:xfrm>
            <a:off x="242889" y="3757483"/>
            <a:ext cx="10704509"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More examples</a:t>
            </a:r>
            <a:r>
              <a:rPr lang="en-US" sz="2400" dirty="0">
                <a:latin typeface="Beaufort for LOL" panose="02020503050000020004" pitchFamily="18" charset="0"/>
                <a:cs typeface="Beaufort for LOL" panose="02020503050000020004" pitchFamily="18" charset="0"/>
              </a:rPr>
              <a:t> of such data </a:t>
            </a:r>
            <a:r>
              <a:rPr lang="en-US" i="1" dirty="0">
                <a:latin typeface="Beaufort for LOL" panose="02020503050000020004" pitchFamily="18" charset="0"/>
                <a:cs typeface="Beaufort for LOL" panose="02020503050000020004" pitchFamily="18" charset="0"/>
              </a:rPr>
              <a:t>(taken from https://database.eohandbook.com/)</a:t>
            </a:r>
            <a:r>
              <a:rPr lang="en-US" sz="2400" dirty="0">
                <a:latin typeface="Beaufort for LOL" panose="02020503050000020004" pitchFamily="18" charset="0"/>
                <a:cs typeface="Beaufort for LOL" panose="02020503050000020004" pitchFamily="18" charset="0"/>
              </a:rPr>
              <a:t>:</a:t>
            </a:r>
          </a:p>
        </p:txBody>
      </p:sp>
      <p:pic>
        <p:nvPicPr>
          <p:cNvPr id="16" name="Picture 15" descr="A screenshot of a computer&#10;&#10;AI-generated content may be incorrect.">
            <a:extLst>
              <a:ext uri="{FF2B5EF4-FFF2-40B4-BE49-F238E27FC236}">
                <a16:creationId xmlns:a16="http://schemas.microsoft.com/office/drawing/2014/main" id="{B01C39ED-D470-FD38-D2DE-AC936534E8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30" y="4280702"/>
            <a:ext cx="5173661" cy="2402444"/>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2E3C8EB8-E133-B47E-56A9-246350899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990" y="4219148"/>
            <a:ext cx="5664202" cy="2637959"/>
          </a:xfrm>
          <a:prstGeom prst="rect">
            <a:avLst/>
          </a:prstGeom>
        </p:spPr>
      </p:pic>
    </p:spTree>
    <p:extLst>
      <p:ext uri="{BB962C8B-B14F-4D97-AF65-F5344CB8AC3E}">
        <p14:creationId xmlns:p14="http://schemas.microsoft.com/office/powerpoint/2010/main" val="14903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8E4D6-2EA7-0717-17F7-F01CD6ED908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6725A3B-1DF4-759F-7747-112C6B7D7C25}"/>
              </a:ext>
            </a:extLst>
          </p:cNvPr>
          <p:cNvSpPr/>
          <p:nvPr/>
        </p:nvSpPr>
        <p:spPr>
          <a:xfrm>
            <a:off x="242892" y="3577337"/>
            <a:ext cx="5785376" cy="681396"/>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1BC0D1E0-C798-6A31-567B-0365799D3C7E}"/>
              </a:ext>
            </a:extLst>
          </p:cNvPr>
          <p:cNvSpPr>
            <a:spLocks noGrp="1"/>
          </p:cNvSpPr>
          <p:nvPr>
            <p:ph type="title"/>
          </p:nvPr>
        </p:nvSpPr>
        <p:spPr/>
        <p:txBody>
          <a:bodyPr/>
          <a:lstStyle/>
          <a:p>
            <a:r>
              <a:rPr lang="en-US" dirty="0"/>
              <a:t>Which target dimension to pick for PCA?</a:t>
            </a:r>
            <a:endParaRPr lang="en-AT" dirty="0"/>
          </a:p>
        </p:txBody>
      </p:sp>
      <p:sp>
        <p:nvSpPr>
          <p:cNvPr id="3" name="Slide Number Placeholder 2">
            <a:extLst>
              <a:ext uri="{FF2B5EF4-FFF2-40B4-BE49-F238E27FC236}">
                <a16:creationId xmlns:a16="http://schemas.microsoft.com/office/drawing/2014/main" id="{39F4DFF7-B95D-193A-E64B-044DFF1EA759}"/>
              </a:ext>
            </a:extLst>
          </p:cNvPr>
          <p:cNvSpPr>
            <a:spLocks noGrp="1"/>
          </p:cNvSpPr>
          <p:nvPr>
            <p:ph type="sldNum" sz="quarter" idx="12"/>
          </p:nvPr>
        </p:nvSpPr>
        <p:spPr/>
        <p:txBody>
          <a:bodyPr/>
          <a:lstStyle/>
          <a:p>
            <a:fld id="{CC491BDB-77F2-4EF0-887C-9DE660584513}" type="slidenum">
              <a:rPr lang="en-GB" smtClean="0"/>
              <a:pPr/>
              <a:t>30</a:t>
            </a:fld>
            <a:endParaRPr lang="en-GB"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C3BC0F3-2AB9-B770-BD47-5B96B58284E9}"/>
                  </a:ext>
                </a:extLst>
              </p:cNvPr>
              <p:cNvSpPr txBox="1"/>
              <p:nvPr/>
            </p:nvSpPr>
            <p:spPr>
              <a:xfrm>
                <a:off x="364767" y="1250602"/>
                <a:ext cx="1173683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For visualization, we obviously pick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𝑑</m:t>
                    </m:r>
                    <m:r>
                      <a:rPr lang="en-US" sz="2400" b="0" i="1" dirty="0" smtClean="0">
                        <a:latin typeface="Cambria Math" panose="02040503050406030204" pitchFamily="18" charset="0"/>
                        <a:cs typeface="Beaufort for LOL" panose="02020503050000020004" pitchFamily="18" charset="0"/>
                      </a:rPr>
                      <m:t> = 2 </m:t>
                    </m:r>
                  </m:oMath>
                </a14:m>
                <a:r>
                  <a:rPr lang="en-US" sz="2400" dirty="0">
                    <a:latin typeface="Beaufort for LOL" panose="02020503050000020004" pitchFamily="18" charset="0"/>
                    <a:cs typeface="Beaufort for LOL" panose="02020503050000020004" pitchFamily="18" charset="0"/>
                  </a:rPr>
                  <a:t>or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𝑑</m:t>
                    </m:r>
                    <m:r>
                      <a:rPr lang="en-US" sz="2400" b="0" i="1" dirty="0" smtClean="0">
                        <a:latin typeface="Cambria Math" panose="02040503050406030204" pitchFamily="18" charset="0"/>
                        <a:cs typeface="Beaufort for LOL" panose="02020503050000020004" pitchFamily="18" charset="0"/>
                      </a:rPr>
                      <m:t> =3</m:t>
                    </m:r>
                  </m:oMath>
                </a14:m>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7C3BC0F3-2AB9-B770-BD47-5B96B58284E9}"/>
                  </a:ext>
                </a:extLst>
              </p:cNvPr>
              <p:cNvSpPr txBox="1">
                <a:spLocks noRot="1" noChangeAspect="1" noMove="1" noResize="1" noEditPoints="1" noAdjustHandles="1" noChangeArrowheads="1" noChangeShapeType="1" noTextEdit="1"/>
              </p:cNvSpPr>
              <p:nvPr/>
            </p:nvSpPr>
            <p:spPr>
              <a:xfrm>
                <a:off x="364767" y="1250602"/>
                <a:ext cx="11736830" cy="461665"/>
              </a:xfrm>
              <a:prstGeom prst="rect">
                <a:avLst/>
              </a:prstGeom>
              <a:blipFill>
                <a:blip r:embed="rId2"/>
                <a:stretch>
                  <a:fillRect l="-831" t="-10526" b="-28947"/>
                </a:stretch>
              </a:blipFill>
            </p:spPr>
            <p:txBody>
              <a:bodyPr/>
              <a:lstStyle/>
              <a:p>
                <a:r>
                  <a:rPr lang="en-AT">
                    <a:noFill/>
                  </a:rPr>
                  <a:t> </a:t>
                </a:r>
              </a:p>
            </p:txBody>
          </p:sp>
        </mc:Fallback>
      </mc:AlternateContent>
      <p:sp>
        <p:nvSpPr>
          <p:cNvPr id="7" name="TextBox 6">
            <a:extLst>
              <a:ext uri="{FF2B5EF4-FFF2-40B4-BE49-F238E27FC236}">
                <a16:creationId xmlns:a16="http://schemas.microsoft.com/office/drawing/2014/main" id="{14F7658B-B062-69EB-DDF0-11B3B9146F15}"/>
              </a:ext>
            </a:extLst>
          </p:cNvPr>
          <p:cNvSpPr txBox="1"/>
          <p:nvPr/>
        </p:nvSpPr>
        <p:spPr>
          <a:xfrm>
            <a:off x="364767" y="2080335"/>
            <a:ext cx="11736830"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But PCA is also useful in other applications!</a:t>
            </a:r>
          </a:p>
          <a:p>
            <a:pPr marL="342900" indent="-342900">
              <a:buFont typeface="Arial" panose="020B0604020202020204" pitchFamily="34" charset="0"/>
              <a:buChar char="•"/>
            </a:pPr>
            <a:r>
              <a:rPr lang="en-US" sz="2400" b="1" dirty="0">
                <a:latin typeface="Beaufort for LOL" panose="02020503050000020004" pitchFamily="18" charset="0"/>
                <a:cs typeface="Beaufort for LOL" panose="02020503050000020004" pitchFamily="18" charset="0"/>
              </a:rPr>
              <a:t>Denoising</a:t>
            </a:r>
          </a:p>
          <a:p>
            <a:pPr marL="342900" indent="-342900">
              <a:buFont typeface="Arial" panose="020B0604020202020204" pitchFamily="34" charset="0"/>
              <a:buChar char="•"/>
            </a:pPr>
            <a:r>
              <a:rPr lang="en-US" sz="2400" b="1" dirty="0">
                <a:latin typeface="Beaufort for LOL" panose="02020503050000020004" pitchFamily="18" charset="0"/>
                <a:cs typeface="Beaufort for LOL" panose="02020503050000020004" pitchFamily="18" charset="0"/>
              </a:rPr>
              <a:t>Downstream analysis:</a:t>
            </a:r>
            <a:r>
              <a:rPr lang="en-US" sz="2400" dirty="0">
                <a:latin typeface="Beaufort for LOL" panose="02020503050000020004" pitchFamily="18" charset="0"/>
                <a:cs typeface="Beaufort for LOL" panose="02020503050000020004" pitchFamily="18" charset="0"/>
              </a:rPr>
              <a:t> use lower-dim. representation as input for another method</a:t>
            </a:r>
            <a:endParaRPr lang="en-AT" sz="2400" dirty="0">
              <a:latin typeface="Beaufort for LOL" panose="02020503050000020004" pitchFamily="18" charset="0"/>
              <a:cs typeface="Beaufort for LOL" panose="02020503050000020004" pitchFamily="18" charset="0"/>
            </a:endParaRPr>
          </a:p>
        </p:txBody>
      </p:sp>
      <p:sp>
        <p:nvSpPr>
          <p:cNvPr id="8" name="TextBox 7">
            <a:extLst>
              <a:ext uri="{FF2B5EF4-FFF2-40B4-BE49-F238E27FC236}">
                <a16:creationId xmlns:a16="http://schemas.microsoft.com/office/drawing/2014/main" id="{EF50732E-DCC9-1C54-6C71-77D586546097}"/>
              </a:ext>
            </a:extLst>
          </p:cNvPr>
          <p:cNvSpPr txBox="1"/>
          <p:nvPr/>
        </p:nvSpPr>
        <p:spPr>
          <a:xfrm>
            <a:off x="364767" y="3658828"/>
            <a:ext cx="6120700" cy="461665"/>
          </a:xfrm>
          <a:prstGeom prst="rect">
            <a:avLst/>
          </a:prstGeom>
          <a:noFill/>
        </p:spPr>
        <p:txBody>
          <a:bodyPr wrap="square" rtlCol="0">
            <a:spAutoFit/>
          </a:bodyPr>
          <a:lstStyle/>
          <a:p>
            <a:r>
              <a:rPr lang="en-US" sz="2400" b="1" dirty="0">
                <a:solidFill>
                  <a:schemeClr val="bg1"/>
                </a:solidFill>
                <a:latin typeface="Beaufort for LOL" panose="02020503050000020004" pitchFamily="18" charset="0"/>
                <a:cs typeface="Beaufort for LOL" panose="02020503050000020004" pitchFamily="18" charset="0"/>
              </a:rPr>
              <a:t>Any ideas how to choose the dimension?</a:t>
            </a:r>
            <a:endParaRPr lang="en-AT" sz="2400" b="1" dirty="0">
              <a:solidFill>
                <a:schemeClr val="bg1"/>
              </a:solidFill>
              <a:latin typeface="Beaufort for LOL" panose="02020503050000020004" pitchFamily="18" charset="0"/>
              <a:cs typeface="Beaufort for LOL" panose="02020503050000020004" pitchFamily="18" charset="0"/>
            </a:endParaRPr>
          </a:p>
        </p:txBody>
      </p:sp>
      <p:sp>
        <p:nvSpPr>
          <p:cNvPr id="11" name="TextBox 10">
            <a:extLst>
              <a:ext uri="{FF2B5EF4-FFF2-40B4-BE49-F238E27FC236}">
                <a16:creationId xmlns:a16="http://schemas.microsoft.com/office/drawing/2014/main" id="{1266535F-F426-3B52-38C9-475215386B49}"/>
              </a:ext>
            </a:extLst>
          </p:cNvPr>
          <p:cNvSpPr txBox="1"/>
          <p:nvPr/>
        </p:nvSpPr>
        <p:spPr>
          <a:xfrm>
            <a:off x="364767" y="5051764"/>
            <a:ext cx="1173683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Popular heuristic: </a:t>
            </a:r>
            <a:r>
              <a:rPr lang="en-US" sz="2400" dirty="0">
                <a:latin typeface="Beaufort for LOL" panose="02020503050000020004" pitchFamily="18" charset="0"/>
                <a:cs typeface="Beaufort for LOL" panose="02020503050000020004" pitchFamily="18" charset="0"/>
              </a:rPr>
              <a:t>look at eigenvalues, </a:t>
            </a:r>
          </a:p>
          <a:p>
            <a:r>
              <a:rPr lang="en-US" sz="2400" dirty="0">
                <a:latin typeface="Beaufort for LOL" panose="02020503050000020004" pitchFamily="18" charset="0"/>
                <a:cs typeface="Beaufort for LOL" panose="02020503050000020004" pitchFamily="18" charset="0"/>
              </a:rPr>
              <a:t>is there an “elbow” point?</a:t>
            </a:r>
            <a:endParaRPr lang="en-AT" sz="2400" dirty="0">
              <a:latin typeface="Beaufort for LOL" panose="02020503050000020004" pitchFamily="18" charset="0"/>
              <a:cs typeface="Beaufort for LOL" panose="02020503050000020004" pitchFamily="18" charset="0"/>
            </a:endParaRPr>
          </a:p>
        </p:txBody>
      </p:sp>
      <p:pic>
        <p:nvPicPr>
          <p:cNvPr id="17" name="Picture 16">
            <a:extLst>
              <a:ext uri="{FF2B5EF4-FFF2-40B4-BE49-F238E27FC236}">
                <a16:creationId xmlns:a16="http://schemas.microsoft.com/office/drawing/2014/main" id="{3A14ABF2-F1AC-065B-CC86-6D12A4F59D03}"/>
              </a:ext>
            </a:extLst>
          </p:cNvPr>
          <p:cNvPicPr>
            <a:picLocks noChangeAspect="1"/>
          </p:cNvPicPr>
          <p:nvPr/>
        </p:nvPicPr>
        <p:blipFill>
          <a:blip r:embed="rId3"/>
          <a:stretch>
            <a:fillRect/>
          </a:stretch>
        </p:blipFill>
        <p:spPr>
          <a:xfrm>
            <a:off x="6705601" y="3429000"/>
            <a:ext cx="4444999" cy="3339241"/>
          </a:xfrm>
          <a:prstGeom prst="rect">
            <a:avLst/>
          </a:prstGeom>
        </p:spPr>
      </p:pic>
      <p:cxnSp>
        <p:nvCxnSpPr>
          <p:cNvPr id="19" name="Straight Connector 18">
            <a:extLst>
              <a:ext uri="{FF2B5EF4-FFF2-40B4-BE49-F238E27FC236}">
                <a16:creationId xmlns:a16="http://schemas.microsoft.com/office/drawing/2014/main" id="{96DE32CD-4D9F-B904-FE94-BF2BDD49171E}"/>
              </a:ext>
            </a:extLst>
          </p:cNvPr>
          <p:cNvCxnSpPr/>
          <p:nvPr/>
        </p:nvCxnSpPr>
        <p:spPr>
          <a:xfrm>
            <a:off x="7459133" y="3577337"/>
            <a:ext cx="270934" cy="2103796"/>
          </a:xfrm>
          <a:prstGeom prst="line">
            <a:avLst/>
          </a:prstGeom>
          <a:ln w="38100" cap="rnd" cmpd="sng">
            <a:solidFill>
              <a:srgbClr val="FFC000">
                <a:alpha val="70000"/>
              </a:srgbClr>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6AC1EA-ECB1-D0A1-BDA8-1F29FEE93C1B}"/>
              </a:ext>
            </a:extLst>
          </p:cNvPr>
          <p:cNvCxnSpPr>
            <a:cxnSpLocks/>
          </p:cNvCxnSpPr>
          <p:nvPr/>
        </p:nvCxnSpPr>
        <p:spPr>
          <a:xfrm flipH="1" flipV="1">
            <a:off x="7730067" y="5681133"/>
            <a:ext cx="3200400" cy="212224"/>
          </a:xfrm>
          <a:prstGeom prst="line">
            <a:avLst/>
          </a:prstGeom>
          <a:ln w="38100" cap="rnd" cmpd="sng">
            <a:solidFill>
              <a:srgbClr val="FFC000">
                <a:alpha val="70000"/>
              </a:srgbClr>
            </a:solidFill>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064BED-048A-470B-19F6-7594B63AC101}"/>
              </a:ext>
            </a:extLst>
          </p:cNvPr>
          <p:cNvCxnSpPr>
            <a:cxnSpLocks/>
          </p:cNvCxnSpPr>
          <p:nvPr/>
        </p:nvCxnSpPr>
        <p:spPr>
          <a:xfrm flipH="1">
            <a:off x="7950201" y="5035174"/>
            <a:ext cx="1092199" cy="520355"/>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69EC83E-7AC2-901C-C4A5-6E00F6C509EA}"/>
              </a:ext>
            </a:extLst>
          </p:cNvPr>
          <p:cNvSpPr txBox="1"/>
          <p:nvPr/>
        </p:nvSpPr>
        <p:spPr>
          <a:xfrm>
            <a:off x="9031816" y="4713087"/>
            <a:ext cx="1375833"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“elbow” </a:t>
            </a:r>
            <a:endParaRPr lang="en-AT" sz="2400" dirty="0"/>
          </a:p>
        </p:txBody>
      </p:sp>
      <p:sp>
        <p:nvSpPr>
          <p:cNvPr id="4" name="TextBox 3">
            <a:extLst>
              <a:ext uri="{FF2B5EF4-FFF2-40B4-BE49-F238E27FC236}">
                <a16:creationId xmlns:a16="http://schemas.microsoft.com/office/drawing/2014/main" id="{F224F301-5BC8-0519-23EA-1582D5D2B13B}"/>
              </a:ext>
            </a:extLst>
          </p:cNvPr>
          <p:cNvSpPr txBox="1"/>
          <p:nvPr/>
        </p:nvSpPr>
        <p:spPr>
          <a:xfrm>
            <a:off x="7594600" y="3427995"/>
            <a:ext cx="11736830" cy="461665"/>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From the Pok</a:t>
            </a:r>
            <a:r>
              <a:rPr lang="de-DE" sz="2400" i="1" dirty="0">
                <a:latin typeface="Beaufort for LOL" panose="02020503050000020004" pitchFamily="18" charset="0"/>
                <a:cs typeface="Beaufort for LOL" panose="02020503050000020004" pitchFamily="18" charset="0"/>
              </a:rPr>
              <a:t>e</a:t>
            </a:r>
            <a:r>
              <a:rPr lang="en-US" sz="2400" i="1" dirty="0" err="1">
                <a:latin typeface="Beaufort for LOL" panose="02020503050000020004" pitchFamily="18" charset="0"/>
                <a:cs typeface="Beaufort for LOL" panose="02020503050000020004" pitchFamily="18" charset="0"/>
              </a:rPr>
              <a:t>mon</a:t>
            </a:r>
            <a:r>
              <a:rPr lang="en-US" sz="2400" i="1" dirty="0">
                <a:latin typeface="Beaufort for LOL" panose="02020503050000020004" pitchFamily="18" charset="0"/>
                <a:cs typeface="Beaufort for LOL" panose="02020503050000020004" pitchFamily="18" charset="0"/>
              </a:rPr>
              <a:t> example</a:t>
            </a:r>
            <a:endParaRPr lang="en-AT" sz="24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45804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8"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25BD-C57F-B8D4-67C7-6CECEEDEF210}"/>
              </a:ext>
            </a:extLst>
          </p:cNvPr>
          <p:cNvSpPr>
            <a:spLocks noGrp="1"/>
          </p:cNvSpPr>
          <p:nvPr>
            <p:ph type="title"/>
          </p:nvPr>
        </p:nvSpPr>
        <p:spPr/>
        <p:txBody>
          <a:bodyPr/>
          <a:lstStyle/>
          <a:p>
            <a:r>
              <a:rPr lang="en-US" dirty="0"/>
              <a:t>Question!</a:t>
            </a:r>
            <a:endParaRPr lang="en-AT" dirty="0"/>
          </a:p>
        </p:txBody>
      </p:sp>
      <p:sp>
        <p:nvSpPr>
          <p:cNvPr id="3" name="Slide Number Placeholder 2">
            <a:extLst>
              <a:ext uri="{FF2B5EF4-FFF2-40B4-BE49-F238E27FC236}">
                <a16:creationId xmlns:a16="http://schemas.microsoft.com/office/drawing/2014/main" id="{251E24EC-ADDB-9133-5D7A-E41F731AE2AE}"/>
              </a:ext>
            </a:extLst>
          </p:cNvPr>
          <p:cNvSpPr>
            <a:spLocks noGrp="1"/>
          </p:cNvSpPr>
          <p:nvPr>
            <p:ph type="sldNum" sz="quarter" idx="12"/>
          </p:nvPr>
        </p:nvSpPr>
        <p:spPr/>
        <p:txBody>
          <a:bodyPr/>
          <a:lstStyle/>
          <a:p>
            <a:fld id="{CC491BDB-77F2-4EF0-887C-9DE660584513}" type="slidenum">
              <a:rPr lang="en-GB" smtClean="0"/>
              <a:pPr/>
              <a:t>31</a:t>
            </a:fld>
            <a:endParaRPr lang="en-GB" dirty="0"/>
          </a:p>
        </p:txBody>
      </p:sp>
      <p:sp>
        <p:nvSpPr>
          <p:cNvPr id="6" name="TextBox 5">
            <a:extLst>
              <a:ext uri="{FF2B5EF4-FFF2-40B4-BE49-F238E27FC236}">
                <a16:creationId xmlns:a16="http://schemas.microsoft.com/office/drawing/2014/main" id="{2AB2C12B-EFA6-DD8B-27DF-78DC86931A20}"/>
              </a:ext>
            </a:extLst>
          </p:cNvPr>
          <p:cNvSpPr txBox="1"/>
          <p:nvPr/>
        </p:nvSpPr>
        <p:spPr>
          <a:xfrm>
            <a:off x="319047" y="1022002"/>
            <a:ext cx="1173683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I have 2000 data samples, with each sample having a dimension of 2000.</a:t>
            </a:r>
            <a:endParaRPr lang="en-AT" sz="2400" dirty="0">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F59953A4-4BBE-5B91-D134-2E32CEEA9958}"/>
              </a:ext>
            </a:extLst>
          </p:cNvPr>
          <p:cNvSpPr txBox="1"/>
          <p:nvPr/>
        </p:nvSpPr>
        <p:spPr>
          <a:xfrm>
            <a:off x="319047" y="1483667"/>
            <a:ext cx="1173683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Now I calculate the covariance matrix and look at its eigenvalues. </a:t>
            </a:r>
            <a:endParaRPr lang="en-AT" sz="2400" dirty="0">
              <a:latin typeface="Beaufort for LOL" panose="02020503050000020004" pitchFamily="18" charset="0"/>
              <a:cs typeface="Beaufort for LOL" panose="02020503050000020004" pitchFamily="18" charset="0"/>
            </a:endParaRPr>
          </a:p>
        </p:txBody>
      </p:sp>
      <p:pic>
        <p:nvPicPr>
          <p:cNvPr id="9" name="Picture 8">
            <a:extLst>
              <a:ext uri="{FF2B5EF4-FFF2-40B4-BE49-F238E27FC236}">
                <a16:creationId xmlns:a16="http://schemas.microsoft.com/office/drawing/2014/main" id="{9F364742-7297-0475-218A-9C9F1F120B11}"/>
              </a:ext>
            </a:extLst>
          </p:cNvPr>
          <p:cNvPicPr>
            <a:picLocks noChangeAspect="1"/>
          </p:cNvPicPr>
          <p:nvPr/>
        </p:nvPicPr>
        <p:blipFill>
          <a:blip r:embed="rId2"/>
          <a:stretch>
            <a:fillRect/>
          </a:stretch>
        </p:blipFill>
        <p:spPr>
          <a:xfrm>
            <a:off x="1186202" y="2185320"/>
            <a:ext cx="5562600" cy="4343400"/>
          </a:xfrm>
          <a:prstGeom prst="rect">
            <a:avLst/>
          </a:prstGeom>
        </p:spPr>
      </p:pic>
      <p:sp>
        <p:nvSpPr>
          <p:cNvPr id="10" name="TextBox 9">
            <a:extLst>
              <a:ext uri="{FF2B5EF4-FFF2-40B4-BE49-F238E27FC236}">
                <a16:creationId xmlns:a16="http://schemas.microsoft.com/office/drawing/2014/main" id="{7E05ADA5-FF73-2B61-F6F2-6BD6F12CA749}"/>
              </a:ext>
            </a:extLst>
          </p:cNvPr>
          <p:cNvSpPr txBox="1"/>
          <p:nvPr/>
        </p:nvSpPr>
        <p:spPr>
          <a:xfrm>
            <a:off x="7052076" y="3590695"/>
            <a:ext cx="4505259"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Does this data have a specific low-dimensional structure?</a:t>
            </a:r>
            <a:endParaRPr lang="en-AT" sz="2400"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022750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6ED5-B9E1-0070-75D8-9167902819A4}"/>
              </a:ext>
            </a:extLst>
          </p:cNvPr>
          <p:cNvSpPr>
            <a:spLocks noGrp="1"/>
          </p:cNvSpPr>
          <p:nvPr>
            <p:ph type="title"/>
          </p:nvPr>
        </p:nvSpPr>
        <p:spPr>
          <a:xfrm>
            <a:off x="242890" y="-119587"/>
            <a:ext cx="11949109" cy="1325562"/>
          </a:xfrm>
        </p:spPr>
        <p:txBody>
          <a:bodyPr/>
          <a:lstStyle/>
          <a:p>
            <a:r>
              <a:rPr lang="en-US" dirty="0"/>
              <a:t>Spectrum of covariance matrices for finite sample sizes</a:t>
            </a:r>
            <a:endParaRPr lang="en-AT" dirty="0"/>
          </a:p>
        </p:txBody>
      </p:sp>
      <p:sp>
        <p:nvSpPr>
          <p:cNvPr id="3" name="Slide Number Placeholder 2">
            <a:extLst>
              <a:ext uri="{FF2B5EF4-FFF2-40B4-BE49-F238E27FC236}">
                <a16:creationId xmlns:a16="http://schemas.microsoft.com/office/drawing/2014/main" id="{F17B5F38-14C7-C68D-F15D-CBD0BECFE2BF}"/>
              </a:ext>
            </a:extLst>
          </p:cNvPr>
          <p:cNvSpPr>
            <a:spLocks noGrp="1"/>
          </p:cNvSpPr>
          <p:nvPr>
            <p:ph type="sldNum" sz="quarter" idx="12"/>
          </p:nvPr>
        </p:nvSpPr>
        <p:spPr/>
        <p:txBody>
          <a:bodyPr/>
          <a:lstStyle/>
          <a:p>
            <a:fld id="{CC491BDB-77F2-4EF0-887C-9DE660584513}" type="slidenum">
              <a:rPr lang="en-GB" smtClean="0"/>
              <a:pPr/>
              <a:t>32</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9C8511-1C88-5BAD-5A94-721384B29A53}"/>
                  </a:ext>
                </a:extLst>
              </p:cNvPr>
              <p:cNvSpPr txBox="1"/>
              <p:nvPr/>
            </p:nvSpPr>
            <p:spPr>
              <a:xfrm>
                <a:off x="364767" y="1250602"/>
                <a:ext cx="1173683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Assume our data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𝒙</m:t>
                    </m:r>
                  </m:oMath>
                </a14:m>
                <a:r>
                  <a:rPr lang="en-US" sz="2400" dirty="0">
                    <a:latin typeface="Beaufort for LOL" panose="02020503050000020004" pitchFamily="18" charset="0"/>
                    <a:cs typeface="Beaufort for LOL" panose="02020503050000020004" pitchFamily="18" charset="0"/>
                  </a:rPr>
                  <a:t> is generated from a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𝑑</m:t>
                    </m:r>
                  </m:oMath>
                </a14:m>
                <a:r>
                  <a:rPr lang="en-US" sz="2400" dirty="0">
                    <a:latin typeface="Beaufort for LOL" panose="02020503050000020004" pitchFamily="18" charset="0"/>
                    <a:cs typeface="Beaufort for LOL" panose="02020503050000020004" pitchFamily="18" charset="0"/>
                  </a:rPr>
                  <a:t>-dimensional Gaussian distribution:</a:t>
                </a:r>
                <a:endParaRPr lang="en-AT"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7F9C8511-1C88-5BAD-5A94-721384B29A53}"/>
                  </a:ext>
                </a:extLst>
              </p:cNvPr>
              <p:cNvSpPr txBox="1">
                <a:spLocks noRot="1" noChangeAspect="1" noMove="1" noResize="1" noEditPoints="1" noAdjustHandles="1" noChangeArrowheads="1" noChangeShapeType="1" noTextEdit="1"/>
              </p:cNvSpPr>
              <p:nvPr/>
            </p:nvSpPr>
            <p:spPr>
              <a:xfrm>
                <a:off x="364767" y="1250602"/>
                <a:ext cx="11736830" cy="461665"/>
              </a:xfrm>
              <a:prstGeom prst="rect">
                <a:avLst/>
              </a:prstGeom>
              <a:blipFill>
                <a:blip r:embed="rId2"/>
                <a:stretch>
                  <a:fillRect l="-831"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4F61143-E091-892C-CF23-C9D2C0A57AAD}"/>
                  </a:ext>
                </a:extLst>
              </p:cNvPr>
              <p:cNvSpPr txBox="1"/>
              <p:nvPr/>
            </p:nvSpPr>
            <p:spPr>
              <a:xfrm>
                <a:off x="3455627" y="1892542"/>
                <a:ext cx="5555110" cy="848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1"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𝜋</m:t>
                                  </m:r>
                                </m:e>
                              </m:d>
                            </m:e>
                            <m:sup>
                              <m:r>
                                <a:rPr lang="en-US" sz="2400" b="0" i="1" smtClean="0">
                                  <a:latin typeface="Cambria Math" panose="02040503050406030204" pitchFamily="18" charset="0"/>
                                </a:rPr>
                                <m:t>𝑑</m:t>
                              </m:r>
                              <m:r>
                                <a:rPr lang="en-US" sz="2400" b="0" i="1" smtClean="0">
                                  <a:latin typeface="Cambria Math" panose="02040503050406030204" pitchFamily="18" charset="0"/>
                                </a:rPr>
                                <m:t>/2</m:t>
                              </m:r>
                            </m:sup>
                          </m:sSup>
                          <m:r>
                            <a:rPr lang="en-US" sz="2400" b="0" i="1" smtClean="0">
                              <a:latin typeface="Cambria Math" panose="02040503050406030204" pitchFamily="18" charset="0"/>
                            </a:rPr>
                            <m:t> </m:t>
                          </m:r>
                          <m:rad>
                            <m:radPr>
                              <m:degHide m:val="on"/>
                              <m:ctrlPr>
                                <a:rPr lang="en-US" sz="2400" b="0" i="1" smtClean="0">
                                  <a:latin typeface="Cambria Math" panose="02040503050406030204" pitchFamily="18" charset="0"/>
                                </a:rPr>
                              </m:ctrlPr>
                            </m:radPr>
                            <m:deg/>
                            <m:e>
                              <m:r>
                                <m:rPr>
                                  <m:sty m:val="p"/>
                                </m:rPr>
                                <a:rPr lang="en-US" sz="2400">
                                  <a:latin typeface="Cambria Math" panose="02040503050406030204" pitchFamily="18" charset="0"/>
                                </a:rPr>
                                <m:t>det</m:t>
                              </m:r>
                              <m:r>
                                <a:rPr lang="en-US" sz="2400" i="1">
                                  <a:latin typeface="Cambria Math" panose="02040503050406030204" pitchFamily="18" charset="0"/>
                                </a:rPr>
                                <m:t>⁡(</m:t>
                              </m:r>
                              <m:r>
                                <a:rPr lang="en-US" sz="2400" b="1">
                                  <a:latin typeface="Cambria Math" panose="02040503050406030204" pitchFamily="18" charset="0"/>
                                </a:rPr>
                                <m:t>𝚺</m:t>
                              </m:r>
                              <m:r>
                                <a:rPr lang="en-US" sz="2400" i="1">
                                  <a:latin typeface="Cambria Math" panose="02040503050406030204" pitchFamily="18" charset="0"/>
                                </a:rPr>
                                <m:t>)</m:t>
                              </m:r>
                            </m:e>
                          </m:rad>
                        </m:den>
                      </m:f>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r>
                                    <a:rPr lang="en-US" sz="2400" b="0" i="1" smtClean="0">
                                      <a:latin typeface="Cambria Math" panose="02040503050406030204" pitchFamily="18" charset="0"/>
                                    </a:rPr>
                                    <m:t>−</m:t>
                                  </m:r>
                                  <m:r>
                                    <a:rPr lang="en-US" sz="2400" b="1" i="1" smtClean="0">
                                      <a:latin typeface="Cambria Math" panose="02040503050406030204" pitchFamily="18" charset="0"/>
                                    </a:rPr>
                                    <m:t>𝝁</m:t>
                                  </m:r>
                                </m:e>
                              </m:d>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1" i="0" smtClean="0">
                                  <a:latin typeface="Cambria Math" panose="02040503050406030204" pitchFamily="18" charset="0"/>
                                </a:rPr>
                                <m:t>𝚺</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r>
                            <a:rPr lang="en-US" sz="2400" b="1" i="1" smtClean="0">
                              <a:latin typeface="Cambria Math" panose="02040503050406030204" pitchFamily="18" charset="0"/>
                            </a:rPr>
                            <m:t>𝝁</m:t>
                          </m:r>
                          <m:r>
                            <a:rPr lang="en-US" sz="2400" b="0" i="1" smtClean="0">
                              <a:latin typeface="Cambria Math" panose="02040503050406030204" pitchFamily="18" charset="0"/>
                            </a:rPr>
                            <m:t>)</m:t>
                          </m:r>
                        </m:sup>
                      </m:sSup>
                    </m:oMath>
                  </m:oMathPara>
                </a14:m>
                <a:endParaRPr lang="en-AT" sz="2400" dirty="0"/>
              </a:p>
            </p:txBody>
          </p:sp>
        </mc:Choice>
        <mc:Fallback xmlns="">
          <p:sp>
            <p:nvSpPr>
              <p:cNvPr id="5" name="TextBox 4">
                <a:extLst>
                  <a:ext uri="{FF2B5EF4-FFF2-40B4-BE49-F238E27FC236}">
                    <a16:creationId xmlns:a16="http://schemas.microsoft.com/office/drawing/2014/main" id="{E4F61143-E091-892C-CF23-C9D2C0A57AAD}"/>
                  </a:ext>
                </a:extLst>
              </p:cNvPr>
              <p:cNvSpPr txBox="1">
                <a:spLocks noRot="1" noChangeAspect="1" noMove="1" noResize="1" noEditPoints="1" noAdjustHandles="1" noChangeArrowheads="1" noChangeShapeType="1" noTextEdit="1"/>
              </p:cNvSpPr>
              <p:nvPr/>
            </p:nvSpPr>
            <p:spPr>
              <a:xfrm>
                <a:off x="3455627" y="1892542"/>
                <a:ext cx="5555110" cy="848887"/>
              </a:xfrm>
              <a:prstGeom prst="rect">
                <a:avLst/>
              </a:prstGeom>
              <a:blipFill>
                <a:blip r:embed="rId3"/>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CCC82CB-4E4E-32CC-C82A-A9A3CBBDB8A0}"/>
                  </a:ext>
                </a:extLst>
              </p:cNvPr>
              <p:cNvSpPr txBox="1"/>
              <p:nvPr/>
            </p:nvSpPr>
            <p:spPr>
              <a:xfrm>
                <a:off x="364767" y="3022982"/>
                <a:ext cx="1173683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If we have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samples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b="1" i="1" dirty="0" smtClean="0">
                            <a:latin typeface="Cambria Math" panose="02040503050406030204" pitchFamily="18" charset="0"/>
                            <a:cs typeface="Beaufort for LOL" panose="02020503050000020004" pitchFamily="18" charset="0"/>
                          </a:rPr>
                          <m:t>𝒙</m:t>
                        </m:r>
                      </m:e>
                      <m:sub>
                        <m:r>
                          <a:rPr lang="en-US" sz="2400" i="1" dirty="0" smtClean="0">
                            <a:latin typeface="Cambria Math" panose="02040503050406030204" pitchFamily="18" charset="0"/>
                            <a:cs typeface="Beaufort for LOL" panose="02020503050000020004" pitchFamily="18" charset="0"/>
                          </a:rPr>
                          <m:t>𝑛</m:t>
                        </m:r>
                      </m:sub>
                    </m:sSub>
                  </m:oMath>
                </a14:m>
                <a:r>
                  <a:rPr lang="en-US" sz="2400" dirty="0">
                    <a:latin typeface="Beaufort for LOL" panose="02020503050000020004" pitchFamily="18" charset="0"/>
                    <a:cs typeface="Beaufort for LOL" panose="02020503050000020004" pitchFamily="18" charset="0"/>
                  </a:rPr>
                  <a:t>, we can approximate the covariance matrix via: </a:t>
                </a:r>
                <a:endParaRPr lang="en-AT" sz="2400"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1CCC82CB-4E4E-32CC-C82A-A9A3CBBDB8A0}"/>
                  </a:ext>
                </a:extLst>
              </p:cNvPr>
              <p:cNvSpPr txBox="1">
                <a:spLocks noRot="1" noChangeAspect="1" noMove="1" noResize="1" noEditPoints="1" noAdjustHandles="1" noChangeArrowheads="1" noChangeShapeType="1" noTextEdit="1"/>
              </p:cNvSpPr>
              <p:nvPr/>
            </p:nvSpPr>
            <p:spPr>
              <a:xfrm>
                <a:off x="364767" y="3022982"/>
                <a:ext cx="11736830" cy="461665"/>
              </a:xfrm>
              <a:prstGeom prst="rect">
                <a:avLst/>
              </a:prstGeom>
              <a:blipFill>
                <a:blip r:embed="rId4"/>
                <a:stretch>
                  <a:fillRect l="-831"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289C20-7C96-E3C1-67E1-3C66914588A3}"/>
                  </a:ext>
                </a:extLst>
              </p:cNvPr>
              <p:cNvSpPr txBox="1"/>
              <p:nvPr/>
            </p:nvSpPr>
            <p:spPr>
              <a:xfrm>
                <a:off x="9347200" y="1993820"/>
                <a:ext cx="2092960" cy="646331"/>
              </a:xfrm>
              <a:prstGeom prst="rect">
                <a:avLst/>
              </a:prstGeom>
              <a:noFill/>
            </p:spPr>
            <p:txBody>
              <a:bodyPr wrap="square">
                <a:spAutoFit/>
              </a:bodyPr>
              <a:lstStyle/>
              <a:p>
                <a14:m>
                  <m:oMath xmlns:m="http://schemas.openxmlformats.org/officeDocument/2006/math">
                    <m:r>
                      <a:rPr lang="en-US" b="1" i="1" smtClean="0">
                        <a:latin typeface="Cambria Math" panose="02040503050406030204" pitchFamily="18" charset="0"/>
                      </a:rPr>
                      <m:t>𝝁</m:t>
                    </m:r>
                  </m:oMath>
                </a14:m>
                <a:r>
                  <a:rPr lang="en-US" dirty="0">
                    <a:latin typeface="Beaufort for LOL" panose="02020503050000020004" pitchFamily="18" charset="0"/>
                    <a:cs typeface="Beaufort for LOL" panose="02020503050000020004" pitchFamily="18" charset="0"/>
                  </a:rPr>
                  <a:t>: mean</a:t>
                </a:r>
              </a:p>
              <a:p>
                <a14:m>
                  <m:oMath xmlns:m="http://schemas.openxmlformats.org/officeDocument/2006/math">
                    <m:r>
                      <a:rPr lang="en-US" b="1" i="0" smtClean="0">
                        <a:latin typeface="Cambria Math" panose="02040503050406030204" pitchFamily="18" charset="0"/>
                        <a:cs typeface="Beaufort for LOL" panose="02020503050000020004" pitchFamily="18" charset="0"/>
                      </a:rPr>
                      <m:t>𝚺</m:t>
                    </m:r>
                    <m:r>
                      <a:rPr lang="en-US" b="0" i="1" smtClean="0">
                        <a:latin typeface="Cambria Math" panose="02040503050406030204" pitchFamily="18" charset="0"/>
                        <a:cs typeface="Beaufort for LOL" panose="02020503050000020004" pitchFamily="18" charset="0"/>
                      </a:rPr>
                      <m:t>:</m:t>
                    </m:r>
                  </m:oMath>
                </a14:m>
                <a:r>
                  <a:rPr lang="en-US" dirty="0">
                    <a:latin typeface="Beaufort for LOL" panose="02020503050000020004" pitchFamily="18" charset="0"/>
                    <a:cs typeface="Beaufort for LOL" panose="02020503050000020004" pitchFamily="18" charset="0"/>
                  </a:rPr>
                  <a:t> covariance matrix</a:t>
                </a:r>
                <a:endParaRPr lang="en-AT"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C9289C20-7C96-E3C1-67E1-3C66914588A3}"/>
                  </a:ext>
                </a:extLst>
              </p:cNvPr>
              <p:cNvSpPr txBox="1">
                <a:spLocks noRot="1" noChangeAspect="1" noMove="1" noResize="1" noEditPoints="1" noAdjustHandles="1" noChangeArrowheads="1" noChangeShapeType="1" noTextEdit="1"/>
              </p:cNvSpPr>
              <p:nvPr/>
            </p:nvSpPr>
            <p:spPr>
              <a:xfrm>
                <a:off x="9347200" y="1993820"/>
                <a:ext cx="2092960" cy="646331"/>
              </a:xfrm>
              <a:prstGeom prst="rect">
                <a:avLst/>
              </a:prstGeom>
              <a:blipFill>
                <a:blip r:embed="rId5"/>
                <a:stretch>
                  <a:fillRect t="-3774" r="-2326" b="-1509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57D42B7-09C2-F1D7-F9D4-8FF9CF016D31}"/>
                  </a:ext>
                </a:extLst>
              </p:cNvPr>
              <p:cNvSpPr txBox="1"/>
              <p:nvPr/>
            </p:nvSpPr>
            <p:spPr>
              <a:xfrm>
                <a:off x="4049894" y="3766200"/>
                <a:ext cx="452559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𝚺</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r>
                            <a:rPr lang="en-US" sz="2400" b="0" i="1" smtClean="0">
                              <a:latin typeface="Cambria Math" panose="02040503050406030204" pitchFamily="18" charset="0"/>
                            </a:rPr>
                            <m:t>−1</m:t>
                          </m:r>
                        </m:den>
                      </m:f>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r>
                            <a:rPr lang="en-US" sz="2400" b="0"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1" i="1" smtClean="0">
                              <a:latin typeface="Cambria Math" panose="02040503050406030204" pitchFamily="18" charset="0"/>
                            </a:rPr>
                            <m:t>𝝁</m:t>
                          </m:r>
                          <m:r>
                            <a:rPr lang="en-US" sz="2400" b="0" i="1" smtClean="0">
                              <a:latin typeface="Cambria Math" panose="02040503050406030204" pitchFamily="18" charset="0"/>
                            </a:rPr>
                            <m:t>)</m:t>
                          </m:r>
                        </m:e>
                      </m:nary>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𝑘</m:t>
                                  </m:r>
                                </m:sub>
                              </m:sSub>
                              <m:r>
                                <a:rPr lang="en-US" sz="2400" i="1">
                                  <a:latin typeface="Cambria Math" panose="02040503050406030204" pitchFamily="18" charset="0"/>
                                </a:rPr>
                                <m:t>−</m:t>
                              </m:r>
                              <m:r>
                                <a:rPr lang="en-US" sz="2400" b="1" i="1">
                                  <a:latin typeface="Cambria Math" panose="02040503050406030204" pitchFamily="18" charset="0"/>
                                </a:rPr>
                                <m:t>𝝁</m:t>
                              </m:r>
                            </m:e>
                          </m:d>
                        </m:e>
                        <m:sup>
                          <m:r>
                            <a:rPr lang="en-US" sz="2400" i="1">
                              <a:latin typeface="Cambria Math" panose="02040503050406030204" pitchFamily="18" charset="0"/>
                            </a:rPr>
                            <m:t>𝑇</m:t>
                          </m:r>
                        </m:sup>
                      </m:sSup>
                    </m:oMath>
                  </m:oMathPara>
                </a14:m>
                <a:endParaRPr lang="en-AT" sz="2400" dirty="0"/>
              </a:p>
            </p:txBody>
          </p:sp>
        </mc:Choice>
        <mc:Fallback xmlns="">
          <p:sp>
            <p:nvSpPr>
              <p:cNvPr id="9" name="TextBox 8">
                <a:extLst>
                  <a:ext uri="{FF2B5EF4-FFF2-40B4-BE49-F238E27FC236}">
                    <a16:creationId xmlns:a16="http://schemas.microsoft.com/office/drawing/2014/main" id="{457D42B7-09C2-F1D7-F9D4-8FF9CF016D31}"/>
                  </a:ext>
                </a:extLst>
              </p:cNvPr>
              <p:cNvSpPr txBox="1">
                <a:spLocks noRot="1" noChangeAspect="1" noMove="1" noResize="1" noEditPoints="1" noAdjustHandles="1" noChangeArrowheads="1" noChangeShapeType="1" noTextEdit="1"/>
              </p:cNvSpPr>
              <p:nvPr/>
            </p:nvSpPr>
            <p:spPr>
              <a:xfrm>
                <a:off x="4049894" y="3766200"/>
                <a:ext cx="4525598" cy="1008225"/>
              </a:xfrm>
              <a:prstGeom prst="rect">
                <a:avLst/>
              </a:prstGeom>
              <a:blipFill>
                <a:blip r:embed="rId6"/>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67EB5D-46A8-F737-8C81-E2A61DA796F6}"/>
                  </a:ext>
                </a:extLst>
              </p:cNvPr>
              <p:cNvSpPr txBox="1"/>
              <p:nvPr/>
            </p:nvSpPr>
            <p:spPr>
              <a:xfrm>
                <a:off x="364767" y="5055978"/>
                <a:ext cx="1173683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And we know that for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and fixed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𝑑</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m:rPr>
                            <m:sty m:val="p"/>
                          </m:rPr>
                          <a:rPr lang="en-US" sz="2400" b="0" i="0" dirty="0" smtClean="0">
                            <a:latin typeface="Cambria Math" panose="02040503050406030204" pitchFamily="18" charset="0"/>
                            <a:cs typeface="Beaufort for LOL" panose="02020503050000020004" pitchFamily="18" charset="0"/>
                          </a:rPr>
                          <m:t>Σ</m:t>
                        </m:r>
                      </m:e>
                      <m:sub>
                        <m:r>
                          <a:rPr lang="en-US" sz="2400" b="0" i="1" dirty="0" smtClean="0">
                            <a:latin typeface="Cambria Math" panose="02040503050406030204" pitchFamily="18" charset="0"/>
                            <a:cs typeface="Beaufort for LOL" panose="02020503050000020004" pitchFamily="18" charset="0"/>
                          </a:rPr>
                          <m:t>𝑛</m:t>
                        </m:r>
                      </m:sub>
                    </m:sSub>
                    <m:r>
                      <a:rPr lang="en-US" sz="2400" i="1" dirty="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Σ</m:t>
                    </m:r>
                  </m:oMath>
                </a14:m>
                <a:r>
                  <a:rPr lang="en-US" sz="2400" dirty="0">
                    <a:latin typeface="Beaufort for LOL" panose="02020503050000020004" pitchFamily="18" charset="0"/>
                    <a:cs typeface="Beaufort for LOL" panose="02020503050000020004" pitchFamily="18" charset="0"/>
                  </a:rPr>
                  <a:t> </a:t>
                </a:r>
                <a:r>
                  <a:rPr lang="en-US" sz="2400" i="1" dirty="0">
                    <a:latin typeface="Beaufort for LOL" panose="02020503050000020004" pitchFamily="18" charset="0"/>
                    <a:cs typeface="Beaufort for LOL" panose="02020503050000020004" pitchFamily="18" charset="0"/>
                  </a:rPr>
                  <a:t>(law of large numbers)</a:t>
                </a:r>
                <a:r>
                  <a:rPr lang="en-US" sz="2400" dirty="0">
                    <a:latin typeface="Beaufort for LOL" panose="02020503050000020004" pitchFamily="18" charset="0"/>
                    <a:cs typeface="Beaufort for LOL" panose="02020503050000020004" pitchFamily="18" charset="0"/>
                  </a:rPr>
                  <a:t>. </a:t>
                </a:r>
                <a:endParaRPr lang="en-AT" sz="2400" dirty="0">
                  <a:latin typeface="Beaufort for LOL" panose="02020503050000020004" pitchFamily="18" charset="0"/>
                  <a:cs typeface="Beaufort for LOL" panose="02020503050000020004" pitchFamily="18" charset="0"/>
                </a:endParaRPr>
              </a:p>
            </p:txBody>
          </p:sp>
        </mc:Choice>
        <mc:Fallback xmlns="">
          <p:sp>
            <p:nvSpPr>
              <p:cNvPr id="10" name="TextBox 9">
                <a:extLst>
                  <a:ext uri="{FF2B5EF4-FFF2-40B4-BE49-F238E27FC236}">
                    <a16:creationId xmlns:a16="http://schemas.microsoft.com/office/drawing/2014/main" id="{BB67EB5D-46A8-F737-8C81-E2A61DA796F6}"/>
                  </a:ext>
                </a:extLst>
              </p:cNvPr>
              <p:cNvSpPr txBox="1">
                <a:spLocks noRot="1" noChangeAspect="1" noMove="1" noResize="1" noEditPoints="1" noAdjustHandles="1" noChangeArrowheads="1" noChangeShapeType="1" noTextEdit="1"/>
              </p:cNvSpPr>
              <p:nvPr/>
            </p:nvSpPr>
            <p:spPr>
              <a:xfrm>
                <a:off x="364767" y="5055978"/>
                <a:ext cx="11736830" cy="461665"/>
              </a:xfrm>
              <a:prstGeom prst="rect">
                <a:avLst/>
              </a:prstGeom>
              <a:blipFill>
                <a:blip r:embed="rId7"/>
                <a:stretch>
                  <a:fillRect l="-831" t="-10526" b="-28947"/>
                </a:stretch>
              </a:blipFill>
            </p:spPr>
            <p:txBody>
              <a:bodyPr/>
              <a:lstStyle/>
              <a:p>
                <a:r>
                  <a:rPr lang="en-AT">
                    <a:noFill/>
                  </a:rPr>
                  <a:t> </a:t>
                </a:r>
              </a:p>
            </p:txBody>
          </p:sp>
        </mc:Fallback>
      </mc:AlternateContent>
      <p:sp>
        <p:nvSpPr>
          <p:cNvPr id="12" name="Rectangle: Rounded Corners 11">
            <a:extLst>
              <a:ext uri="{FF2B5EF4-FFF2-40B4-BE49-F238E27FC236}">
                <a16:creationId xmlns:a16="http://schemas.microsoft.com/office/drawing/2014/main" id="{4F4700A7-D5F1-1DE1-02E4-AA79203A329D}"/>
              </a:ext>
            </a:extLst>
          </p:cNvPr>
          <p:cNvSpPr/>
          <p:nvPr/>
        </p:nvSpPr>
        <p:spPr>
          <a:xfrm>
            <a:off x="3713041" y="5799196"/>
            <a:ext cx="4597839" cy="681396"/>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TextBox 12">
            <a:extLst>
              <a:ext uri="{FF2B5EF4-FFF2-40B4-BE49-F238E27FC236}">
                <a16:creationId xmlns:a16="http://schemas.microsoft.com/office/drawing/2014/main" id="{883BF61B-C1C9-49EF-195E-EBFC0EC1D60C}"/>
              </a:ext>
            </a:extLst>
          </p:cNvPr>
          <p:cNvSpPr txBox="1"/>
          <p:nvPr/>
        </p:nvSpPr>
        <p:spPr>
          <a:xfrm>
            <a:off x="3834916" y="5897785"/>
            <a:ext cx="4403095" cy="461665"/>
          </a:xfrm>
          <a:prstGeom prst="rect">
            <a:avLst/>
          </a:prstGeom>
          <a:noFill/>
        </p:spPr>
        <p:txBody>
          <a:bodyPr wrap="square" rtlCol="0">
            <a:spAutoFit/>
          </a:bodyPr>
          <a:lstStyle/>
          <a:p>
            <a:r>
              <a:rPr lang="en-US" sz="2400" b="1" dirty="0">
                <a:solidFill>
                  <a:schemeClr val="bg1"/>
                </a:solidFill>
                <a:latin typeface="Beaufort for LOL" panose="02020503050000020004" pitchFamily="18" charset="0"/>
                <a:cs typeface="Beaufort for LOL" panose="02020503050000020004" pitchFamily="18" charset="0"/>
              </a:rPr>
              <a:t>But what if d and p are similar?!</a:t>
            </a:r>
            <a:endParaRPr lang="en-AT" sz="2400" b="1" dirty="0">
              <a:solidFill>
                <a:schemeClr val="bg1"/>
              </a:solidFill>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28142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7A566-56CC-0077-0DF3-B7F1FBE47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E6C257-B6AB-8C2F-16B0-B017618CED5F}"/>
              </a:ext>
            </a:extLst>
          </p:cNvPr>
          <p:cNvSpPr>
            <a:spLocks noGrp="1"/>
          </p:cNvSpPr>
          <p:nvPr>
            <p:ph type="title"/>
          </p:nvPr>
        </p:nvSpPr>
        <p:spPr>
          <a:xfrm>
            <a:off x="242890" y="-119587"/>
            <a:ext cx="11949109" cy="1325562"/>
          </a:xfrm>
        </p:spPr>
        <p:txBody>
          <a:bodyPr/>
          <a:lstStyle/>
          <a:p>
            <a:r>
              <a:rPr lang="en-US" dirty="0"/>
              <a:t>The </a:t>
            </a:r>
            <a:r>
              <a:rPr lang="en-US" dirty="0" err="1"/>
              <a:t>Marčenko-Pastur</a:t>
            </a:r>
            <a:r>
              <a:rPr lang="en-US" dirty="0"/>
              <a:t> distribution</a:t>
            </a:r>
            <a:endParaRPr lang="en-AT" dirty="0"/>
          </a:p>
        </p:txBody>
      </p:sp>
      <p:sp>
        <p:nvSpPr>
          <p:cNvPr id="3" name="Slide Number Placeholder 2">
            <a:extLst>
              <a:ext uri="{FF2B5EF4-FFF2-40B4-BE49-F238E27FC236}">
                <a16:creationId xmlns:a16="http://schemas.microsoft.com/office/drawing/2014/main" id="{30ADB9DF-26B5-1958-0A9E-8AED33BF49A6}"/>
              </a:ext>
            </a:extLst>
          </p:cNvPr>
          <p:cNvSpPr>
            <a:spLocks noGrp="1"/>
          </p:cNvSpPr>
          <p:nvPr>
            <p:ph type="sldNum" sz="quarter" idx="12"/>
          </p:nvPr>
        </p:nvSpPr>
        <p:spPr/>
        <p:txBody>
          <a:bodyPr/>
          <a:lstStyle/>
          <a:p>
            <a:fld id="{CC491BDB-77F2-4EF0-887C-9DE660584513}" type="slidenum">
              <a:rPr lang="en-GB" smtClean="0"/>
              <a:pPr/>
              <a:t>33</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3E4DF4F-BDD2-BA85-7E12-7A539EBB5631}"/>
                  </a:ext>
                </a:extLst>
              </p:cNvPr>
              <p:cNvSpPr txBox="1"/>
              <p:nvPr/>
            </p:nvSpPr>
            <p:spPr>
              <a:xfrm>
                <a:off x="314959" y="1583816"/>
                <a:ext cx="1173683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can get an (surprising) insight for the simple case </a:t>
                </a:r>
                <a14:m>
                  <m:oMath xmlns:m="http://schemas.openxmlformats.org/officeDocument/2006/math">
                    <m:r>
                      <a:rPr lang="en-US" sz="2400" b="1">
                        <a:latin typeface="Cambria Math" panose="02040503050406030204" pitchFamily="18" charset="0"/>
                      </a:rPr>
                      <m:t>𝚺</m:t>
                    </m:r>
                    <m:r>
                      <a:rPr lang="en-US" sz="2400" b="1" i="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0" smtClean="0">
                            <a:latin typeface="Cambria Math" panose="02040503050406030204" pitchFamily="18" charset="0"/>
                          </a:rPr>
                          <m:t>2</m:t>
                        </m:r>
                      </m:sup>
                    </m:sSup>
                    <m:r>
                      <a:rPr lang="en-US" sz="2400" b="1" i="0" smtClean="0">
                        <a:latin typeface="Cambria Math" panose="02040503050406030204" pitchFamily="18" charset="0"/>
                      </a:rPr>
                      <m:t>𝐈</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b="1" i="1" smtClean="0">
                        <a:latin typeface="Cambria Math" panose="02040503050406030204" pitchFamily="18" charset="0"/>
                      </a:rPr>
                      <m:t>𝝁</m:t>
                    </m:r>
                    <m:r>
                      <a:rPr lang="en-US" sz="2400" b="1">
                        <a:latin typeface="Cambria Math" panose="02040503050406030204" pitchFamily="18" charset="0"/>
                      </a:rPr>
                      <m:t>=</m:t>
                    </m:r>
                  </m:oMath>
                </a14:m>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0</a:t>
                </a:r>
                <a:endParaRPr lang="en-AT" sz="2400" b="1"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33E4DF4F-BDD2-BA85-7E12-7A539EBB5631}"/>
                  </a:ext>
                </a:extLst>
              </p:cNvPr>
              <p:cNvSpPr txBox="1">
                <a:spLocks noRot="1" noChangeAspect="1" noMove="1" noResize="1" noEditPoints="1" noAdjustHandles="1" noChangeArrowheads="1" noChangeShapeType="1" noTextEdit="1"/>
              </p:cNvSpPr>
              <p:nvPr/>
            </p:nvSpPr>
            <p:spPr>
              <a:xfrm>
                <a:off x="314959" y="1583816"/>
                <a:ext cx="11736830" cy="461665"/>
              </a:xfrm>
              <a:prstGeom prst="rect">
                <a:avLst/>
              </a:prstGeom>
              <a:blipFill>
                <a:blip r:embed="rId2"/>
                <a:stretch>
                  <a:fillRect l="-831"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2013C8-7B6B-3B4F-5BDD-5B6DAB5A4FE0}"/>
                  </a:ext>
                </a:extLst>
              </p:cNvPr>
              <p:cNvSpPr txBox="1"/>
              <p:nvPr/>
            </p:nvSpPr>
            <p:spPr>
              <a:xfrm>
                <a:off x="314959" y="1972045"/>
                <a:ext cx="6050531" cy="646331"/>
              </a:xfrm>
              <a:prstGeom prst="rect">
                <a:avLst/>
              </a:prstGeom>
              <a:noFill/>
            </p:spPr>
            <p:txBody>
              <a:bodyPr wrap="square">
                <a:spAutoFit/>
              </a:bodyPr>
              <a:lstStyle/>
              <a:p>
                <a:r>
                  <a:rPr lang="en-US" i="1" dirty="0">
                    <a:latin typeface="Beaufort for LOL" panose="02020503050000020004" pitchFamily="18" charset="0"/>
                    <a:cs typeface="Beaufort for LOL" panose="02020503050000020004" pitchFamily="18" charset="0"/>
                  </a:rPr>
                  <a:t>Unit matrix with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oMath>
                </a14:m>
                <a:r>
                  <a:rPr lang="en-US" i="1" dirty="0">
                    <a:latin typeface="Beaufort for LOL" panose="02020503050000020004" pitchFamily="18" charset="0"/>
                    <a:cs typeface="Beaufort for LOL" panose="02020503050000020004" pitchFamily="18" charset="0"/>
                  </a:rPr>
                  <a:t> on the diagonal. </a:t>
                </a:r>
              </a:p>
              <a:p>
                <a:r>
                  <a:rPr lang="en-US" i="1" dirty="0">
                    <a:latin typeface="Beaufort for LOL" panose="02020503050000020004" pitchFamily="18" charset="0"/>
                    <a:cs typeface="Beaufort for LOL" panose="02020503050000020004" pitchFamily="18" charset="0"/>
                  </a:rPr>
                  <a:t>Thus, dimensions are independent normal random variables! </a:t>
                </a:r>
                <a:endParaRPr lang="en-AT" i="1"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672013C8-7B6B-3B4F-5BDD-5B6DAB5A4FE0}"/>
                  </a:ext>
                </a:extLst>
              </p:cNvPr>
              <p:cNvSpPr txBox="1">
                <a:spLocks noRot="1" noChangeAspect="1" noMove="1" noResize="1" noEditPoints="1" noAdjustHandles="1" noChangeArrowheads="1" noChangeShapeType="1" noTextEdit="1"/>
              </p:cNvSpPr>
              <p:nvPr/>
            </p:nvSpPr>
            <p:spPr>
              <a:xfrm>
                <a:off x="314959" y="1972045"/>
                <a:ext cx="6050531" cy="646331"/>
              </a:xfrm>
              <a:prstGeom prst="rect">
                <a:avLst/>
              </a:prstGeom>
              <a:blipFill>
                <a:blip r:embed="rId3"/>
                <a:stretch>
                  <a:fillRect l="-907" t="-3738" b="-14019"/>
                </a:stretch>
              </a:blipFill>
            </p:spPr>
            <p:txBody>
              <a:bodyPr/>
              <a:lstStyle/>
              <a:p>
                <a:r>
                  <a:rPr lang="en-AT">
                    <a:noFill/>
                  </a:rPr>
                  <a:t> </a:t>
                </a:r>
              </a:p>
            </p:txBody>
          </p:sp>
        </mc:Fallback>
      </mc:AlternateContent>
      <p:sp>
        <p:nvSpPr>
          <p:cNvPr id="14" name="Rectangle: Rounded Corners 13">
            <a:extLst>
              <a:ext uri="{FF2B5EF4-FFF2-40B4-BE49-F238E27FC236}">
                <a16:creationId xmlns:a16="http://schemas.microsoft.com/office/drawing/2014/main" id="{E55A6BF2-90EE-B9BE-48B9-F0A8A2250218}"/>
              </a:ext>
            </a:extLst>
          </p:cNvPr>
          <p:cNvSpPr/>
          <p:nvPr/>
        </p:nvSpPr>
        <p:spPr>
          <a:xfrm>
            <a:off x="207740" y="2845942"/>
            <a:ext cx="11776520" cy="3287766"/>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64A5AE-D3A2-8014-4636-C696A1359AD0}"/>
                  </a:ext>
                </a:extLst>
              </p:cNvPr>
              <p:cNvSpPr txBox="1"/>
              <p:nvPr/>
            </p:nvSpPr>
            <p:spPr>
              <a:xfrm>
                <a:off x="374429" y="2951839"/>
                <a:ext cx="11736830" cy="229280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Marčenko-Pastur distribution: </a:t>
                </a:r>
                <a:r>
                  <a:rPr lang="en-US" sz="2400" dirty="0">
                    <a:latin typeface="Beaufort for LOL" panose="02020503050000020004" pitchFamily="18" charset="0"/>
                    <a:cs typeface="Beaufort for LOL" panose="02020503050000020004" pitchFamily="18" charset="0"/>
                  </a:rPr>
                  <a:t>Assume we have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samples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𝑥</m:t>
                        </m:r>
                      </m:e>
                      <m:sub>
                        <m:r>
                          <a:rPr lang="en-US" sz="2400" b="0" i="1" dirty="0" smtClean="0">
                            <a:latin typeface="Cambria Math" panose="02040503050406030204" pitchFamily="18" charset="0"/>
                            <a:cs typeface="Beaufort for LOL" panose="02020503050000020004" pitchFamily="18" charset="0"/>
                          </a:rPr>
                          <m:t>𝑘</m:t>
                        </m:r>
                      </m:sub>
                    </m:sSub>
                    <m:r>
                      <a:rPr lang="en-US" sz="2400" b="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𝑑</m:t>
                        </m:r>
                      </m:sup>
                    </m:sSup>
                  </m:oMath>
                </a14:m>
                <a:r>
                  <a:rPr lang="en-US" sz="2400" dirty="0">
                    <a:latin typeface="Beaufort for LOL" panose="02020503050000020004" pitchFamily="18" charset="0"/>
                    <a:cs typeface="Beaufort for LOL" panose="02020503050000020004" pitchFamily="18" charset="0"/>
                  </a:rPr>
                  <a:t> sampled from the normal distribution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𝒩</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𝟎</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a:latin typeface="Cambria Math" panose="02040503050406030204" pitchFamily="18" charset="0"/>
                          </a:rPr>
                          <m:t>2</m:t>
                        </m:r>
                      </m:sup>
                    </m:sSup>
                    <m:r>
                      <a:rPr lang="en-US" sz="2400" b="1">
                        <a:latin typeface="Cambria Math" panose="02040503050406030204" pitchFamily="18" charset="0"/>
                      </a:rPr>
                      <m:t>𝐈</m:t>
                    </m:r>
                  </m:oMath>
                </a14:m>
                <a:r>
                  <a:rPr lang="en-US" sz="2400" dirty="0">
                    <a:latin typeface="Beaufort for LOL" panose="02020503050000020004" pitchFamily="18" charset="0"/>
                    <a:cs typeface="Beaufort for LOL" panose="02020503050000020004" pitchFamily="18" charset="0"/>
                  </a:rPr>
                  <a:t>). If both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𝑑</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go to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with fixed ratio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𝛾</m:t>
                    </m:r>
                    <m:r>
                      <a:rPr lang="en-US" sz="2400" b="0" i="1" dirty="0" smtClean="0">
                        <a:latin typeface="Cambria Math" panose="02040503050406030204" pitchFamily="18" charset="0"/>
                        <a:cs typeface="Beaufort for LOL" panose="02020503050000020004" pitchFamily="18" charset="0"/>
                      </a:rPr>
                      <m:t>=</m:t>
                    </m:r>
                    <m:f>
                      <m:fPr>
                        <m:ctrlPr>
                          <a:rPr lang="en-US" sz="2400" b="0" i="1" dirty="0" smtClean="0">
                            <a:latin typeface="Cambria Math" panose="02040503050406030204" pitchFamily="18" charset="0"/>
                            <a:cs typeface="Beaufort for LOL" panose="02020503050000020004" pitchFamily="18" charset="0"/>
                          </a:rPr>
                        </m:ctrlPr>
                      </m:fPr>
                      <m:num>
                        <m:r>
                          <a:rPr lang="en-US" sz="2400" b="0" i="1" dirty="0" smtClean="0">
                            <a:latin typeface="Cambria Math" panose="02040503050406030204" pitchFamily="18" charset="0"/>
                            <a:cs typeface="Beaufort for LOL" panose="02020503050000020004" pitchFamily="18" charset="0"/>
                          </a:rPr>
                          <m:t>𝑑</m:t>
                        </m:r>
                      </m:num>
                      <m:den>
                        <m:r>
                          <a:rPr lang="en-US" sz="2400" b="0" i="1" dirty="0" smtClean="0">
                            <a:latin typeface="Cambria Math" panose="02040503050406030204" pitchFamily="18" charset="0"/>
                            <a:cs typeface="Beaufort for LOL" panose="02020503050000020004" pitchFamily="18" charset="0"/>
                          </a:rPr>
                          <m:t>𝑛</m:t>
                        </m:r>
                      </m:den>
                    </m:f>
                    <m:r>
                      <a:rPr lang="en-US" sz="2400" b="0" i="1" dirty="0" smtClean="0">
                        <a:latin typeface="Cambria Math" panose="02040503050406030204" pitchFamily="18" charset="0"/>
                        <a:cs typeface="Beaufort for LOL" panose="02020503050000020004" pitchFamily="18" charset="0"/>
                      </a:rPr>
                      <m:t>≤1</m:t>
                    </m:r>
                  </m:oMath>
                </a14:m>
                <a:r>
                  <a:rPr lang="en-US" sz="2400" dirty="0">
                    <a:latin typeface="Beaufort for LOL" panose="02020503050000020004" pitchFamily="18" charset="0"/>
                    <a:cs typeface="Beaufort for LOL" panose="02020503050000020004" pitchFamily="18" charset="0"/>
                  </a:rPr>
                  <a:t>, then the eigenvalues of </a:t>
                </a:r>
                <a14:m>
                  <m:oMath xmlns:m="http://schemas.openxmlformats.org/officeDocument/2006/math">
                    <m:sSub>
                      <m:sSubPr>
                        <m:ctrlPr>
                          <a:rPr lang="en-US" sz="2400" i="1">
                            <a:latin typeface="Cambria Math" panose="02040503050406030204" pitchFamily="18" charset="0"/>
                          </a:rPr>
                        </m:ctrlPr>
                      </m:sSubPr>
                      <m:e>
                        <m:r>
                          <a:rPr lang="en-US" sz="2400" b="1">
                            <a:latin typeface="Cambria Math" panose="02040503050406030204" pitchFamily="18" charset="0"/>
                          </a:rPr>
                          <m:t>𝚺</m:t>
                        </m:r>
                      </m:e>
                      <m:sub>
                        <m:r>
                          <a:rPr lang="en-US" sz="2400" i="1">
                            <a:latin typeface="Cambria Math" panose="02040503050406030204" pitchFamily="18" charset="0"/>
                          </a:rPr>
                          <m:t>𝑛</m:t>
                        </m:r>
                      </m:sub>
                    </m:sSub>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have the following distribution:</a:t>
                </a:r>
                <a:br>
                  <a:rPr lang="en-US" sz="2400" dirty="0">
                    <a:latin typeface="Beaufort for LOL" panose="02020503050000020004" pitchFamily="18" charset="0"/>
                    <a:ea typeface="Cambria Math" panose="02040503050406030204" pitchFamily="18" charset="0"/>
                    <a:cs typeface="Beaufort for LOL" panose="02020503050000020004" pitchFamily="18" charset="0"/>
                  </a:rPr>
                </a:br>
                <a:endParaRPr lang="en-US" sz="2400" b="1" i="1" dirty="0">
                  <a:latin typeface="Beaufort for LOL" panose="02020503050000020004" pitchFamily="18" charset="0"/>
                  <a:ea typeface="Cambria Math" panose="02040503050406030204" pitchFamily="18" charset="0"/>
                  <a:cs typeface="Beaufort for LOL" panose="02020503050000020004" pitchFamily="18" charset="0"/>
                </a:endParaRPr>
              </a:p>
              <a:p>
                <a:br>
                  <a:rPr lang="en-US" sz="2400" b="1" i="1" dirty="0">
                    <a:latin typeface="Beaufort for LOL" panose="02020503050000020004" pitchFamily="18" charset="0"/>
                    <a:ea typeface="Cambria Math" panose="02040503050406030204" pitchFamily="18" charset="0"/>
                    <a:cs typeface="Beaufort for LOL" panose="02020503050000020004" pitchFamily="18" charset="0"/>
                  </a:rPr>
                </a:br>
                <a:endParaRPr lang="en-US" sz="1200" b="1" i="1" dirty="0">
                  <a:latin typeface="Beaufort for LOL" panose="02020503050000020004" pitchFamily="18" charset="0"/>
                  <a:ea typeface="Cambria Math" panose="02040503050406030204" pitchFamily="18" charset="0"/>
                  <a:cs typeface="Beaufort for LOL" panose="02020503050000020004" pitchFamily="18" charset="0"/>
                </a:endParaRPr>
              </a:p>
            </p:txBody>
          </p:sp>
        </mc:Choice>
        <mc:Fallback xmlns="">
          <p:sp>
            <p:nvSpPr>
              <p:cNvPr id="15" name="TextBox 14">
                <a:extLst>
                  <a:ext uri="{FF2B5EF4-FFF2-40B4-BE49-F238E27FC236}">
                    <a16:creationId xmlns:a16="http://schemas.microsoft.com/office/drawing/2014/main" id="{5E64A5AE-D3A2-8014-4636-C696A1359AD0}"/>
                  </a:ext>
                </a:extLst>
              </p:cNvPr>
              <p:cNvSpPr txBox="1">
                <a:spLocks noRot="1" noChangeAspect="1" noMove="1" noResize="1" noEditPoints="1" noAdjustHandles="1" noChangeArrowheads="1" noChangeShapeType="1" noTextEdit="1"/>
              </p:cNvSpPr>
              <p:nvPr/>
            </p:nvSpPr>
            <p:spPr>
              <a:xfrm>
                <a:off x="374429" y="2951839"/>
                <a:ext cx="11736830" cy="2292807"/>
              </a:xfrm>
              <a:prstGeom prst="rect">
                <a:avLst/>
              </a:prstGeom>
              <a:blipFill>
                <a:blip r:embed="rId4"/>
                <a:stretch>
                  <a:fillRect l="-779" t="-186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D443E59-CCFE-0168-51DE-8A0A531F3E97}"/>
                  </a:ext>
                </a:extLst>
              </p:cNvPr>
              <p:cNvSpPr txBox="1"/>
              <p:nvPr/>
            </p:nvSpPr>
            <p:spPr>
              <a:xfrm>
                <a:off x="885595" y="4614092"/>
                <a:ext cx="5698675" cy="858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𝜆</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r>
                            <a:rPr lang="en-US" sz="2400" i="1">
                              <a:latin typeface="Cambria Math" panose="02040503050406030204" pitchFamily="18" charset="0"/>
                            </a:rPr>
                            <m:t>𝜋</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2</m:t>
                              </m:r>
                            </m:sup>
                          </m:sSup>
                        </m:den>
                      </m:f>
                      <m:f>
                        <m:fPr>
                          <m:ctrlPr>
                            <a:rPr lang="en-US" sz="2400" b="0" i="1" smtClean="0">
                              <a:latin typeface="Cambria Math" panose="02040503050406030204" pitchFamily="18" charset="0"/>
                            </a:rPr>
                          </m:ctrlPr>
                        </m:fPr>
                        <m:num>
                          <m:rad>
                            <m:radPr>
                              <m:degHide m:val="on"/>
                              <m:ctrlPr>
                                <a:rPr lang="en-US" sz="2400" b="0" i="1" smtClean="0">
                                  <a:latin typeface="Cambria Math" panose="02040503050406030204" pitchFamily="18" charset="0"/>
                                </a:rPr>
                              </m:ctrlPr>
                            </m:radPr>
                            <m:deg/>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m:t>
                                      </m:r>
                                    </m:sub>
                                  </m:sSub>
                                  <m:r>
                                    <a:rPr lang="en-US" sz="2400" i="1">
                                      <a:latin typeface="Cambria Math" panose="02040503050406030204" pitchFamily="18" charset="0"/>
                                    </a:rPr>
                                    <m:t>−</m:t>
                                  </m:r>
                                  <m:r>
                                    <a:rPr lang="en-US" sz="2400" b="0" i="1" smtClean="0">
                                      <a:latin typeface="Cambria Math" panose="02040503050406030204" pitchFamily="18" charset="0"/>
                                    </a:rPr>
                                    <m:t>𝜆</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𝜆</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m:t>
                                      </m:r>
                                    </m:sub>
                                  </m:sSub>
                                </m:e>
                              </m:d>
                            </m:e>
                          </m:rad>
                        </m:num>
                        <m:den>
                          <m:r>
                            <a:rPr lang="en-US" sz="2400" b="0" i="1" smtClean="0">
                              <a:latin typeface="Cambria Math" panose="02040503050406030204" pitchFamily="18" charset="0"/>
                            </a:rPr>
                            <m:t>𝛾𝜆</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1</m:t>
                          </m:r>
                        </m:e>
                        <m: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m:t>
                              </m:r>
                            </m:sub>
                          </m:sSub>
                          <m:r>
                            <a:rPr lang="en-US" sz="2400" b="0" i="1" smtClean="0">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𝜆</m:t>
                          </m:r>
                        </m:e>
                      </m:d>
                      <m:r>
                        <a:rPr lang="en-US" sz="2400" b="0" i="1" smtClean="0">
                          <a:latin typeface="Cambria Math" panose="02040503050406030204" pitchFamily="18" charset="0"/>
                        </a:rPr>
                        <m:t> </m:t>
                      </m:r>
                    </m:oMath>
                  </m:oMathPara>
                </a14:m>
                <a:endParaRPr lang="en-AT" sz="2400" dirty="0"/>
              </a:p>
            </p:txBody>
          </p:sp>
        </mc:Choice>
        <mc:Fallback xmlns="">
          <p:sp>
            <p:nvSpPr>
              <p:cNvPr id="17" name="TextBox 16">
                <a:extLst>
                  <a:ext uri="{FF2B5EF4-FFF2-40B4-BE49-F238E27FC236}">
                    <a16:creationId xmlns:a16="http://schemas.microsoft.com/office/drawing/2014/main" id="{BD443E59-CCFE-0168-51DE-8A0A531F3E97}"/>
                  </a:ext>
                </a:extLst>
              </p:cNvPr>
              <p:cNvSpPr txBox="1">
                <a:spLocks noRot="1" noChangeAspect="1" noMove="1" noResize="1" noEditPoints="1" noAdjustHandles="1" noChangeArrowheads="1" noChangeShapeType="1" noTextEdit="1"/>
              </p:cNvSpPr>
              <p:nvPr/>
            </p:nvSpPr>
            <p:spPr>
              <a:xfrm>
                <a:off x="885595" y="4614092"/>
                <a:ext cx="5698675" cy="858120"/>
              </a:xfrm>
              <a:prstGeom prst="rect">
                <a:avLst/>
              </a:prstGeom>
              <a:blipFill>
                <a:blip r:embed="rId5"/>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E4CB98B-36A1-6AA9-E2E9-5BEAE8AEED8E}"/>
                  </a:ext>
                </a:extLst>
              </p:cNvPr>
              <p:cNvSpPr txBox="1"/>
              <p:nvPr/>
            </p:nvSpPr>
            <p:spPr>
              <a:xfrm>
                <a:off x="7537989" y="4415844"/>
                <a:ext cx="2448363" cy="385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0" smtClean="0">
                                  <a:latin typeface="Cambria Math" panose="02040503050406030204" pitchFamily="18" charset="0"/>
                                </a:rPr>
                                <m:t>1</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𝛾</m:t>
                                  </m:r>
                                </m:e>
                              </m:rad>
                            </m:e>
                          </m:d>
                        </m:e>
                        <m:sup>
                          <m:r>
                            <a:rPr lang="en-US" sz="2400" b="0" i="1" smtClean="0">
                              <a:latin typeface="Cambria Math" panose="02040503050406030204" pitchFamily="18" charset="0"/>
                            </a:rPr>
                            <m:t>2</m:t>
                          </m:r>
                        </m:sup>
                      </m:sSup>
                    </m:oMath>
                  </m:oMathPara>
                </a14:m>
                <a:endParaRPr lang="en-AT" sz="2400" dirty="0"/>
              </a:p>
            </p:txBody>
          </p:sp>
        </mc:Choice>
        <mc:Fallback xmlns="">
          <p:sp>
            <p:nvSpPr>
              <p:cNvPr id="19" name="TextBox 18">
                <a:extLst>
                  <a:ext uri="{FF2B5EF4-FFF2-40B4-BE49-F238E27FC236}">
                    <a16:creationId xmlns:a16="http://schemas.microsoft.com/office/drawing/2014/main" id="{4E4CB98B-36A1-6AA9-E2E9-5BEAE8AEED8E}"/>
                  </a:ext>
                </a:extLst>
              </p:cNvPr>
              <p:cNvSpPr txBox="1">
                <a:spLocks noRot="1" noChangeAspect="1" noMove="1" noResize="1" noEditPoints="1" noAdjustHandles="1" noChangeArrowheads="1" noChangeShapeType="1" noTextEdit="1"/>
              </p:cNvSpPr>
              <p:nvPr/>
            </p:nvSpPr>
            <p:spPr>
              <a:xfrm>
                <a:off x="7537989" y="4415844"/>
                <a:ext cx="2448363" cy="385105"/>
              </a:xfrm>
              <a:prstGeom prst="rect">
                <a:avLst/>
              </a:prstGeom>
              <a:blipFill>
                <a:blip r:embed="rId6"/>
                <a:stretch>
                  <a:fillRect l="-2494" r="-748" b="-20313"/>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B42CB1-A24F-D1E4-3843-BE381A82812F}"/>
                  </a:ext>
                </a:extLst>
              </p:cNvPr>
              <p:cNvSpPr txBox="1"/>
              <p:nvPr/>
            </p:nvSpPr>
            <p:spPr>
              <a:xfrm>
                <a:off x="7537989" y="5291183"/>
                <a:ext cx="1780231" cy="405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1</m:t>
                          </m:r>
                        </m:e>
                        <m: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𝛾</m:t>
                              </m:r>
                            </m:e>
                            <m:sub>
                              <m:r>
                                <a:rPr lang="en-US" sz="2400" i="1">
                                  <a:latin typeface="Cambria Math" panose="02040503050406030204" pitchFamily="18" charset="0"/>
                                </a:rPr>
                                <m:t>+</m:t>
                              </m:r>
                            </m:sub>
                          </m:sSub>
                          <m:r>
                            <a:rPr lang="en-US" sz="2400" i="1">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𝜆</m:t>
                          </m:r>
                        </m:e>
                      </m:d>
                      <m:r>
                        <a:rPr lang="en-US" sz="2400" b="0" i="1" smtClean="0">
                          <a:latin typeface="Cambria Math" panose="02040503050406030204" pitchFamily="18" charset="0"/>
                        </a:rPr>
                        <m:t>= </m:t>
                      </m:r>
                    </m:oMath>
                  </m:oMathPara>
                </a14:m>
                <a:endParaRPr lang="en-AT" sz="2400" dirty="0"/>
              </a:p>
            </p:txBody>
          </p:sp>
        </mc:Choice>
        <mc:Fallback xmlns="">
          <p:sp>
            <p:nvSpPr>
              <p:cNvPr id="20" name="TextBox 19">
                <a:extLst>
                  <a:ext uri="{FF2B5EF4-FFF2-40B4-BE49-F238E27FC236}">
                    <a16:creationId xmlns:a16="http://schemas.microsoft.com/office/drawing/2014/main" id="{96B42CB1-A24F-D1E4-3843-BE381A82812F}"/>
                  </a:ext>
                </a:extLst>
              </p:cNvPr>
              <p:cNvSpPr txBox="1">
                <a:spLocks noRot="1" noChangeAspect="1" noMove="1" noResize="1" noEditPoints="1" noAdjustHandles="1" noChangeArrowheads="1" noChangeShapeType="1" noTextEdit="1"/>
              </p:cNvSpPr>
              <p:nvPr/>
            </p:nvSpPr>
            <p:spPr>
              <a:xfrm>
                <a:off x="7537989" y="5291183"/>
                <a:ext cx="1780231" cy="405560"/>
              </a:xfrm>
              <a:prstGeom prst="rect">
                <a:avLst/>
              </a:prstGeom>
              <a:blipFill>
                <a:blip r:embed="rId7"/>
                <a:stretch>
                  <a:fillRect l="-3767" b="-23881"/>
                </a:stretch>
              </a:blipFill>
            </p:spPr>
            <p:txBody>
              <a:bodyPr/>
              <a:lstStyle/>
              <a:p>
                <a:r>
                  <a:rPr lang="en-AT">
                    <a:noFill/>
                  </a:rPr>
                  <a:t> </a:t>
                </a:r>
              </a:p>
            </p:txBody>
          </p:sp>
        </mc:Fallback>
      </mc:AlternateContent>
      <p:sp>
        <p:nvSpPr>
          <p:cNvPr id="22" name="TextBox 21">
            <a:extLst>
              <a:ext uri="{FF2B5EF4-FFF2-40B4-BE49-F238E27FC236}">
                <a16:creationId xmlns:a16="http://schemas.microsoft.com/office/drawing/2014/main" id="{B70A3868-6B05-E6F8-D407-F88BD5E60599}"/>
              </a:ext>
            </a:extLst>
          </p:cNvPr>
          <p:cNvSpPr txBox="1"/>
          <p:nvPr/>
        </p:nvSpPr>
        <p:spPr>
          <a:xfrm>
            <a:off x="6624909" y="4862845"/>
            <a:ext cx="6096000"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with</a:t>
            </a:r>
            <a:endParaRPr lang="en-US" sz="2400" i="1" dirty="0">
              <a:latin typeface="Beaufort for LOL" panose="02020503050000020004" pitchFamily="18" charset="0"/>
              <a:ea typeface="Cambria Math" panose="02040503050406030204" pitchFamily="18" charset="0"/>
              <a:cs typeface="Beaufort for LOL" panose="02020503050000020004" pitchFamily="18" charset="0"/>
            </a:endParaRPr>
          </a:p>
        </p:txBody>
      </p:sp>
      <p:sp>
        <p:nvSpPr>
          <p:cNvPr id="23" name="Left Brace 22">
            <a:extLst>
              <a:ext uri="{FF2B5EF4-FFF2-40B4-BE49-F238E27FC236}">
                <a16:creationId xmlns:a16="http://schemas.microsoft.com/office/drawing/2014/main" id="{39C015DE-D632-5EC2-FFDB-6F00A7EC3FF2}"/>
              </a:ext>
            </a:extLst>
          </p:cNvPr>
          <p:cNvSpPr/>
          <p:nvPr/>
        </p:nvSpPr>
        <p:spPr>
          <a:xfrm>
            <a:off x="9264504" y="5075793"/>
            <a:ext cx="294640" cy="854298"/>
          </a:xfrm>
          <a:prstGeom prst="leftBrace">
            <a:avLst>
              <a:gd name="adj1" fmla="val 31790"/>
              <a:gd name="adj2" fmla="val 50000"/>
            </a:avLst>
          </a:prstGeom>
          <a:ln w="2540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FF43D7-A936-0E96-FF84-6EA63F7C7890}"/>
                  </a:ext>
                </a:extLst>
              </p:cNvPr>
              <p:cNvSpPr txBox="1"/>
              <p:nvPr/>
            </p:nvSpPr>
            <p:spPr>
              <a:xfrm>
                <a:off x="9561221" y="5077219"/>
                <a:ext cx="541815"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rPr>
                      <m:t>1</m:t>
                    </m:r>
                  </m:oMath>
                </a14:m>
                <a:r>
                  <a:rPr lang="en-US" sz="2400" dirty="0"/>
                  <a:t>   </a:t>
                </a:r>
                <a:r>
                  <a:rPr lang="en-US" sz="2400" dirty="0">
                    <a:latin typeface="Beaufort for LOL" panose="02020503050000020004" pitchFamily="18" charset="0"/>
                    <a:cs typeface="Beaufort for LOL" panose="02020503050000020004" pitchFamily="18" charset="0"/>
                  </a:rPr>
                  <a:t>if</a:t>
                </a:r>
                <a:endParaRPr lang="en-AT" sz="2400" dirty="0">
                  <a:latin typeface="Beaufort for LOL" panose="02020503050000020004" pitchFamily="18" charset="0"/>
                  <a:cs typeface="Beaufort for LOL" panose="02020503050000020004" pitchFamily="18" charset="0"/>
                </a:endParaRPr>
              </a:p>
            </p:txBody>
          </p:sp>
        </mc:Choice>
        <mc:Fallback xmlns="">
          <p:sp>
            <p:nvSpPr>
              <p:cNvPr id="24" name="TextBox 23">
                <a:extLst>
                  <a:ext uri="{FF2B5EF4-FFF2-40B4-BE49-F238E27FC236}">
                    <a16:creationId xmlns:a16="http://schemas.microsoft.com/office/drawing/2014/main" id="{04FF43D7-A936-0E96-FF84-6EA63F7C7890}"/>
                  </a:ext>
                </a:extLst>
              </p:cNvPr>
              <p:cNvSpPr txBox="1">
                <a:spLocks noRot="1" noChangeAspect="1" noMove="1" noResize="1" noEditPoints="1" noAdjustHandles="1" noChangeArrowheads="1" noChangeShapeType="1" noTextEdit="1"/>
              </p:cNvSpPr>
              <p:nvPr/>
            </p:nvSpPr>
            <p:spPr>
              <a:xfrm>
                <a:off x="9561221" y="5077219"/>
                <a:ext cx="541815" cy="369332"/>
              </a:xfrm>
              <a:prstGeom prst="rect">
                <a:avLst/>
              </a:prstGeom>
              <a:blipFill>
                <a:blip r:embed="rId8"/>
                <a:stretch>
                  <a:fillRect l="-19101" t="-28333" r="-34831" b="-48333"/>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3A1C451-B9E4-2A94-88D0-FCD76DAF92AA}"/>
                  </a:ext>
                </a:extLst>
              </p:cNvPr>
              <p:cNvSpPr txBox="1"/>
              <p:nvPr/>
            </p:nvSpPr>
            <p:spPr>
              <a:xfrm>
                <a:off x="10269725" y="5043152"/>
                <a:ext cx="16731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𝜆</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𝛾</m:t>
                          </m:r>
                        </m:e>
                        <m:sub>
                          <m:r>
                            <a:rPr lang="en-US" sz="2400" b="0" i="1" smtClean="0">
                              <a:latin typeface="Cambria Math" panose="02040503050406030204" pitchFamily="18" charset="0"/>
                            </a:rPr>
                            <m:t>+</m:t>
                          </m:r>
                        </m:sub>
                      </m:sSub>
                    </m:oMath>
                  </m:oMathPara>
                </a14:m>
                <a:endParaRPr lang="en-AT" sz="2400" dirty="0"/>
              </a:p>
            </p:txBody>
          </p:sp>
        </mc:Choice>
        <mc:Fallback xmlns="">
          <p:sp>
            <p:nvSpPr>
              <p:cNvPr id="25" name="TextBox 24">
                <a:extLst>
                  <a:ext uri="{FF2B5EF4-FFF2-40B4-BE49-F238E27FC236}">
                    <a16:creationId xmlns:a16="http://schemas.microsoft.com/office/drawing/2014/main" id="{53A1C451-B9E4-2A94-88D0-FCD76DAF92AA}"/>
                  </a:ext>
                </a:extLst>
              </p:cNvPr>
              <p:cNvSpPr txBox="1">
                <a:spLocks noRot="1" noChangeAspect="1" noMove="1" noResize="1" noEditPoints="1" noAdjustHandles="1" noChangeArrowheads="1" noChangeShapeType="1" noTextEdit="1"/>
              </p:cNvSpPr>
              <p:nvPr/>
            </p:nvSpPr>
            <p:spPr>
              <a:xfrm>
                <a:off x="10269725" y="5043152"/>
                <a:ext cx="1673150" cy="369332"/>
              </a:xfrm>
              <a:prstGeom prst="rect">
                <a:avLst/>
              </a:prstGeom>
              <a:blipFill>
                <a:blip r:embed="rId9"/>
                <a:stretch>
                  <a:fillRect l="-4015" r="-1460" b="-22951"/>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77E217F-3E4A-FEE7-2366-EA0CD23809B1}"/>
                  </a:ext>
                </a:extLst>
              </p:cNvPr>
              <p:cNvSpPr txBox="1"/>
              <p:nvPr/>
            </p:nvSpPr>
            <p:spPr>
              <a:xfrm>
                <a:off x="9578638" y="5517427"/>
                <a:ext cx="1593385"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0</m:t>
                    </m:r>
                  </m:oMath>
                </a14:m>
                <a:r>
                  <a:rPr lang="en-US" sz="2400" dirty="0">
                    <a:latin typeface="Beaufort for LOL" panose="02020503050000020004" pitchFamily="18" charset="0"/>
                    <a:cs typeface="Beaufort for LOL" panose="02020503050000020004" pitchFamily="18" charset="0"/>
                  </a:rPr>
                  <a:t>   otherwise</a:t>
                </a:r>
                <a:endParaRPr lang="en-AT" sz="2400" dirty="0">
                  <a:latin typeface="Beaufort for LOL" panose="02020503050000020004" pitchFamily="18" charset="0"/>
                  <a:cs typeface="Beaufort for LOL" panose="02020503050000020004" pitchFamily="18" charset="0"/>
                </a:endParaRPr>
              </a:p>
            </p:txBody>
          </p:sp>
        </mc:Choice>
        <mc:Fallback xmlns="">
          <p:sp>
            <p:nvSpPr>
              <p:cNvPr id="26" name="TextBox 25">
                <a:extLst>
                  <a:ext uri="{FF2B5EF4-FFF2-40B4-BE49-F238E27FC236}">
                    <a16:creationId xmlns:a16="http://schemas.microsoft.com/office/drawing/2014/main" id="{977E217F-3E4A-FEE7-2366-EA0CD23809B1}"/>
                  </a:ext>
                </a:extLst>
              </p:cNvPr>
              <p:cNvSpPr txBox="1">
                <a:spLocks noRot="1" noChangeAspect="1" noMove="1" noResize="1" noEditPoints="1" noAdjustHandles="1" noChangeArrowheads="1" noChangeShapeType="1" noTextEdit="1"/>
              </p:cNvSpPr>
              <p:nvPr/>
            </p:nvSpPr>
            <p:spPr>
              <a:xfrm>
                <a:off x="9578638" y="5517427"/>
                <a:ext cx="1593385" cy="369332"/>
              </a:xfrm>
              <a:prstGeom prst="rect">
                <a:avLst/>
              </a:prstGeom>
              <a:blipFill>
                <a:blip r:embed="rId10"/>
                <a:stretch>
                  <a:fillRect l="-6489" t="-24590" r="-10687" b="-49180"/>
                </a:stretch>
              </a:blipFill>
            </p:spPr>
            <p:txBody>
              <a:bodyPr/>
              <a:lstStyle/>
              <a:p>
                <a:r>
                  <a:rPr lang="en-AT">
                    <a:noFill/>
                  </a:rPr>
                  <a:t> </a:t>
                </a:r>
              </a:p>
            </p:txBody>
          </p:sp>
        </mc:Fallback>
      </mc:AlternateContent>
      <p:pic>
        <p:nvPicPr>
          <p:cNvPr id="2050" name="Picture 2" descr="undefined">
            <a:extLst>
              <a:ext uri="{FF2B5EF4-FFF2-40B4-BE49-F238E27FC236}">
                <a16:creationId xmlns:a16="http://schemas.microsoft.com/office/drawing/2014/main" id="{95B4901B-1EFC-3802-37F8-2672CDC62D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84196" y="-27730"/>
            <a:ext cx="1541721" cy="11562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rthday of the prominent Ukrainian mathematician, honorary doctor of  Karazin University Volodymyr Marchenko: the university congratulates |  Karazin University">
            <a:extLst>
              <a:ext uri="{FF2B5EF4-FFF2-40B4-BE49-F238E27FC236}">
                <a16:creationId xmlns:a16="http://schemas.microsoft.com/office/drawing/2014/main" id="{38970AE6-4D79-17B1-BB5D-C385E88480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75330" y="-23000"/>
            <a:ext cx="847172" cy="11323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076ED6-3DD0-B05F-3AC0-2A21A57DD5EB}"/>
              </a:ext>
            </a:extLst>
          </p:cNvPr>
          <p:cNvSpPr txBox="1"/>
          <p:nvPr/>
        </p:nvSpPr>
        <p:spPr>
          <a:xfrm>
            <a:off x="9832128" y="1134119"/>
            <a:ext cx="2509284" cy="523220"/>
          </a:xfrm>
          <a:prstGeom prst="rect">
            <a:avLst/>
          </a:prstGeom>
          <a:noFill/>
        </p:spPr>
        <p:txBody>
          <a:bodyPr wrap="square" rtlCol="0">
            <a:spAutoFit/>
          </a:bodyPr>
          <a:lstStyle/>
          <a:p>
            <a:r>
              <a:rPr lang="en-US" sz="1400" dirty="0"/>
              <a:t>Volodymir Marchenko (1922 - )</a:t>
            </a:r>
          </a:p>
          <a:p>
            <a:r>
              <a:rPr lang="en-US" sz="1400" dirty="0"/>
              <a:t>and Leonid </a:t>
            </a:r>
            <a:r>
              <a:rPr lang="en-US" sz="1400" dirty="0" err="1"/>
              <a:t>Pastur</a:t>
            </a:r>
            <a:r>
              <a:rPr lang="en-US" sz="1400" dirty="0"/>
              <a:t> (1937 - )</a:t>
            </a:r>
            <a:endParaRPr lang="en-AT" sz="1400" dirty="0"/>
          </a:p>
        </p:txBody>
      </p:sp>
    </p:spTree>
    <p:extLst>
      <p:ext uri="{BB962C8B-B14F-4D97-AF65-F5344CB8AC3E}">
        <p14:creationId xmlns:p14="http://schemas.microsoft.com/office/powerpoint/2010/main" val="184000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19" grpId="0"/>
      <p:bldP spid="20" grpId="0"/>
      <p:bldP spid="22" grpId="0"/>
      <p:bldP spid="23" grpId="0" animBg="1"/>
      <p:bldP spid="24"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4EDCF-DCCE-859A-6D4A-43DBEDAA5A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E6599-7D72-8E0D-9042-445C9F817D66}"/>
              </a:ext>
            </a:extLst>
          </p:cNvPr>
          <p:cNvSpPr>
            <a:spLocks noGrp="1"/>
          </p:cNvSpPr>
          <p:nvPr>
            <p:ph type="title"/>
          </p:nvPr>
        </p:nvSpPr>
        <p:spPr>
          <a:xfrm>
            <a:off x="242890" y="-119587"/>
            <a:ext cx="11949109" cy="1325562"/>
          </a:xfrm>
        </p:spPr>
        <p:txBody>
          <a:bodyPr/>
          <a:lstStyle/>
          <a:p>
            <a:r>
              <a:rPr lang="en-US" dirty="0"/>
              <a:t>High-dimensions hit again!</a:t>
            </a:r>
            <a:endParaRPr lang="en-AT" dirty="0"/>
          </a:p>
        </p:txBody>
      </p:sp>
      <p:sp>
        <p:nvSpPr>
          <p:cNvPr id="3" name="Slide Number Placeholder 2">
            <a:extLst>
              <a:ext uri="{FF2B5EF4-FFF2-40B4-BE49-F238E27FC236}">
                <a16:creationId xmlns:a16="http://schemas.microsoft.com/office/drawing/2014/main" id="{94CB1C3C-0D1E-AAF6-2720-4297A14EE2AD}"/>
              </a:ext>
            </a:extLst>
          </p:cNvPr>
          <p:cNvSpPr>
            <a:spLocks noGrp="1"/>
          </p:cNvSpPr>
          <p:nvPr>
            <p:ph type="sldNum" sz="quarter" idx="12"/>
          </p:nvPr>
        </p:nvSpPr>
        <p:spPr/>
        <p:txBody>
          <a:bodyPr/>
          <a:lstStyle/>
          <a:p>
            <a:fld id="{CC491BDB-77F2-4EF0-887C-9DE660584513}" type="slidenum">
              <a:rPr lang="en-GB" smtClean="0"/>
              <a:pPr/>
              <a:t>34</a:t>
            </a:fld>
            <a:endParaRPr lang="en-GB" dirty="0"/>
          </a:p>
        </p:txBody>
      </p:sp>
      <p:pic>
        <p:nvPicPr>
          <p:cNvPr id="6" name="Picture 5">
            <a:extLst>
              <a:ext uri="{FF2B5EF4-FFF2-40B4-BE49-F238E27FC236}">
                <a16:creationId xmlns:a16="http://schemas.microsoft.com/office/drawing/2014/main" id="{15CB0CDC-1557-9074-5178-29C34959F4C2}"/>
              </a:ext>
            </a:extLst>
          </p:cNvPr>
          <p:cNvPicPr>
            <a:picLocks noChangeAspect="1"/>
          </p:cNvPicPr>
          <p:nvPr/>
        </p:nvPicPr>
        <p:blipFill>
          <a:blip r:embed="rId2"/>
          <a:stretch>
            <a:fillRect/>
          </a:stretch>
        </p:blipFill>
        <p:spPr>
          <a:xfrm>
            <a:off x="318582" y="1604086"/>
            <a:ext cx="2918860" cy="2222037"/>
          </a:xfrm>
          <a:prstGeom prst="rect">
            <a:avLst/>
          </a:prstGeom>
        </p:spPr>
      </p:pic>
      <p:pic>
        <p:nvPicPr>
          <p:cNvPr id="11" name="Picture 10">
            <a:extLst>
              <a:ext uri="{FF2B5EF4-FFF2-40B4-BE49-F238E27FC236}">
                <a16:creationId xmlns:a16="http://schemas.microsoft.com/office/drawing/2014/main" id="{2E8B2804-94CA-A160-53FA-0963DF5E327E}"/>
              </a:ext>
            </a:extLst>
          </p:cNvPr>
          <p:cNvPicPr>
            <a:picLocks noChangeAspect="1"/>
          </p:cNvPicPr>
          <p:nvPr/>
        </p:nvPicPr>
        <p:blipFill>
          <a:blip r:embed="rId3"/>
          <a:stretch>
            <a:fillRect/>
          </a:stretch>
        </p:blipFill>
        <p:spPr>
          <a:xfrm>
            <a:off x="3774123" y="1604086"/>
            <a:ext cx="3035810" cy="2226910"/>
          </a:xfrm>
          <a:prstGeom prst="rect">
            <a:avLst/>
          </a:prstGeom>
        </p:spPr>
      </p:pic>
      <p:pic>
        <p:nvPicPr>
          <p:cNvPr id="13" name="Picture 12">
            <a:extLst>
              <a:ext uri="{FF2B5EF4-FFF2-40B4-BE49-F238E27FC236}">
                <a16:creationId xmlns:a16="http://schemas.microsoft.com/office/drawing/2014/main" id="{A20960F8-8BCF-A0D5-79C4-5BF5DA0268EA}"/>
              </a:ext>
            </a:extLst>
          </p:cNvPr>
          <p:cNvPicPr>
            <a:picLocks noChangeAspect="1"/>
          </p:cNvPicPr>
          <p:nvPr/>
        </p:nvPicPr>
        <p:blipFill>
          <a:blip r:embed="rId4"/>
          <a:stretch>
            <a:fillRect/>
          </a:stretch>
        </p:blipFill>
        <p:spPr>
          <a:xfrm>
            <a:off x="201632" y="4450262"/>
            <a:ext cx="3035809" cy="2261020"/>
          </a:xfrm>
          <a:prstGeom prst="rect">
            <a:avLst/>
          </a:prstGeom>
        </p:spPr>
      </p:pic>
      <p:pic>
        <p:nvPicPr>
          <p:cNvPr id="18" name="Picture 17">
            <a:extLst>
              <a:ext uri="{FF2B5EF4-FFF2-40B4-BE49-F238E27FC236}">
                <a16:creationId xmlns:a16="http://schemas.microsoft.com/office/drawing/2014/main" id="{E8075026-8F0D-0957-F053-2C8F3D308096}"/>
              </a:ext>
            </a:extLst>
          </p:cNvPr>
          <p:cNvPicPr>
            <a:picLocks noChangeAspect="1"/>
          </p:cNvPicPr>
          <p:nvPr/>
        </p:nvPicPr>
        <p:blipFill>
          <a:blip r:embed="rId5"/>
          <a:stretch>
            <a:fillRect/>
          </a:stretch>
        </p:blipFill>
        <p:spPr>
          <a:xfrm>
            <a:off x="3774124" y="4547697"/>
            <a:ext cx="3035809" cy="222203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7F6F7DD-7BDD-4B59-C50B-1299EBC847A5}"/>
                  </a:ext>
                </a:extLst>
              </p:cNvPr>
              <p:cNvSpPr txBox="1"/>
              <p:nvPr/>
            </p:nvSpPr>
            <p:spPr>
              <a:xfrm>
                <a:off x="937453" y="1266531"/>
                <a:ext cx="2045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=2000, </m:t>
                      </m:r>
                      <m:r>
                        <a:rPr lang="en-US" b="0" i="1" smtClean="0">
                          <a:latin typeface="Cambria Math" panose="02040503050406030204" pitchFamily="18" charset="0"/>
                        </a:rPr>
                        <m:t>𝑛</m:t>
                      </m:r>
                      <m:r>
                        <a:rPr lang="en-US" b="0" i="1" smtClean="0">
                          <a:latin typeface="Cambria Math" panose="02040503050406030204" pitchFamily="18" charset="0"/>
                        </a:rPr>
                        <m:t>=2000</m:t>
                      </m:r>
                    </m:oMath>
                  </m:oMathPara>
                </a14:m>
                <a:endParaRPr lang="en-AT" dirty="0"/>
              </a:p>
            </p:txBody>
          </p:sp>
        </mc:Choice>
        <mc:Fallback xmlns="">
          <p:sp>
            <p:nvSpPr>
              <p:cNvPr id="21" name="TextBox 20">
                <a:extLst>
                  <a:ext uri="{FF2B5EF4-FFF2-40B4-BE49-F238E27FC236}">
                    <a16:creationId xmlns:a16="http://schemas.microsoft.com/office/drawing/2014/main" id="{47F6F7DD-7BDD-4B59-C50B-1299EBC847A5}"/>
                  </a:ext>
                </a:extLst>
              </p:cNvPr>
              <p:cNvSpPr txBox="1">
                <a:spLocks noRot="1" noChangeAspect="1" noMove="1" noResize="1" noEditPoints="1" noAdjustHandles="1" noChangeArrowheads="1" noChangeShapeType="1" noTextEdit="1"/>
              </p:cNvSpPr>
              <p:nvPr/>
            </p:nvSpPr>
            <p:spPr>
              <a:xfrm>
                <a:off x="937453" y="1266531"/>
                <a:ext cx="2045496" cy="276999"/>
              </a:xfrm>
              <a:prstGeom prst="rect">
                <a:avLst/>
              </a:prstGeom>
              <a:blipFill>
                <a:blip r:embed="rId6"/>
                <a:stretch>
                  <a:fillRect l="-2388" r="-2388" b="-8889"/>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A1F99AA-9D94-7513-F3A4-36B92A0C4F8F}"/>
                  </a:ext>
                </a:extLst>
              </p:cNvPr>
              <p:cNvSpPr txBox="1"/>
              <p:nvPr/>
            </p:nvSpPr>
            <p:spPr>
              <a:xfrm>
                <a:off x="4361373" y="1266531"/>
                <a:ext cx="2045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=2000, </m:t>
                      </m:r>
                      <m:r>
                        <a:rPr lang="en-US" b="0" i="1" smtClean="0">
                          <a:latin typeface="Cambria Math" panose="02040503050406030204" pitchFamily="18" charset="0"/>
                        </a:rPr>
                        <m:t>𝑛</m:t>
                      </m:r>
                      <m:r>
                        <a:rPr lang="en-US" b="0" i="1" smtClean="0">
                          <a:latin typeface="Cambria Math" panose="02040503050406030204" pitchFamily="18" charset="0"/>
                        </a:rPr>
                        <m:t>=3000</m:t>
                      </m:r>
                    </m:oMath>
                  </m:oMathPara>
                </a14:m>
                <a:endParaRPr lang="en-AT" dirty="0"/>
              </a:p>
            </p:txBody>
          </p:sp>
        </mc:Choice>
        <mc:Fallback xmlns="">
          <p:sp>
            <p:nvSpPr>
              <p:cNvPr id="27" name="TextBox 26">
                <a:extLst>
                  <a:ext uri="{FF2B5EF4-FFF2-40B4-BE49-F238E27FC236}">
                    <a16:creationId xmlns:a16="http://schemas.microsoft.com/office/drawing/2014/main" id="{4A1F99AA-9D94-7513-F3A4-36B92A0C4F8F}"/>
                  </a:ext>
                </a:extLst>
              </p:cNvPr>
              <p:cNvSpPr txBox="1">
                <a:spLocks noRot="1" noChangeAspect="1" noMove="1" noResize="1" noEditPoints="1" noAdjustHandles="1" noChangeArrowheads="1" noChangeShapeType="1" noTextEdit="1"/>
              </p:cNvSpPr>
              <p:nvPr/>
            </p:nvSpPr>
            <p:spPr>
              <a:xfrm>
                <a:off x="4361373" y="1266531"/>
                <a:ext cx="2045496" cy="276999"/>
              </a:xfrm>
              <a:prstGeom prst="rect">
                <a:avLst/>
              </a:prstGeom>
              <a:blipFill>
                <a:blip r:embed="rId7"/>
                <a:stretch>
                  <a:fillRect l="-2381" r="-2381" b="-8889"/>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A60C0CF-459C-A109-110B-F22383528598}"/>
                  </a:ext>
                </a:extLst>
              </p:cNvPr>
              <p:cNvSpPr txBox="1"/>
              <p:nvPr/>
            </p:nvSpPr>
            <p:spPr>
              <a:xfrm>
                <a:off x="846013" y="4085734"/>
                <a:ext cx="21737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=2000, </m:t>
                      </m:r>
                      <m:r>
                        <a:rPr lang="en-US" b="0" i="1" smtClean="0">
                          <a:latin typeface="Cambria Math" panose="02040503050406030204" pitchFamily="18" charset="0"/>
                        </a:rPr>
                        <m:t>𝑛</m:t>
                      </m:r>
                      <m:r>
                        <a:rPr lang="en-US" b="0" i="1" smtClean="0">
                          <a:latin typeface="Cambria Math" panose="02040503050406030204" pitchFamily="18" charset="0"/>
                        </a:rPr>
                        <m:t>=10000</m:t>
                      </m:r>
                    </m:oMath>
                  </m:oMathPara>
                </a14:m>
                <a:endParaRPr lang="en-AT" dirty="0"/>
              </a:p>
            </p:txBody>
          </p:sp>
        </mc:Choice>
        <mc:Fallback xmlns="">
          <p:sp>
            <p:nvSpPr>
              <p:cNvPr id="28" name="TextBox 27">
                <a:extLst>
                  <a:ext uri="{FF2B5EF4-FFF2-40B4-BE49-F238E27FC236}">
                    <a16:creationId xmlns:a16="http://schemas.microsoft.com/office/drawing/2014/main" id="{0A60C0CF-459C-A109-110B-F22383528598}"/>
                  </a:ext>
                </a:extLst>
              </p:cNvPr>
              <p:cNvSpPr txBox="1">
                <a:spLocks noRot="1" noChangeAspect="1" noMove="1" noResize="1" noEditPoints="1" noAdjustHandles="1" noChangeArrowheads="1" noChangeShapeType="1" noTextEdit="1"/>
              </p:cNvSpPr>
              <p:nvPr/>
            </p:nvSpPr>
            <p:spPr>
              <a:xfrm>
                <a:off x="846013" y="4085734"/>
                <a:ext cx="2173737" cy="276999"/>
              </a:xfrm>
              <a:prstGeom prst="rect">
                <a:avLst/>
              </a:prstGeom>
              <a:blipFill>
                <a:blip r:embed="rId8"/>
                <a:stretch>
                  <a:fillRect l="-2247" r="-2247" b="-652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69D710B-D900-3327-8835-926A96E9CB19}"/>
                  </a:ext>
                </a:extLst>
              </p:cNvPr>
              <p:cNvSpPr txBox="1"/>
              <p:nvPr/>
            </p:nvSpPr>
            <p:spPr>
              <a:xfrm>
                <a:off x="4233132" y="4085734"/>
                <a:ext cx="2301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=2000, </m:t>
                      </m:r>
                      <m:r>
                        <a:rPr lang="en-US" b="0" i="1" smtClean="0">
                          <a:latin typeface="Cambria Math" panose="02040503050406030204" pitchFamily="18" charset="0"/>
                        </a:rPr>
                        <m:t>𝑛</m:t>
                      </m:r>
                      <m:r>
                        <a:rPr lang="en-US" b="0" i="1" smtClean="0">
                          <a:latin typeface="Cambria Math" panose="02040503050406030204" pitchFamily="18" charset="0"/>
                        </a:rPr>
                        <m:t>=100000</m:t>
                      </m:r>
                    </m:oMath>
                  </m:oMathPara>
                </a14:m>
                <a:endParaRPr lang="en-AT" dirty="0"/>
              </a:p>
            </p:txBody>
          </p:sp>
        </mc:Choice>
        <mc:Fallback xmlns="">
          <p:sp>
            <p:nvSpPr>
              <p:cNvPr id="29" name="TextBox 28">
                <a:extLst>
                  <a:ext uri="{FF2B5EF4-FFF2-40B4-BE49-F238E27FC236}">
                    <a16:creationId xmlns:a16="http://schemas.microsoft.com/office/drawing/2014/main" id="{469D710B-D900-3327-8835-926A96E9CB19}"/>
                  </a:ext>
                </a:extLst>
              </p:cNvPr>
              <p:cNvSpPr txBox="1">
                <a:spLocks noRot="1" noChangeAspect="1" noMove="1" noResize="1" noEditPoints="1" noAdjustHandles="1" noChangeArrowheads="1" noChangeShapeType="1" noTextEdit="1"/>
              </p:cNvSpPr>
              <p:nvPr/>
            </p:nvSpPr>
            <p:spPr>
              <a:xfrm>
                <a:off x="4233132" y="4085734"/>
                <a:ext cx="2301977" cy="276999"/>
              </a:xfrm>
              <a:prstGeom prst="rect">
                <a:avLst/>
              </a:prstGeom>
              <a:blipFill>
                <a:blip r:embed="rId9"/>
                <a:stretch>
                  <a:fillRect l="-2116" r="-2116" b="-6522"/>
                </a:stretch>
              </a:blipFill>
            </p:spPr>
            <p:txBody>
              <a:bodyPr/>
              <a:lstStyle/>
              <a:p>
                <a:r>
                  <a:rPr lang="en-AT">
                    <a:noFill/>
                  </a:rPr>
                  <a:t> </a:t>
                </a:r>
              </a:p>
            </p:txBody>
          </p:sp>
        </mc:Fallback>
      </mc:AlternateContent>
      <p:sp>
        <p:nvSpPr>
          <p:cNvPr id="31" name="TextBox 30">
            <a:extLst>
              <a:ext uri="{FF2B5EF4-FFF2-40B4-BE49-F238E27FC236}">
                <a16:creationId xmlns:a16="http://schemas.microsoft.com/office/drawing/2014/main" id="{20E1FC6A-0D84-D873-A24F-6AA2DFBF1C50}"/>
              </a:ext>
            </a:extLst>
          </p:cNvPr>
          <p:cNvSpPr txBox="1"/>
          <p:nvPr/>
        </p:nvSpPr>
        <p:spPr>
          <a:xfrm>
            <a:off x="4943060" y="2114491"/>
            <a:ext cx="1961073" cy="338554"/>
          </a:xfrm>
          <a:prstGeom prst="rect">
            <a:avLst/>
          </a:prstGeom>
          <a:noFill/>
        </p:spPr>
        <p:txBody>
          <a:bodyPr wrap="square">
            <a:spAutoFit/>
          </a:bodyPr>
          <a:lstStyle/>
          <a:p>
            <a:r>
              <a:rPr lang="en-US" sz="1600" i="1" dirty="0" err="1">
                <a:solidFill>
                  <a:srgbClr val="FF684D"/>
                </a:solidFill>
              </a:rPr>
              <a:t>Marčenko-Pastur</a:t>
            </a:r>
            <a:endParaRPr lang="en-AT" sz="1600" i="1" dirty="0">
              <a:solidFill>
                <a:srgbClr val="FF684D"/>
              </a:solidFill>
            </a:endParaRPr>
          </a:p>
        </p:txBody>
      </p:sp>
      <p:cxnSp>
        <p:nvCxnSpPr>
          <p:cNvPr id="33" name="Straight Arrow Connector 32">
            <a:extLst>
              <a:ext uri="{FF2B5EF4-FFF2-40B4-BE49-F238E27FC236}">
                <a16:creationId xmlns:a16="http://schemas.microsoft.com/office/drawing/2014/main" id="{8B69BA1B-F071-580D-8D79-F07FE04FC4EE}"/>
              </a:ext>
            </a:extLst>
          </p:cNvPr>
          <p:cNvCxnSpPr/>
          <p:nvPr/>
        </p:nvCxnSpPr>
        <p:spPr>
          <a:xfrm flipH="1">
            <a:off x="4724400" y="2362200"/>
            <a:ext cx="248920" cy="167640"/>
          </a:xfrm>
          <a:prstGeom prst="straightConnector1">
            <a:avLst/>
          </a:prstGeom>
          <a:ln w="38100" cap="rnd" cmpd="sng">
            <a:solidFill>
              <a:srgbClr val="FF684D"/>
            </a:solidFill>
            <a:tailEnd type="triangle"/>
          </a:ln>
          <a:effectLst/>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693A0674-2FAA-8BC7-253A-B29D1BF5BAB1}"/>
              </a:ext>
            </a:extLst>
          </p:cNvPr>
          <p:cNvSpPr/>
          <p:nvPr/>
        </p:nvSpPr>
        <p:spPr>
          <a:xfrm>
            <a:off x="6990493" y="2461057"/>
            <a:ext cx="5064347" cy="1056640"/>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Beaufort for LOL" panose="02020503050000020004" pitchFamily="18" charset="0"/>
                <a:cs typeface="Beaufort for LOL" panose="02020503050000020004" pitchFamily="18" charset="0"/>
              </a:rPr>
              <a:t>Even though the data was generated from a distribution without low-dimensional substructure, </a:t>
            </a:r>
          </a:p>
          <a:p>
            <a:r>
              <a:rPr lang="en-US" dirty="0">
                <a:latin typeface="Beaufort for LOL" panose="02020503050000020004" pitchFamily="18" charset="0"/>
                <a:cs typeface="Beaufort for LOL" panose="02020503050000020004" pitchFamily="18" charset="0"/>
              </a:rPr>
              <a:t>for low sample sizes it looks like it did!</a:t>
            </a:r>
            <a:endParaRPr lang="en-AT" dirty="0">
              <a:latin typeface="Beaufort for LOL" panose="02020503050000020004" pitchFamily="18" charset="0"/>
              <a:cs typeface="Beaufort for LOL" panose="02020503050000020004" pitchFamily="18" charset="0"/>
            </a:endParaRPr>
          </a:p>
        </p:txBody>
      </p:sp>
      <p:pic>
        <p:nvPicPr>
          <p:cNvPr id="3074" name="Picture 2" descr="Surprised Hamster GIFs | Tenor">
            <a:extLst>
              <a:ext uri="{FF2B5EF4-FFF2-40B4-BE49-F238E27FC236}">
                <a16:creationId xmlns:a16="http://schemas.microsoft.com/office/drawing/2014/main" id="{5143BCB2-BC0F-A1EF-DA86-D3D58889AA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61269" y="4085734"/>
            <a:ext cx="2522794" cy="185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3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A6B47-A6C3-8309-C635-8F9116413D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BC7CCD-B5AD-3E7A-763D-85C10E017EDB}"/>
              </a:ext>
            </a:extLst>
          </p:cNvPr>
          <p:cNvSpPr>
            <a:spLocks noGrp="1"/>
          </p:cNvSpPr>
          <p:nvPr>
            <p:ph type="title"/>
          </p:nvPr>
        </p:nvSpPr>
        <p:spPr>
          <a:xfrm>
            <a:off x="242890" y="-119587"/>
            <a:ext cx="11949109" cy="1325562"/>
          </a:xfrm>
        </p:spPr>
        <p:txBody>
          <a:bodyPr/>
          <a:lstStyle/>
          <a:p>
            <a:r>
              <a:rPr lang="en-US" dirty="0"/>
              <a:t>Is there anything we can do though…?</a:t>
            </a:r>
            <a:endParaRPr lang="en-AT" dirty="0"/>
          </a:p>
        </p:txBody>
      </p:sp>
      <p:sp>
        <p:nvSpPr>
          <p:cNvPr id="3" name="Slide Number Placeholder 2">
            <a:extLst>
              <a:ext uri="{FF2B5EF4-FFF2-40B4-BE49-F238E27FC236}">
                <a16:creationId xmlns:a16="http://schemas.microsoft.com/office/drawing/2014/main" id="{FECD0F79-D951-14A0-8D6E-D7AF3E3BFA2C}"/>
              </a:ext>
            </a:extLst>
          </p:cNvPr>
          <p:cNvSpPr>
            <a:spLocks noGrp="1"/>
          </p:cNvSpPr>
          <p:nvPr>
            <p:ph type="sldNum" sz="quarter" idx="12"/>
          </p:nvPr>
        </p:nvSpPr>
        <p:spPr/>
        <p:txBody>
          <a:bodyPr/>
          <a:lstStyle/>
          <a:p>
            <a:fld id="{CC491BDB-77F2-4EF0-887C-9DE660584513}" type="slidenum">
              <a:rPr lang="en-GB" smtClean="0"/>
              <a:pPr/>
              <a:t>35</a:t>
            </a:fld>
            <a:endParaRPr lang="en-GB" dirty="0"/>
          </a:p>
        </p:txBody>
      </p:sp>
      <p:sp>
        <p:nvSpPr>
          <p:cNvPr id="4" name="TextBox 3">
            <a:extLst>
              <a:ext uri="{FF2B5EF4-FFF2-40B4-BE49-F238E27FC236}">
                <a16:creationId xmlns:a16="http://schemas.microsoft.com/office/drawing/2014/main" id="{0FC8BF89-47F4-4D20-5FD5-45E57AD8B4D7}"/>
              </a:ext>
            </a:extLst>
          </p:cNvPr>
          <p:cNvSpPr txBox="1"/>
          <p:nvPr/>
        </p:nvSpPr>
        <p:spPr>
          <a:xfrm>
            <a:off x="349029" y="1128069"/>
            <a:ext cx="1173683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Under our current assumptions: </a:t>
            </a:r>
            <a:r>
              <a:rPr lang="en-US" sz="2400" b="1" dirty="0">
                <a:latin typeface="Beaufort for LOL" panose="02020503050000020004" pitchFamily="18" charset="0"/>
                <a:cs typeface="Beaufort for LOL" panose="02020503050000020004" pitchFamily="18" charset="0"/>
              </a:rPr>
              <a:t>yes</a:t>
            </a:r>
            <a:r>
              <a:rPr lang="en-US" sz="2400" dirty="0">
                <a:latin typeface="Beaufort for LOL" panose="02020503050000020004" pitchFamily="18" charset="0"/>
                <a:cs typeface="Beaufort for LOL" panose="02020503050000020004" pitchFamily="18" charset="0"/>
              </a:rPr>
              <a:t>!</a:t>
            </a:r>
            <a:endParaRPr lang="en-AT"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9CF66FA5-9CE3-DB7F-9C31-D51442AEFBAA}"/>
              </a:ext>
            </a:extLst>
          </p:cNvPr>
          <p:cNvSpPr txBox="1"/>
          <p:nvPr/>
        </p:nvSpPr>
        <p:spPr>
          <a:xfrm>
            <a:off x="349029" y="1635803"/>
            <a:ext cx="1173683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Let’s artificially add a principal component ourselves:</a:t>
            </a:r>
            <a:endParaRPr lang="en-AT"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830407-B5A3-467A-DF7D-EADDB7CC97A8}"/>
                  </a:ext>
                </a:extLst>
              </p:cNvPr>
              <p:cNvSpPr txBox="1"/>
              <p:nvPr/>
            </p:nvSpPr>
            <p:spPr>
              <a:xfrm>
                <a:off x="5308600" y="1565014"/>
                <a:ext cx="6096000" cy="5395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𝒌</m:t>
                          </m:r>
                        </m:sub>
                      </m:sSub>
                      <m:r>
                        <a:rPr lang="en-US" sz="2400" b="1" i="1" smtClean="0">
                          <a:latin typeface="Cambria Math" panose="02040503050406030204" pitchFamily="18" charset="0"/>
                        </a:rPr>
                        <m:t>=</m:t>
                      </m:r>
                      <m:r>
                        <a:rPr lang="en-US" sz="2400" b="1" i="1" smtClean="0">
                          <a:latin typeface="Cambria Math" panose="02040503050406030204" pitchFamily="18" charset="0"/>
                        </a:rPr>
                        <m:t>𝒈</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𝛽</m:t>
                          </m:r>
                        </m:e>
                      </m:rad>
                      <m:r>
                        <a:rPr lang="en-US" sz="2400" b="0"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0</m:t>
                          </m:r>
                        </m:sub>
                      </m:sSub>
                      <m:r>
                        <a:rPr lang="en-US" sz="2400" b="1" i="1" smtClean="0">
                          <a:latin typeface="Cambria Math" panose="02040503050406030204" pitchFamily="18" charset="0"/>
                        </a:rPr>
                        <m:t>𝒖</m:t>
                      </m:r>
                    </m:oMath>
                  </m:oMathPara>
                </a14:m>
                <a:endParaRPr lang="en-AT" sz="2400" b="1" dirty="0"/>
              </a:p>
            </p:txBody>
          </p:sp>
        </mc:Choice>
        <mc:Fallback xmlns="">
          <p:sp>
            <p:nvSpPr>
              <p:cNvPr id="8" name="TextBox 7">
                <a:extLst>
                  <a:ext uri="{FF2B5EF4-FFF2-40B4-BE49-F238E27FC236}">
                    <a16:creationId xmlns:a16="http://schemas.microsoft.com/office/drawing/2014/main" id="{34830407-B5A3-467A-DF7D-EADDB7CC97A8}"/>
                  </a:ext>
                </a:extLst>
              </p:cNvPr>
              <p:cNvSpPr txBox="1">
                <a:spLocks noRot="1" noChangeAspect="1" noMove="1" noResize="1" noEditPoints="1" noAdjustHandles="1" noChangeArrowheads="1" noChangeShapeType="1" noTextEdit="1"/>
              </p:cNvSpPr>
              <p:nvPr/>
            </p:nvSpPr>
            <p:spPr>
              <a:xfrm>
                <a:off x="5308600" y="1565014"/>
                <a:ext cx="6096000" cy="539571"/>
              </a:xfrm>
              <a:prstGeom prst="rect">
                <a:avLst/>
              </a:prstGeom>
              <a:blipFill>
                <a:blip r:embed="rId2"/>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E98683-4F4B-9A77-DEF6-A2A78A46D0F9}"/>
                  </a:ext>
                </a:extLst>
              </p:cNvPr>
              <p:cNvSpPr txBox="1"/>
              <p:nvPr/>
            </p:nvSpPr>
            <p:spPr>
              <a:xfrm>
                <a:off x="7156450" y="2047657"/>
                <a:ext cx="6096000" cy="923330"/>
              </a:xfrm>
              <a:prstGeom prst="rect">
                <a:avLst/>
              </a:prstGeom>
              <a:noFill/>
            </p:spPr>
            <p:txBody>
              <a:bodyPr wrap="square">
                <a:spAutoFit/>
              </a:bodyPr>
              <a:lstStyle/>
              <a:p>
                <a14:m>
                  <m:oMath xmlns:m="http://schemas.openxmlformats.org/officeDocument/2006/math">
                    <m:r>
                      <a:rPr lang="en-US" b="1" i="1" smtClean="0">
                        <a:latin typeface="Cambria Math" panose="02040503050406030204" pitchFamily="18" charset="0"/>
                      </a:rPr>
                      <m:t>𝒈</m:t>
                    </m:r>
                    <m:r>
                      <a:rPr lang="en-US" b="1" i="1" smtClean="0">
                        <a:latin typeface="Cambria Math" panose="02040503050406030204" pitchFamily="18" charset="0"/>
                      </a:rPr>
                      <m:t> ~ </m:t>
                    </m:r>
                    <m:r>
                      <a:rPr lang="en-US" i="1" dirty="0">
                        <a:latin typeface="Cambria Math" panose="02040503050406030204" pitchFamily="18" charset="0"/>
                        <a:ea typeface="Cambria Math" panose="02040503050406030204" pitchFamily="18" charset="0"/>
                        <a:cs typeface="Beaufort for LOL" panose="02020503050000020004" pitchFamily="18" charset="0"/>
                      </a:rPr>
                      <m:t>𝒩</m:t>
                    </m:r>
                    <m:r>
                      <a:rPr lang="en-US" i="1" dirty="0">
                        <a:latin typeface="Cambria Math" panose="02040503050406030204" pitchFamily="18" charset="0"/>
                        <a:ea typeface="Cambria Math" panose="02040503050406030204" pitchFamily="18" charset="0"/>
                        <a:cs typeface="Beaufort for LOL" panose="02020503050000020004" pitchFamily="18" charset="0"/>
                      </a:rPr>
                      <m:t>(</m:t>
                    </m:r>
                    <m:r>
                      <a:rPr lang="en-US" b="1" i="1" dirty="0">
                        <a:latin typeface="Cambria Math" panose="02040503050406030204" pitchFamily="18" charset="0"/>
                        <a:ea typeface="Cambria Math" panose="02040503050406030204" pitchFamily="18" charset="0"/>
                        <a:cs typeface="Beaufort for LOL" panose="02020503050000020004" pitchFamily="18" charset="0"/>
                      </a:rPr>
                      <m:t>𝟎</m:t>
                    </m:r>
                    <m:r>
                      <a:rPr lang="en-US" i="1" dirty="0">
                        <a:latin typeface="Cambria Math" panose="02040503050406030204" pitchFamily="18" charset="0"/>
                        <a:ea typeface="Cambria Math" panose="02040503050406030204" pitchFamily="18" charset="0"/>
                        <a:cs typeface="Beaufort for LOL" panose="02020503050000020004" pitchFamily="18" charset="0"/>
                      </a:rPr>
                      <m:t>,</m:t>
                    </m:r>
                    <m:r>
                      <a:rPr lang="en-US" i="1" smtClean="0">
                        <a:latin typeface="Cambria Math" panose="02040503050406030204" pitchFamily="18" charset="0"/>
                      </a:rPr>
                      <m:t> </m:t>
                    </m:r>
                    <m:r>
                      <a:rPr lang="en-US" b="0" i="1" smtClean="0">
                        <a:latin typeface="Cambria Math" panose="02040503050406030204" pitchFamily="18" charset="0"/>
                      </a:rPr>
                      <m:t> </m:t>
                    </m:r>
                    <m:r>
                      <a:rPr lang="en-US" b="1">
                        <a:latin typeface="Cambria Math" panose="02040503050406030204" pitchFamily="18" charset="0"/>
                      </a:rPr>
                      <m:t>𝐈</m:t>
                    </m:r>
                  </m:oMath>
                </a14:m>
                <a:r>
                  <a:rPr lang="en-US" dirty="0">
                    <a:latin typeface="Beaufort for LOL" panose="02020503050000020004" pitchFamily="18" charset="0"/>
                    <a:cs typeface="Beaufort for LOL" panose="02020503050000020004" pitchFamily="18" charset="0"/>
                  </a:rPr>
                  <a:t>), </a:t>
                </a:r>
                <a14:m>
                  <m:oMath xmlns:m="http://schemas.openxmlformats.org/officeDocument/2006/math">
                    <m:sSub>
                      <m:sSubPr>
                        <m:ctrlPr>
                          <a:rPr lang="en-US" b="1" i="1" smtClean="0">
                            <a:latin typeface="Cambria Math" panose="02040503050406030204" pitchFamily="18" charset="0"/>
                          </a:rPr>
                        </m:ctrlPr>
                      </m:sSubPr>
                      <m:e>
                        <m:r>
                          <a:rPr lang="en-US" b="0" i="1">
                            <a:latin typeface="Cambria Math" panose="02040503050406030204" pitchFamily="18" charset="0"/>
                          </a:rPr>
                          <m:t>𝑔</m:t>
                        </m:r>
                      </m:e>
                      <m:sub>
                        <m:r>
                          <a:rPr lang="en-US" b="0" i="1" smtClean="0">
                            <a:latin typeface="Cambria Math" panose="02040503050406030204" pitchFamily="18" charset="0"/>
                          </a:rPr>
                          <m:t>0</m:t>
                        </m:r>
                      </m:sub>
                    </m:sSub>
                    <m:r>
                      <a:rPr lang="en-US" b="1" i="1">
                        <a:latin typeface="Cambria Math" panose="02040503050406030204" pitchFamily="18" charset="0"/>
                      </a:rPr>
                      <m:t> ~ </m:t>
                    </m:r>
                    <m:r>
                      <a:rPr lang="en-US" i="1" dirty="0">
                        <a:latin typeface="Cambria Math" panose="02040503050406030204" pitchFamily="18" charset="0"/>
                        <a:ea typeface="Cambria Math" panose="02040503050406030204" pitchFamily="18" charset="0"/>
                        <a:cs typeface="Beaufort for LOL" panose="02020503050000020004" pitchFamily="18" charset="0"/>
                      </a:rPr>
                      <m:t>𝒩</m:t>
                    </m:r>
                    <m:r>
                      <a:rPr lang="en-US" i="1" dirty="0">
                        <a:latin typeface="Cambria Math" panose="02040503050406030204" pitchFamily="18" charset="0"/>
                        <a:ea typeface="Cambria Math" panose="02040503050406030204" pitchFamily="18" charset="0"/>
                        <a:cs typeface="Beaufort for LOL" panose="02020503050000020004" pitchFamily="18" charset="0"/>
                      </a:rPr>
                      <m:t>(0</m:t>
                    </m:r>
                    <m:r>
                      <a:rPr lang="en-US" b="1" i="1" dirty="0">
                        <a:latin typeface="Cambria Math" panose="02040503050406030204" pitchFamily="18" charset="0"/>
                        <a:ea typeface="Cambria Math" panose="02040503050406030204" pitchFamily="18" charset="0"/>
                        <a:cs typeface="Beaufort for LOL" panose="02020503050000020004" pitchFamily="18" charset="0"/>
                      </a:rPr>
                      <m:t>,</m:t>
                    </m:r>
                    <m:r>
                      <a:rPr lang="en-US" i="1">
                        <a:latin typeface="Cambria Math" panose="02040503050406030204" pitchFamily="18" charset="0"/>
                      </a:rPr>
                      <m:t>  </m:t>
                    </m:r>
                    <m:r>
                      <a:rPr lang="en-US" b="0" i="0" smtClean="0">
                        <a:latin typeface="Cambria Math" panose="02040503050406030204" pitchFamily="18" charset="0"/>
                      </a:rPr>
                      <m:t>1</m:t>
                    </m:r>
                  </m:oMath>
                </a14:m>
                <a:r>
                  <a:rPr lang="en-US" dirty="0">
                    <a:latin typeface="Beaufort for LOL" panose="02020503050000020004" pitchFamily="18" charset="0"/>
                    <a:cs typeface="Beaufort for LOL" panose="02020503050000020004" pitchFamily="18" charset="0"/>
                  </a:rPr>
                  <a:t>), </a:t>
                </a:r>
              </a:p>
              <a:p>
                <a14:m>
                  <m:oMath xmlns:m="http://schemas.openxmlformats.org/officeDocument/2006/math">
                    <m:r>
                      <a:rPr lang="en-US" b="1" i="1">
                        <a:latin typeface="Cambria Math" panose="02040503050406030204" pitchFamily="18" charset="0"/>
                      </a:rPr>
                      <m:t>𝒖</m:t>
                    </m:r>
                  </m:oMath>
                </a14:m>
                <a:r>
                  <a:rPr lang="en-US" dirty="0">
                    <a:latin typeface="Beaufort for LOL" panose="02020503050000020004" pitchFamily="18" charset="0"/>
                    <a:cs typeface="Beaufort for LOL" panose="02020503050000020004" pitchFamily="18" charset="0"/>
                  </a:rPr>
                  <a:t> is a normed vector (our signal)</a:t>
                </a:r>
              </a:p>
              <a:p>
                <a14:m>
                  <m:oMath xmlns:m="http://schemas.openxmlformats.org/officeDocument/2006/math">
                    <m:r>
                      <a:rPr lang="en-US" b="0" i="1" smtClean="0">
                        <a:latin typeface="Cambria Math" panose="02040503050406030204" pitchFamily="18" charset="0"/>
                      </a:rPr>
                      <m:t>𝛽</m:t>
                    </m:r>
                  </m:oMath>
                </a14:m>
                <a:r>
                  <a:rPr lang="en-US" dirty="0">
                    <a:latin typeface="Beaufort for LOL" panose="02020503050000020004" pitchFamily="18" charset="0"/>
                    <a:cs typeface="Beaufort for LOL" panose="02020503050000020004" pitchFamily="18" charset="0"/>
                  </a:rPr>
                  <a:t> is the signal-to-noise ratio (SNR)  </a:t>
                </a:r>
                <a:endParaRPr lang="en-AT" b="1" dirty="0"/>
              </a:p>
            </p:txBody>
          </p:sp>
        </mc:Choice>
        <mc:Fallback xmlns="">
          <p:sp>
            <p:nvSpPr>
              <p:cNvPr id="9" name="TextBox 8">
                <a:extLst>
                  <a:ext uri="{FF2B5EF4-FFF2-40B4-BE49-F238E27FC236}">
                    <a16:creationId xmlns:a16="http://schemas.microsoft.com/office/drawing/2014/main" id="{87E98683-4F4B-9A77-DEF6-A2A78A46D0F9}"/>
                  </a:ext>
                </a:extLst>
              </p:cNvPr>
              <p:cNvSpPr txBox="1">
                <a:spLocks noRot="1" noChangeAspect="1" noMove="1" noResize="1" noEditPoints="1" noAdjustHandles="1" noChangeArrowheads="1" noChangeShapeType="1" noTextEdit="1"/>
              </p:cNvSpPr>
              <p:nvPr/>
            </p:nvSpPr>
            <p:spPr>
              <a:xfrm>
                <a:off x="7156450" y="2047657"/>
                <a:ext cx="6096000" cy="923330"/>
              </a:xfrm>
              <a:prstGeom prst="rect">
                <a:avLst/>
              </a:prstGeom>
              <a:blipFill>
                <a:blip r:embed="rId3"/>
                <a:stretch>
                  <a:fillRect l="-300" t="-3311" b="-9934"/>
                </a:stretch>
              </a:blipFill>
            </p:spPr>
            <p:txBody>
              <a:bodyPr/>
              <a:lstStyle/>
              <a:p>
                <a:r>
                  <a:rPr lang="en-AT">
                    <a:noFill/>
                  </a:rPr>
                  <a:t> </a:t>
                </a:r>
              </a:p>
            </p:txBody>
          </p:sp>
        </mc:Fallback>
      </mc:AlternateContent>
      <p:sp>
        <p:nvSpPr>
          <p:cNvPr id="14" name="TextBox 13">
            <a:extLst>
              <a:ext uri="{FF2B5EF4-FFF2-40B4-BE49-F238E27FC236}">
                <a16:creationId xmlns:a16="http://schemas.microsoft.com/office/drawing/2014/main" id="{4E837462-39BA-BC93-4A10-9D7F0059F868}"/>
              </a:ext>
            </a:extLst>
          </p:cNvPr>
          <p:cNvSpPr txBox="1"/>
          <p:nvPr/>
        </p:nvSpPr>
        <p:spPr>
          <a:xfrm>
            <a:off x="349029" y="3025356"/>
            <a:ext cx="1173683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Thus, we actually have </a:t>
            </a:r>
            <a:r>
              <a:rPr lang="en-US" i="1" dirty="0">
                <a:latin typeface="Beaufort for LOL" panose="02020503050000020004" pitchFamily="18" charset="0"/>
                <a:cs typeface="Beaufort for LOL" panose="02020503050000020004" pitchFamily="18" charset="0"/>
              </a:rPr>
              <a:t>(see handwritten notes)</a:t>
            </a:r>
            <a:r>
              <a:rPr lang="en-US" sz="2400" dirty="0">
                <a:latin typeface="Beaufort for LOL" panose="02020503050000020004" pitchFamily="18" charset="0"/>
                <a:cs typeface="Beaufort for LOL" panose="02020503050000020004" pitchFamily="18" charset="0"/>
              </a:rPr>
              <a:t>:</a:t>
            </a:r>
            <a:endParaRPr lang="en-AT"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2A085D1-6534-426E-1CF3-4A4DE9CD20E3}"/>
                  </a:ext>
                </a:extLst>
              </p:cNvPr>
              <p:cNvSpPr txBox="1"/>
              <p:nvPr/>
            </p:nvSpPr>
            <p:spPr>
              <a:xfrm>
                <a:off x="4108450" y="3032473"/>
                <a:ext cx="609600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𝒌</m:t>
                          </m:r>
                        </m:sub>
                      </m:sSub>
                      <m:r>
                        <a:rPr lang="en-US" sz="2400" b="1" i="1" smtClean="0">
                          <a:latin typeface="Cambria Math" panose="02040503050406030204" pitchFamily="18" charset="0"/>
                        </a:rPr>
                        <m:t> ~</m:t>
                      </m:r>
                      <m:r>
                        <a:rPr lang="en-US" sz="2400" i="1" dirty="0">
                          <a:latin typeface="Cambria Math" panose="02040503050406030204" pitchFamily="18" charset="0"/>
                          <a:ea typeface="Cambria Math" panose="02040503050406030204" pitchFamily="18" charset="0"/>
                          <a:cs typeface="Beaufort for LOL" panose="02020503050000020004" pitchFamily="18" charset="0"/>
                        </a:rPr>
                        <m:t>𝒩</m:t>
                      </m:r>
                      <m:r>
                        <a:rPr lang="en-US" sz="2400" i="1" dirty="0">
                          <a:latin typeface="Cambria Math" panose="02040503050406030204" pitchFamily="18" charset="0"/>
                          <a:ea typeface="Cambria Math" panose="02040503050406030204" pitchFamily="18" charset="0"/>
                          <a:cs typeface="Beaufort for LOL" panose="02020503050000020004" pitchFamily="18" charset="0"/>
                        </a:rPr>
                        <m:t>(</m:t>
                      </m:r>
                      <m:r>
                        <a:rPr lang="en-US" sz="2400" b="1" i="1" dirty="0">
                          <a:latin typeface="Cambria Math" panose="02040503050406030204" pitchFamily="18" charset="0"/>
                          <a:ea typeface="Cambria Math" panose="02040503050406030204" pitchFamily="18" charset="0"/>
                          <a:cs typeface="Beaufort for LOL" panose="02020503050000020004" pitchFamily="18" charset="0"/>
                        </a:rPr>
                        <m:t>𝟎</m:t>
                      </m:r>
                      <m:r>
                        <a:rPr lang="en-US" sz="2400" i="1" dirty="0">
                          <a:latin typeface="Cambria Math" panose="02040503050406030204" pitchFamily="18" charset="0"/>
                          <a:ea typeface="Cambria Math" panose="02040503050406030204" pitchFamily="18" charset="0"/>
                          <a:cs typeface="Beaufort for LOL" panose="02020503050000020004" pitchFamily="18" charset="0"/>
                        </a:rPr>
                        <m:t>,</m:t>
                      </m:r>
                      <m:r>
                        <a:rPr lang="en-US" sz="2400" i="1">
                          <a:latin typeface="Cambria Math" panose="02040503050406030204" pitchFamily="18" charset="0"/>
                        </a:rPr>
                        <m:t> </m:t>
                      </m:r>
                      <m:r>
                        <a:rPr lang="en-US" sz="2400" b="1">
                          <a:latin typeface="Cambria Math" panose="02040503050406030204" pitchFamily="18" charset="0"/>
                        </a:rPr>
                        <m:t>𝐈</m:t>
                      </m:r>
                      <m:r>
                        <a:rPr lang="en-US" sz="2400" b="1" i="0" smtClean="0">
                          <a:latin typeface="Cambria Math" panose="02040503050406030204" pitchFamily="18" charset="0"/>
                        </a:rPr>
                        <m:t>+</m:t>
                      </m:r>
                      <m:r>
                        <a:rPr lang="en-US" sz="2400" b="0" i="1" smtClean="0">
                          <a:latin typeface="Cambria Math" panose="02040503050406030204" pitchFamily="18" charset="0"/>
                        </a:rPr>
                        <m:t>𝛽</m:t>
                      </m:r>
                      <m:r>
                        <a:rPr lang="en-US" sz="2400" b="1" i="1" smtClean="0">
                          <a:latin typeface="Cambria Math" panose="02040503050406030204" pitchFamily="18" charset="0"/>
                        </a:rPr>
                        <m:t>𝒖</m:t>
                      </m:r>
                      <m:sSup>
                        <m:sSupPr>
                          <m:ctrlPr>
                            <a:rPr lang="en-US" sz="2400" b="1" i="1">
                              <a:latin typeface="Cambria Math" panose="02040503050406030204" pitchFamily="18" charset="0"/>
                            </a:rPr>
                          </m:ctrlPr>
                        </m:sSupPr>
                        <m:e>
                          <m:r>
                            <a:rPr lang="en-US" sz="2400" b="1" i="1">
                              <a:latin typeface="Cambria Math" panose="02040503050406030204" pitchFamily="18" charset="0"/>
                            </a:rPr>
                            <m:t>𝒖</m:t>
                          </m:r>
                        </m:e>
                        <m:sup>
                          <m:r>
                            <a:rPr lang="en-US" sz="2400" b="0" i="1">
                              <a:latin typeface="Cambria Math" panose="02040503050406030204" pitchFamily="18" charset="0"/>
                            </a:rPr>
                            <m:t>𝑇</m:t>
                          </m:r>
                        </m:sup>
                      </m:sSup>
                      <m:r>
                        <m:rPr>
                          <m:nor/>
                        </m:rPr>
                        <a:rPr lang="en-US" sz="2400" dirty="0">
                          <a:latin typeface="Beaufort for LOL" panose="02020503050000020004" pitchFamily="18" charset="0"/>
                          <a:cs typeface="Beaufort for LOL" panose="02020503050000020004" pitchFamily="18" charset="0"/>
                        </a:rPr>
                        <m:t>)</m:t>
                      </m:r>
                    </m:oMath>
                  </m:oMathPara>
                </a14:m>
                <a:endParaRPr lang="en-AT" sz="2400" b="1" dirty="0"/>
              </a:p>
            </p:txBody>
          </p:sp>
        </mc:Choice>
        <mc:Fallback xmlns="">
          <p:sp>
            <p:nvSpPr>
              <p:cNvPr id="15" name="TextBox 14">
                <a:extLst>
                  <a:ext uri="{FF2B5EF4-FFF2-40B4-BE49-F238E27FC236}">
                    <a16:creationId xmlns:a16="http://schemas.microsoft.com/office/drawing/2014/main" id="{12A085D1-6534-426E-1CF3-4A4DE9CD20E3}"/>
                  </a:ext>
                </a:extLst>
              </p:cNvPr>
              <p:cNvSpPr txBox="1">
                <a:spLocks noRot="1" noChangeAspect="1" noMove="1" noResize="1" noEditPoints="1" noAdjustHandles="1" noChangeArrowheads="1" noChangeShapeType="1" noTextEdit="1"/>
              </p:cNvSpPr>
              <p:nvPr/>
            </p:nvSpPr>
            <p:spPr>
              <a:xfrm>
                <a:off x="4108450" y="3032473"/>
                <a:ext cx="6096000" cy="468205"/>
              </a:xfrm>
              <a:prstGeom prst="rect">
                <a:avLst/>
              </a:prstGeom>
              <a:blipFill>
                <a:blip r:embed="rId4"/>
                <a:stretch>
                  <a:fillRect b="-15584"/>
                </a:stretch>
              </a:blipFill>
            </p:spPr>
            <p:txBody>
              <a:bodyPr/>
              <a:lstStyle/>
              <a:p>
                <a:r>
                  <a:rPr lang="en-AT">
                    <a:noFill/>
                  </a:rPr>
                  <a:t> </a:t>
                </a:r>
              </a:p>
            </p:txBody>
          </p:sp>
        </mc:Fallback>
      </mc:AlternateContent>
      <p:pic>
        <p:nvPicPr>
          <p:cNvPr id="7" name="Picture 6">
            <a:extLst>
              <a:ext uri="{FF2B5EF4-FFF2-40B4-BE49-F238E27FC236}">
                <a16:creationId xmlns:a16="http://schemas.microsoft.com/office/drawing/2014/main" id="{98B1EDD4-FBCB-B0D8-8536-24688C33C0BF}"/>
              </a:ext>
            </a:extLst>
          </p:cNvPr>
          <p:cNvPicPr>
            <a:picLocks noChangeAspect="1"/>
          </p:cNvPicPr>
          <p:nvPr/>
        </p:nvPicPr>
        <p:blipFill>
          <a:blip r:embed="rId5"/>
          <a:stretch>
            <a:fillRect/>
          </a:stretch>
        </p:blipFill>
        <p:spPr>
          <a:xfrm>
            <a:off x="708025" y="4234017"/>
            <a:ext cx="3000750" cy="2280570"/>
          </a:xfrm>
          <a:prstGeom prst="rect">
            <a:avLst/>
          </a:prstGeom>
        </p:spPr>
      </p:pic>
      <p:pic>
        <p:nvPicPr>
          <p:cNvPr id="11" name="Picture 10">
            <a:extLst>
              <a:ext uri="{FF2B5EF4-FFF2-40B4-BE49-F238E27FC236}">
                <a16:creationId xmlns:a16="http://schemas.microsoft.com/office/drawing/2014/main" id="{6CBB6688-6405-EE32-9E08-C847A128E95A}"/>
              </a:ext>
            </a:extLst>
          </p:cNvPr>
          <p:cNvPicPr>
            <a:picLocks noChangeAspect="1"/>
          </p:cNvPicPr>
          <p:nvPr/>
        </p:nvPicPr>
        <p:blipFill>
          <a:blip r:embed="rId6"/>
          <a:stretch>
            <a:fillRect/>
          </a:stretch>
        </p:blipFill>
        <p:spPr>
          <a:xfrm>
            <a:off x="4416050" y="4234017"/>
            <a:ext cx="3000750" cy="2280570"/>
          </a:xfrm>
          <a:prstGeom prst="rect">
            <a:avLst/>
          </a:prstGeom>
        </p:spPr>
      </p:pic>
      <p:pic>
        <p:nvPicPr>
          <p:cNvPr id="13" name="Picture 12">
            <a:extLst>
              <a:ext uri="{FF2B5EF4-FFF2-40B4-BE49-F238E27FC236}">
                <a16:creationId xmlns:a16="http://schemas.microsoft.com/office/drawing/2014/main" id="{531BC66C-834E-EE38-689F-BC56D57C64CB}"/>
              </a:ext>
            </a:extLst>
          </p:cNvPr>
          <p:cNvPicPr>
            <a:picLocks noChangeAspect="1"/>
          </p:cNvPicPr>
          <p:nvPr/>
        </p:nvPicPr>
        <p:blipFill>
          <a:blip r:embed="rId7"/>
          <a:stretch>
            <a:fillRect/>
          </a:stretch>
        </p:blipFill>
        <p:spPr>
          <a:xfrm>
            <a:off x="8124075" y="4234017"/>
            <a:ext cx="3000750" cy="228057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2E1EFE5-819E-D9CD-7F59-40D7289F2E12}"/>
                  </a:ext>
                </a:extLst>
              </p:cNvPr>
              <p:cNvSpPr txBox="1"/>
              <p:nvPr/>
            </p:nvSpPr>
            <p:spPr>
              <a:xfrm>
                <a:off x="-839600" y="3752155"/>
                <a:ext cx="609600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=0</m:t>
                      </m:r>
                    </m:oMath>
                  </m:oMathPara>
                </a14:m>
                <a:endParaRPr lang="en-AT" sz="2400" dirty="0"/>
              </a:p>
            </p:txBody>
          </p:sp>
        </mc:Choice>
        <mc:Fallback xmlns="">
          <p:sp>
            <p:nvSpPr>
              <p:cNvPr id="16" name="TextBox 15">
                <a:extLst>
                  <a:ext uri="{FF2B5EF4-FFF2-40B4-BE49-F238E27FC236}">
                    <a16:creationId xmlns:a16="http://schemas.microsoft.com/office/drawing/2014/main" id="{02E1EFE5-819E-D9CD-7F59-40D7289F2E12}"/>
                  </a:ext>
                </a:extLst>
              </p:cNvPr>
              <p:cNvSpPr txBox="1">
                <a:spLocks noRot="1" noChangeAspect="1" noMove="1" noResize="1" noEditPoints="1" noAdjustHandles="1" noChangeArrowheads="1" noChangeShapeType="1" noTextEdit="1"/>
              </p:cNvSpPr>
              <p:nvPr/>
            </p:nvSpPr>
            <p:spPr>
              <a:xfrm>
                <a:off x="-839600" y="3752155"/>
                <a:ext cx="6096000" cy="468205"/>
              </a:xfrm>
              <a:prstGeom prst="rect">
                <a:avLst/>
              </a:prstGeom>
              <a:blipFill>
                <a:blip r:embed="rId8"/>
                <a:stretch>
                  <a:fillRect b="-1710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D0C7AC-0F25-595C-2881-D53809572932}"/>
                  </a:ext>
                </a:extLst>
              </p:cNvPr>
              <p:cNvSpPr txBox="1"/>
              <p:nvPr/>
            </p:nvSpPr>
            <p:spPr>
              <a:xfrm>
                <a:off x="3048000" y="3752155"/>
                <a:ext cx="609600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=1</m:t>
                      </m:r>
                    </m:oMath>
                  </m:oMathPara>
                </a14:m>
                <a:endParaRPr lang="en-AT" sz="2400" dirty="0"/>
              </a:p>
            </p:txBody>
          </p:sp>
        </mc:Choice>
        <mc:Fallback xmlns="">
          <p:sp>
            <p:nvSpPr>
              <p:cNvPr id="17" name="TextBox 16">
                <a:extLst>
                  <a:ext uri="{FF2B5EF4-FFF2-40B4-BE49-F238E27FC236}">
                    <a16:creationId xmlns:a16="http://schemas.microsoft.com/office/drawing/2014/main" id="{2CD0C7AC-0F25-595C-2881-D53809572932}"/>
                  </a:ext>
                </a:extLst>
              </p:cNvPr>
              <p:cNvSpPr txBox="1">
                <a:spLocks noRot="1" noChangeAspect="1" noMove="1" noResize="1" noEditPoints="1" noAdjustHandles="1" noChangeArrowheads="1" noChangeShapeType="1" noTextEdit="1"/>
              </p:cNvSpPr>
              <p:nvPr/>
            </p:nvSpPr>
            <p:spPr>
              <a:xfrm>
                <a:off x="3048000" y="3752155"/>
                <a:ext cx="6096000" cy="468205"/>
              </a:xfrm>
              <a:prstGeom prst="rect">
                <a:avLst/>
              </a:prstGeom>
              <a:blipFill>
                <a:blip r:embed="rId9"/>
                <a:stretch>
                  <a:fillRect b="-1710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824CA23-09AC-62C2-B954-CAEF7D9CDE57}"/>
                  </a:ext>
                </a:extLst>
              </p:cNvPr>
              <p:cNvSpPr txBox="1"/>
              <p:nvPr/>
            </p:nvSpPr>
            <p:spPr>
              <a:xfrm>
                <a:off x="6576450" y="3746088"/>
                <a:ext cx="609600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r>
                        <a:rPr lang="en-US" sz="2400" b="0" i="1" smtClean="0">
                          <a:latin typeface="Cambria Math" panose="02040503050406030204" pitchFamily="18" charset="0"/>
                        </a:rPr>
                        <m:t>=4</m:t>
                      </m:r>
                    </m:oMath>
                  </m:oMathPara>
                </a14:m>
                <a:endParaRPr lang="en-AT" sz="2400" dirty="0"/>
              </a:p>
            </p:txBody>
          </p:sp>
        </mc:Choice>
        <mc:Fallback xmlns="">
          <p:sp>
            <p:nvSpPr>
              <p:cNvPr id="18" name="TextBox 17">
                <a:extLst>
                  <a:ext uri="{FF2B5EF4-FFF2-40B4-BE49-F238E27FC236}">
                    <a16:creationId xmlns:a16="http://schemas.microsoft.com/office/drawing/2014/main" id="{4824CA23-09AC-62C2-B954-CAEF7D9CDE57}"/>
                  </a:ext>
                </a:extLst>
              </p:cNvPr>
              <p:cNvSpPr txBox="1">
                <a:spLocks noRot="1" noChangeAspect="1" noMove="1" noResize="1" noEditPoints="1" noAdjustHandles="1" noChangeArrowheads="1" noChangeShapeType="1" noTextEdit="1"/>
              </p:cNvSpPr>
              <p:nvPr/>
            </p:nvSpPr>
            <p:spPr>
              <a:xfrm>
                <a:off x="6576450" y="3746088"/>
                <a:ext cx="6096000" cy="468205"/>
              </a:xfrm>
              <a:prstGeom prst="rect">
                <a:avLst/>
              </a:prstGeom>
              <a:blipFill>
                <a:blip r:embed="rId10"/>
                <a:stretch>
                  <a:fillRect b="-17105"/>
                </a:stretch>
              </a:blipFill>
            </p:spPr>
            <p:txBody>
              <a:bodyPr/>
              <a:lstStyle/>
              <a:p>
                <a:r>
                  <a:rPr lang="en-AT">
                    <a:noFill/>
                  </a:rPr>
                  <a:t> </a:t>
                </a:r>
              </a:p>
            </p:txBody>
          </p:sp>
        </mc:Fallback>
      </mc:AlternateContent>
      <p:cxnSp>
        <p:nvCxnSpPr>
          <p:cNvPr id="20" name="Straight Arrow Connector 19">
            <a:extLst>
              <a:ext uri="{FF2B5EF4-FFF2-40B4-BE49-F238E27FC236}">
                <a16:creationId xmlns:a16="http://schemas.microsoft.com/office/drawing/2014/main" id="{A4BF1B6F-30BE-E9E1-0E46-2585C9B27B56}"/>
              </a:ext>
            </a:extLst>
          </p:cNvPr>
          <p:cNvCxnSpPr>
            <a:cxnSpLocks/>
          </p:cNvCxnSpPr>
          <p:nvPr/>
        </p:nvCxnSpPr>
        <p:spPr>
          <a:xfrm flipV="1">
            <a:off x="9715500" y="4591050"/>
            <a:ext cx="965200" cy="701936"/>
          </a:xfrm>
          <a:prstGeom prst="straightConnector1">
            <a:avLst/>
          </a:prstGeom>
          <a:ln w="57150" cap="rnd" cmpd="sng">
            <a:solidFill>
              <a:srgbClr val="FF684D"/>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653342A-C3A4-704B-42F0-973CE6626FE0}"/>
              </a:ext>
            </a:extLst>
          </p:cNvPr>
          <p:cNvCxnSpPr>
            <a:cxnSpLocks/>
          </p:cNvCxnSpPr>
          <p:nvPr/>
        </p:nvCxnSpPr>
        <p:spPr>
          <a:xfrm flipV="1">
            <a:off x="6013450" y="4591050"/>
            <a:ext cx="965200" cy="701936"/>
          </a:xfrm>
          <a:prstGeom prst="straightConnector1">
            <a:avLst/>
          </a:prstGeom>
          <a:ln w="57150" cap="rnd" cmpd="sng">
            <a:solidFill>
              <a:srgbClr val="FF684D"/>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9F0F5DB-8224-A065-6C27-670E9C48F807}"/>
                  </a:ext>
                </a:extLst>
              </p:cNvPr>
              <p:cNvSpPr txBox="1"/>
              <p:nvPr/>
            </p:nvSpPr>
            <p:spPr>
              <a:xfrm>
                <a:off x="4055226" y="4337223"/>
                <a:ext cx="609600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684D"/>
                          </a:solidFill>
                          <a:latin typeface="Cambria Math" panose="02040503050406030204" pitchFamily="18" charset="0"/>
                        </a:rPr>
                        <m:t>𝒖</m:t>
                      </m:r>
                    </m:oMath>
                  </m:oMathPara>
                </a14:m>
                <a:endParaRPr lang="en-AT" sz="2400" b="1" dirty="0"/>
              </a:p>
            </p:txBody>
          </p:sp>
        </mc:Choice>
        <mc:Fallback xmlns="">
          <p:sp>
            <p:nvSpPr>
              <p:cNvPr id="23" name="TextBox 22">
                <a:extLst>
                  <a:ext uri="{FF2B5EF4-FFF2-40B4-BE49-F238E27FC236}">
                    <a16:creationId xmlns:a16="http://schemas.microsoft.com/office/drawing/2014/main" id="{79F0F5DB-8224-A065-6C27-670E9C48F807}"/>
                  </a:ext>
                </a:extLst>
              </p:cNvPr>
              <p:cNvSpPr txBox="1">
                <a:spLocks noRot="1" noChangeAspect="1" noMove="1" noResize="1" noEditPoints="1" noAdjustHandles="1" noChangeArrowheads="1" noChangeShapeType="1" noTextEdit="1"/>
              </p:cNvSpPr>
              <p:nvPr/>
            </p:nvSpPr>
            <p:spPr>
              <a:xfrm>
                <a:off x="4055226" y="4337223"/>
                <a:ext cx="6096000" cy="468205"/>
              </a:xfrm>
              <a:prstGeom prst="rect">
                <a:avLst/>
              </a:prstGeom>
              <a:blipFill>
                <a:blip r:embed="rId11"/>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1007A61-58D6-F338-47D0-44917B6E182A}"/>
                  </a:ext>
                </a:extLst>
              </p:cNvPr>
              <p:cNvSpPr txBox="1"/>
              <p:nvPr/>
            </p:nvSpPr>
            <p:spPr>
              <a:xfrm>
                <a:off x="7810501" y="4317499"/>
                <a:ext cx="6096000"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684D"/>
                          </a:solidFill>
                          <a:latin typeface="Cambria Math" panose="02040503050406030204" pitchFamily="18" charset="0"/>
                        </a:rPr>
                        <m:t>𝒖</m:t>
                      </m:r>
                    </m:oMath>
                  </m:oMathPara>
                </a14:m>
                <a:endParaRPr lang="en-AT" sz="2400" b="1" dirty="0"/>
              </a:p>
            </p:txBody>
          </p:sp>
        </mc:Choice>
        <mc:Fallback xmlns="">
          <p:sp>
            <p:nvSpPr>
              <p:cNvPr id="24" name="TextBox 23">
                <a:extLst>
                  <a:ext uri="{FF2B5EF4-FFF2-40B4-BE49-F238E27FC236}">
                    <a16:creationId xmlns:a16="http://schemas.microsoft.com/office/drawing/2014/main" id="{01007A61-58D6-F338-47D0-44917B6E182A}"/>
                  </a:ext>
                </a:extLst>
              </p:cNvPr>
              <p:cNvSpPr txBox="1">
                <a:spLocks noRot="1" noChangeAspect="1" noMove="1" noResize="1" noEditPoints="1" noAdjustHandles="1" noChangeArrowheads="1" noChangeShapeType="1" noTextEdit="1"/>
              </p:cNvSpPr>
              <p:nvPr/>
            </p:nvSpPr>
            <p:spPr>
              <a:xfrm>
                <a:off x="7810501" y="4317499"/>
                <a:ext cx="6096000" cy="468205"/>
              </a:xfrm>
              <a:prstGeom prst="rect">
                <a:avLst/>
              </a:prstGeom>
              <a:blipFill>
                <a:blip r:embed="rId12"/>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27239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3"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2DDE0-F183-BC86-9AB2-00EF30F5DD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E22B4-AAF0-CFD6-EB26-985AE0661833}"/>
              </a:ext>
            </a:extLst>
          </p:cNvPr>
          <p:cNvSpPr>
            <a:spLocks noGrp="1"/>
          </p:cNvSpPr>
          <p:nvPr>
            <p:ph type="title"/>
          </p:nvPr>
        </p:nvSpPr>
        <p:spPr>
          <a:xfrm>
            <a:off x="242890" y="-119587"/>
            <a:ext cx="11949109" cy="1325562"/>
          </a:xfrm>
        </p:spPr>
        <p:txBody>
          <a:bodyPr/>
          <a:lstStyle/>
          <a:p>
            <a:r>
              <a:rPr lang="en-US" dirty="0"/>
              <a:t>Is there anything we can do though…?</a:t>
            </a:r>
            <a:endParaRPr lang="en-AT" dirty="0"/>
          </a:p>
        </p:txBody>
      </p:sp>
      <p:sp>
        <p:nvSpPr>
          <p:cNvPr id="3" name="Slide Number Placeholder 2">
            <a:extLst>
              <a:ext uri="{FF2B5EF4-FFF2-40B4-BE49-F238E27FC236}">
                <a16:creationId xmlns:a16="http://schemas.microsoft.com/office/drawing/2014/main" id="{943EFFD4-84EA-62DA-82E3-09419A266795}"/>
              </a:ext>
            </a:extLst>
          </p:cNvPr>
          <p:cNvSpPr>
            <a:spLocks noGrp="1"/>
          </p:cNvSpPr>
          <p:nvPr>
            <p:ph type="sldNum" sz="quarter" idx="12"/>
          </p:nvPr>
        </p:nvSpPr>
        <p:spPr/>
        <p:txBody>
          <a:bodyPr/>
          <a:lstStyle/>
          <a:p>
            <a:fld id="{CC491BDB-77F2-4EF0-887C-9DE660584513}" type="slidenum">
              <a:rPr lang="en-GB" smtClean="0"/>
              <a:pPr/>
              <a:t>36</a:t>
            </a:fld>
            <a:endParaRPr lang="en-GB" dirty="0"/>
          </a:p>
        </p:txBody>
      </p:sp>
      <p:sp>
        <p:nvSpPr>
          <p:cNvPr id="17" name="Rectangle: Rounded Corners 16">
            <a:extLst>
              <a:ext uri="{FF2B5EF4-FFF2-40B4-BE49-F238E27FC236}">
                <a16:creationId xmlns:a16="http://schemas.microsoft.com/office/drawing/2014/main" id="{A0169530-2B68-49FA-D1C0-650E9AC21E37}"/>
              </a:ext>
            </a:extLst>
          </p:cNvPr>
          <p:cNvSpPr/>
          <p:nvPr/>
        </p:nvSpPr>
        <p:spPr>
          <a:xfrm>
            <a:off x="288479" y="1323334"/>
            <a:ext cx="11615041" cy="1325562"/>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4182616-2542-F0B4-CB61-E290F910F165}"/>
                  </a:ext>
                </a:extLst>
              </p:cNvPr>
              <p:cNvSpPr txBox="1"/>
              <p:nvPr/>
            </p:nvSpPr>
            <p:spPr>
              <a:xfrm>
                <a:off x="373752" y="1323333"/>
                <a:ext cx="11418198" cy="121321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Curious: </a:t>
                </a:r>
                <a:r>
                  <a:rPr lang="en-US" sz="2400" dirty="0">
                    <a:latin typeface="Beaufort for LOL" panose="02020503050000020004" pitchFamily="18" charset="0"/>
                    <a:cs typeface="Beaufort for LOL" panose="02020503050000020004" pitchFamily="18" charset="0"/>
                  </a:rPr>
                  <a:t>If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𝛽</m:t>
                    </m:r>
                    <m:r>
                      <a:rPr lang="en-US" sz="2400" b="0" i="1" smtClean="0">
                        <a:latin typeface="Cambria Math" panose="02040503050406030204" pitchFamily="18" charset="0"/>
                        <a:cs typeface="Beaufort for LOL" panose="02020503050000020004" pitchFamily="18" charset="0"/>
                      </a:rPr>
                      <m:t>≥</m:t>
                    </m:r>
                    <m:rad>
                      <m:radPr>
                        <m:degHide m:val="on"/>
                        <m:ctrlPr>
                          <a:rPr lang="en-US" sz="2400" b="0" i="1" smtClean="0">
                            <a:latin typeface="Cambria Math" panose="02040503050406030204" pitchFamily="18" charset="0"/>
                            <a:cs typeface="Beaufort for LOL" panose="02020503050000020004" pitchFamily="18" charset="0"/>
                          </a:rPr>
                        </m:ctrlPr>
                      </m:radPr>
                      <m:deg/>
                      <m:e>
                        <m:r>
                          <a:rPr lang="en-US" sz="2400" b="0" i="1" smtClean="0">
                            <a:latin typeface="Cambria Math" panose="02040503050406030204" pitchFamily="18" charset="0"/>
                            <a:cs typeface="Beaufort for LOL" panose="02020503050000020004" pitchFamily="18" charset="0"/>
                          </a:rPr>
                          <m:t>𝛾</m:t>
                        </m:r>
                      </m:e>
                    </m:rad>
                    <m:r>
                      <a:rPr lang="en-US" sz="2400" b="0" i="1" smtClean="0">
                        <a:latin typeface="Cambria Math" panose="02040503050406030204" pitchFamily="18" charset="0"/>
                        <a:cs typeface="Beaufort for LOL" panose="02020503050000020004" pitchFamily="18" charset="0"/>
                      </a:rPr>
                      <m:t>=</m:t>
                    </m:r>
                    <m:rad>
                      <m:radPr>
                        <m:degHide m:val="on"/>
                        <m:ctrlPr>
                          <a:rPr lang="en-US" sz="2400" i="1">
                            <a:latin typeface="Cambria Math" panose="02040503050406030204" pitchFamily="18" charset="0"/>
                            <a:cs typeface="Beaufort for LOL" panose="02020503050000020004" pitchFamily="18" charset="0"/>
                          </a:rPr>
                        </m:ctrlPr>
                      </m:radPr>
                      <m:deg/>
                      <m:e>
                        <m:f>
                          <m:fPr>
                            <m:ctrlPr>
                              <a:rPr lang="en-US" sz="2400" i="1">
                                <a:latin typeface="Cambria Math" panose="02040503050406030204" pitchFamily="18" charset="0"/>
                                <a:cs typeface="Beaufort for LOL" panose="02020503050000020004" pitchFamily="18" charset="0"/>
                              </a:rPr>
                            </m:ctrlPr>
                          </m:fPr>
                          <m:num>
                            <m:r>
                              <a:rPr lang="en-US" sz="2400" i="1">
                                <a:latin typeface="Cambria Math" panose="02040503050406030204" pitchFamily="18" charset="0"/>
                                <a:cs typeface="Beaufort for LOL" panose="02020503050000020004" pitchFamily="18" charset="0"/>
                              </a:rPr>
                              <m:t>𝑑</m:t>
                            </m:r>
                          </m:num>
                          <m:den>
                            <m:r>
                              <a:rPr lang="en-US" sz="2400" i="1">
                                <a:latin typeface="Cambria Math" panose="02040503050406030204" pitchFamily="18" charset="0"/>
                                <a:cs typeface="Beaufort for LOL" panose="02020503050000020004" pitchFamily="18" charset="0"/>
                              </a:rPr>
                              <m:t>𝑛</m:t>
                            </m:r>
                          </m:den>
                        </m:f>
                      </m:e>
                    </m:rad>
                  </m:oMath>
                </a14:m>
                <a:r>
                  <a:rPr lang="en-US" sz="2400" dirty="0">
                    <a:latin typeface="Beaufort for LOL" panose="02020503050000020004" pitchFamily="18" charset="0"/>
                    <a:cs typeface="Beaufort for LOL" panose="02020503050000020004" pitchFamily="18" charset="0"/>
                  </a:rPr>
                  <a:t>, the added component appears as a separate</a:t>
                </a:r>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eigenvalue where the </a:t>
                </a:r>
                <a:r>
                  <a:rPr lang="en-US" sz="2400" dirty="0" err="1">
                    <a:latin typeface="Beaufort for LOL" panose="02020503050000020004" pitchFamily="18" charset="0"/>
                    <a:cs typeface="Beaufort for LOL" panose="02020503050000020004" pitchFamily="18" charset="0"/>
                  </a:rPr>
                  <a:t>Marčenko-Pastur</a:t>
                </a:r>
                <a:r>
                  <a:rPr lang="en-US" sz="2400" dirty="0">
                    <a:latin typeface="Beaufort for LOL" panose="02020503050000020004" pitchFamily="18" charset="0"/>
                    <a:cs typeface="Beaufort for LOL" panose="02020503050000020004" pitchFamily="18" charset="0"/>
                  </a:rPr>
                  <a:t> distribution would be 0!</a:t>
                </a:r>
                <a:endParaRPr lang="en-US" sz="2400" b="1" dirty="0">
                  <a:latin typeface="Beaufort for LOL" panose="02020503050000020004" pitchFamily="18" charset="0"/>
                  <a:cs typeface="Beaufort for LOL" panose="02020503050000020004" pitchFamily="18" charset="0"/>
                </a:endParaRPr>
              </a:p>
            </p:txBody>
          </p:sp>
        </mc:Choice>
        <mc:Fallback xmlns="">
          <p:sp>
            <p:nvSpPr>
              <p:cNvPr id="19" name="TextBox 18">
                <a:extLst>
                  <a:ext uri="{FF2B5EF4-FFF2-40B4-BE49-F238E27FC236}">
                    <a16:creationId xmlns:a16="http://schemas.microsoft.com/office/drawing/2014/main" id="{84182616-2542-F0B4-CB61-E290F910F165}"/>
                  </a:ext>
                </a:extLst>
              </p:cNvPr>
              <p:cNvSpPr txBox="1">
                <a:spLocks noRot="1" noChangeAspect="1" noMove="1" noResize="1" noEditPoints="1" noAdjustHandles="1" noChangeArrowheads="1" noChangeShapeType="1" noTextEdit="1"/>
              </p:cNvSpPr>
              <p:nvPr/>
            </p:nvSpPr>
            <p:spPr>
              <a:xfrm>
                <a:off x="373752" y="1323333"/>
                <a:ext cx="11418198" cy="1213217"/>
              </a:xfrm>
              <a:prstGeom prst="rect">
                <a:avLst/>
              </a:prstGeom>
              <a:blipFill>
                <a:blip r:embed="rId2"/>
                <a:stretch>
                  <a:fillRect l="-801" b="-10553"/>
                </a:stretch>
              </a:blipFill>
            </p:spPr>
            <p:txBody>
              <a:bodyPr/>
              <a:lstStyle/>
              <a:p>
                <a:r>
                  <a:rPr lang="en-AT">
                    <a:noFill/>
                  </a:rPr>
                  <a:t> </a:t>
                </a:r>
              </a:p>
            </p:txBody>
          </p:sp>
        </mc:Fallback>
      </mc:AlternateContent>
      <p:sp>
        <p:nvSpPr>
          <p:cNvPr id="20" name="TextBox 19">
            <a:extLst>
              <a:ext uri="{FF2B5EF4-FFF2-40B4-BE49-F238E27FC236}">
                <a16:creationId xmlns:a16="http://schemas.microsoft.com/office/drawing/2014/main" id="{B8D7E70F-D277-70D6-8AFA-3AA4A095C6BF}"/>
              </a:ext>
            </a:extLst>
          </p:cNvPr>
          <p:cNvSpPr txBox="1"/>
          <p:nvPr/>
        </p:nvSpPr>
        <p:spPr>
          <a:xfrm>
            <a:off x="349029" y="2699696"/>
            <a:ext cx="11736830"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Note: basically, the signal has to be strong enough to surpass the highest eigenvalue caused by noise!</a:t>
            </a:r>
            <a:endParaRPr lang="en-AT" b="1" i="1" dirty="0">
              <a:latin typeface="Beaufort for LOL" panose="02020503050000020004" pitchFamily="18" charset="0"/>
              <a:cs typeface="Beaufort for LOL" panose="02020503050000020004" pitchFamily="18" charset="0"/>
            </a:endParaRPr>
          </a:p>
        </p:txBody>
      </p:sp>
      <p:pic>
        <p:nvPicPr>
          <p:cNvPr id="23" name="Picture 22">
            <a:extLst>
              <a:ext uri="{FF2B5EF4-FFF2-40B4-BE49-F238E27FC236}">
                <a16:creationId xmlns:a16="http://schemas.microsoft.com/office/drawing/2014/main" id="{3DD69AE4-A43B-48FD-368F-A1A605DB8DE9}"/>
              </a:ext>
            </a:extLst>
          </p:cNvPr>
          <p:cNvPicPr>
            <a:picLocks noChangeAspect="1"/>
          </p:cNvPicPr>
          <p:nvPr/>
        </p:nvPicPr>
        <p:blipFill>
          <a:blip r:embed="rId3"/>
          <a:stretch>
            <a:fillRect/>
          </a:stretch>
        </p:blipFill>
        <p:spPr>
          <a:xfrm>
            <a:off x="242890" y="3645866"/>
            <a:ext cx="3200665" cy="2388712"/>
          </a:xfrm>
          <a:prstGeom prst="rect">
            <a:avLst/>
          </a:prstGeom>
        </p:spPr>
      </p:pic>
      <p:pic>
        <p:nvPicPr>
          <p:cNvPr id="25" name="Picture 24">
            <a:extLst>
              <a:ext uri="{FF2B5EF4-FFF2-40B4-BE49-F238E27FC236}">
                <a16:creationId xmlns:a16="http://schemas.microsoft.com/office/drawing/2014/main" id="{95225A0D-2EA9-B21A-C68D-762E3F2518E4}"/>
              </a:ext>
            </a:extLst>
          </p:cNvPr>
          <p:cNvPicPr>
            <a:picLocks noChangeAspect="1"/>
          </p:cNvPicPr>
          <p:nvPr/>
        </p:nvPicPr>
        <p:blipFill>
          <a:blip r:embed="rId4"/>
          <a:stretch>
            <a:fillRect/>
          </a:stretch>
        </p:blipFill>
        <p:spPr>
          <a:xfrm>
            <a:off x="3638113" y="3645866"/>
            <a:ext cx="3200664" cy="2393950"/>
          </a:xfrm>
          <a:prstGeom prst="rect">
            <a:avLst/>
          </a:prstGeom>
        </p:spPr>
      </p:pic>
      <p:pic>
        <p:nvPicPr>
          <p:cNvPr id="30" name="Picture 29">
            <a:extLst>
              <a:ext uri="{FF2B5EF4-FFF2-40B4-BE49-F238E27FC236}">
                <a16:creationId xmlns:a16="http://schemas.microsoft.com/office/drawing/2014/main" id="{17E6968C-73C1-6B94-688B-783E709FA408}"/>
              </a:ext>
            </a:extLst>
          </p:cNvPr>
          <p:cNvPicPr>
            <a:picLocks noChangeAspect="1"/>
          </p:cNvPicPr>
          <p:nvPr/>
        </p:nvPicPr>
        <p:blipFill>
          <a:blip r:embed="rId5"/>
          <a:stretch>
            <a:fillRect/>
          </a:stretch>
        </p:blipFill>
        <p:spPr>
          <a:xfrm>
            <a:off x="7033335" y="3640628"/>
            <a:ext cx="3200664" cy="2393950"/>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45A8B5C-F467-63D8-B768-CD0F9204DE4B}"/>
                  </a:ext>
                </a:extLst>
              </p:cNvPr>
              <p:cNvSpPr txBox="1"/>
              <p:nvPr/>
            </p:nvSpPr>
            <p:spPr>
              <a:xfrm>
                <a:off x="349029" y="3119828"/>
                <a:ext cx="11418198" cy="47000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Time to try this in action: </a:t>
                </a:r>
                <a:r>
                  <a:rPr lang="en-US" sz="2400" dirty="0">
                    <a:latin typeface="Beaufort for LOL" panose="02020503050000020004" pitchFamily="18" charset="0"/>
                    <a:cs typeface="Beaufort for LOL" panose="02020503050000020004" pitchFamily="18" charset="0"/>
                  </a:rPr>
                  <a:t>we use again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𝑛</m:t>
                    </m:r>
                    <m:r>
                      <a:rPr lang="en-US" sz="2400" b="0" i="1" smtClean="0">
                        <a:latin typeface="Cambria Math" panose="02040503050406030204" pitchFamily="18" charset="0"/>
                        <a:cs typeface="Beaufort for LOL" panose="02020503050000020004" pitchFamily="18" charset="0"/>
                      </a:rPr>
                      <m:t>=3000</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𝑑</m:t>
                    </m:r>
                    <m:r>
                      <a:rPr lang="en-US" sz="2400" b="0" i="1" smtClean="0">
                        <a:latin typeface="Cambria Math" panose="02040503050406030204" pitchFamily="18" charset="0"/>
                        <a:cs typeface="Beaufort for LOL" panose="02020503050000020004" pitchFamily="18" charset="0"/>
                      </a:rPr>
                      <m:t>=2000</m:t>
                    </m:r>
                  </m:oMath>
                </a14:m>
                <a:r>
                  <a:rPr lang="en-US" sz="2400" dirty="0">
                    <a:latin typeface="Beaufort for LOL" panose="02020503050000020004" pitchFamily="18" charset="0"/>
                    <a:cs typeface="Beaufort for LOL" panose="02020503050000020004" pitchFamily="18" charset="0"/>
                  </a:rPr>
                  <a:t>, thus </a:t>
                </a:r>
                <a14:m>
                  <m:oMath xmlns:m="http://schemas.openxmlformats.org/officeDocument/2006/math">
                    <m:rad>
                      <m:radPr>
                        <m:degHide m:val="on"/>
                        <m:ctrlPr>
                          <a:rPr lang="en-US" sz="2400" i="1">
                            <a:latin typeface="Cambria Math" panose="02040503050406030204" pitchFamily="18" charset="0"/>
                            <a:cs typeface="Beaufort for LOL" panose="02020503050000020004" pitchFamily="18" charset="0"/>
                          </a:rPr>
                        </m:ctrlPr>
                      </m:radPr>
                      <m:deg/>
                      <m:e>
                        <m:r>
                          <a:rPr lang="en-US" sz="2400" i="1">
                            <a:latin typeface="Cambria Math" panose="02040503050406030204" pitchFamily="18" charset="0"/>
                            <a:cs typeface="Beaufort for LOL" panose="02020503050000020004" pitchFamily="18" charset="0"/>
                          </a:rPr>
                          <m:t>𝛾</m:t>
                        </m:r>
                      </m:e>
                    </m:rad>
                    <m:r>
                      <a:rPr lang="en-US" sz="2400" i="1">
                        <a:latin typeface="Cambria Math" panose="02040503050406030204" pitchFamily="18" charset="0"/>
                        <a:cs typeface="Beaufort for LOL" panose="02020503050000020004" pitchFamily="18" charset="0"/>
                      </a:rPr>
                      <m:t>≈0.8</m:t>
                    </m:r>
                  </m:oMath>
                </a14:m>
                <a:r>
                  <a:rPr lang="en-US" sz="2400" dirty="0">
                    <a:latin typeface="Beaufort for LOL" panose="02020503050000020004" pitchFamily="18" charset="0"/>
                    <a:cs typeface="Beaufort for LOL" panose="02020503050000020004" pitchFamily="18" charset="0"/>
                  </a:rPr>
                  <a:t> </a:t>
                </a:r>
                <a:endParaRPr lang="en-US" sz="2400" b="1" dirty="0">
                  <a:latin typeface="Beaufort for LOL" panose="02020503050000020004" pitchFamily="18" charset="0"/>
                  <a:cs typeface="Beaufort for LOL" panose="02020503050000020004" pitchFamily="18" charset="0"/>
                </a:endParaRPr>
              </a:p>
            </p:txBody>
          </p:sp>
        </mc:Choice>
        <mc:Fallback xmlns="">
          <p:sp>
            <p:nvSpPr>
              <p:cNvPr id="32" name="TextBox 31">
                <a:extLst>
                  <a:ext uri="{FF2B5EF4-FFF2-40B4-BE49-F238E27FC236}">
                    <a16:creationId xmlns:a16="http://schemas.microsoft.com/office/drawing/2014/main" id="{F45A8B5C-F467-63D8-B768-CD0F9204DE4B}"/>
                  </a:ext>
                </a:extLst>
              </p:cNvPr>
              <p:cNvSpPr txBox="1">
                <a:spLocks noRot="1" noChangeAspect="1" noMove="1" noResize="1" noEditPoints="1" noAdjustHandles="1" noChangeArrowheads="1" noChangeShapeType="1" noTextEdit="1"/>
              </p:cNvSpPr>
              <p:nvPr/>
            </p:nvSpPr>
            <p:spPr>
              <a:xfrm>
                <a:off x="349029" y="3119828"/>
                <a:ext cx="11418198" cy="470000"/>
              </a:xfrm>
              <a:prstGeom prst="rect">
                <a:avLst/>
              </a:prstGeom>
              <a:blipFill>
                <a:blip r:embed="rId6"/>
                <a:stretch>
                  <a:fillRect l="-801" t="-10390" b="-27273"/>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785DF02-9A8D-CC1F-321E-AD4FD33BB030}"/>
                  </a:ext>
                </a:extLst>
              </p:cNvPr>
              <p:cNvSpPr txBox="1"/>
              <p:nvPr/>
            </p:nvSpPr>
            <p:spPr>
              <a:xfrm>
                <a:off x="1615101" y="3747440"/>
                <a:ext cx="6096000" cy="461665"/>
              </a:xfrm>
              <a:prstGeom prst="rect">
                <a:avLst/>
              </a:prstGeom>
              <a:noFill/>
            </p:spPr>
            <p:txBody>
              <a:bodyPr wrap="square">
                <a:spAutoFit/>
              </a:bodyPr>
              <a:lstStyle/>
              <a:p>
                <a14:m>
                  <m:oMath xmlns:m="http://schemas.openxmlformats.org/officeDocument/2006/math">
                    <m:r>
                      <a:rPr lang="en-US" sz="2400" b="0" i="1" smtClean="0">
                        <a:latin typeface="Cambria Math" panose="02040503050406030204" pitchFamily="18" charset="0"/>
                        <a:cs typeface="Beaufort for LOL" panose="02020503050000020004" pitchFamily="18" charset="0"/>
                      </a:rPr>
                      <m:t>𝛽</m:t>
                    </m:r>
                    <m:r>
                      <a:rPr lang="en-US" sz="2400" b="0" i="1" smtClean="0">
                        <a:latin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 </a:t>
                </a:r>
                <a:endParaRPr lang="en-AT" sz="2400" dirty="0"/>
              </a:p>
            </p:txBody>
          </p:sp>
        </mc:Choice>
        <mc:Fallback xmlns="">
          <p:sp>
            <p:nvSpPr>
              <p:cNvPr id="37" name="TextBox 36">
                <a:extLst>
                  <a:ext uri="{FF2B5EF4-FFF2-40B4-BE49-F238E27FC236}">
                    <a16:creationId xmlns:a16="http://schemas.microsoft.com/office/drawing/2014/main" id="{6785DF02-9A8D-CC1F-321E-AD4FD33BB030}"/>
                  </a:ext>
                </a:extLst>
              </p:cNvPr>
              <p:cNvSpPr txBox="1">
                <a:spLocks noRot="1" noChangeAspect="1" noMove="1" noResize="1" noEditPoints="1" noAdjustHandles="1" noChangeArrowheads="1" noChangeShapeType="1" noTextEdit="1"/>
              </p:cNvSpPr>
              <p:nvPr/>
            </p:nvSpPr>
            <p:spPr>
              <a:xfrm>
                <a:off x="1615101" y="3747440"/>
                <a:ext cx="6096000" cy="461665"/>
              </a:xfrm>
              <a:prstGeom prst="rect">
                <a:avLst/>
              </a:prstGeom>
              <a:blipFill>
                <a:blip r:embed="rId7"/>
                <a:stretch>
                  <a:fillRect l="-900" b="-1866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7D62408-0B1F-9316-37CE-A34F086AD06B}"/>
                  </a:ext>
                </a:extLst>
              </p:cNvPr>
              <p:cNvSpPr txBox="1"/>
              <p:nvPr/>
            </p:nvSpPr>
            <p:spPr>
              <a:xfrm>
                <a:off x="4834551" y="3742202"/>
                <a:ext cx="1724999" cy="461665"/>
              </a:xfrm>
              <a:prstGeom prst="rect">
                <a:avLst/>
              </a:prstGeom>
              <a:noFill/>
            </p:spPr>
            <p:txBody>
              <a:bodyPr wrap="square">
                <a:spAutoFit/>
              </a:bodyPr>
              <a:lstStyle/>
              <a:p>
                <a14:m>
                  <m:oMath xmlns:m="http://schemas.openxmlformats.org/officeDocument/2006/math">
                    <m:r>
                      <a:rPr lang="en-US" sz="2400" b="0" i="1" smtClean="0">
                        <a:latin typeface="Cambria Math" panose="02040503050406030204" pitchFamily="18" charset="0"/>
                        <a:cs typeface="Beaufort for LOL" panose="02020503050000020004" pitchFamily="18" charset="0"/>
                      </a:rPr>
                      <m:t>𝛽</m:t>
                    </m:r>
                    <m:r>
                      <a:rPr lang="en-US" sz="2400" b="0" i="1" smtClean="0">
                        <a:latin typeface="Cambria Math" panose="02040503050406030204" pitchFamily="18" charset="0"/>
                        <a:cs typeface="Beaufort for LOL" panose="02020503050000020004" pitchFamily="18" charset="0"/>
                      </a:rPr>
                      <m:t>=0.5</m:t>
                    </m:r>
                  </m:oMath>
                </a14:m>
                <a:r>
                  <a:rPr lang="en-US" sz="2400" dirty="0">
                    <a:latin typeface="Beaufort for LOL" panose="02020503050000020004" pitchFamily="18" charset="0"/>
                    <a:cs typeface="Beaufort for LOL" panose="02020503050000020004" pitchFamily="18" charset="0"/>
                  </a:rPr>
                  <a:t> </a:t>
                </a:r>
                <a:endParaRPr lang="en-AT" sz="2400" dirty="0"/>
              </a:p>
            </p:txBody>
          </p:sp>
        </mc:Choice>
        <mc:Fallback xmlns="">
          <p:sp>
            <p:nvSpPr>
              <p:cNvPr id="38" name="TextBox 37">
                <a:extLst>
                  <a:ext uri="{FF2B5EF4-FFF2-40B4-BE49-F238E27FC236}">
                    <a16:creationId xmlns:a16="http://schemas.microsoft.com/office/drawing/2014/main" id="{67D62408-0B1F-9316-37CE-A34F086AD06B}"/>
                  </a:ext>
                </a:extLst>
              </p:cNvPr>
              <p:cNvSpPr txBox="1">
                <a:spLocks noRot="1" noChangeAspect="1" noMove="1" noResize="1" noEditPoints="1" noAdjustHandles="1" noChangeArrowheads="1" noChangeShapeType="1" noTextEdit="1"/>
              </p:cNvSpPr>
              <p:nvPr/>
            </p:nvSpPr>
            <p:spPr>
              <a:xfrm>
                <a:off x="4834551" y="3742202"/>
                <a:ext cx="1724999" cy="461665"/>
              </a:xfrm>
              <a:prstGeom prst="rect">
                <a:avLst/>
              </a:prstGeom>
              <a:blipFill>
                <a:blip r:embed="rId8"/>
                <a:stretch>
                  <a:fillRect l="-2827" b="-1710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3950CC3-CC6C-C183-CDAE-75126E41C5A5}"/>
                  </a:ext>
                </a:extLst>
              </p:cNvPr>
              <p:cNvSpPr txBox="1"/>
              <p:nvPr/>
            </p:nvSpPr>
            <p:spPr>
              <a:xfrm>
                <a:off x="8220812" y="3752678"/>
                <a:ext cx="1724999" cy="461665"/>
              </a:xfrm>
              <a:prstGeom prst="rect">
                <a:avLst/>
              </a:prstGeom>
              <a:noFill/>
            </p:spPr>
            <p:txBody>
              <a:bodyPr wrap="square">
                <a:spAutoFit/>
              </a:bodyPr>
              <a:lstStyle/>
              <a:p>
                <a14:m>
                  <m:oMath xmlns:m="http://schemas.openxmlformats.org/officeDocument/2006/math">
                    <m:r>
                      <a:rPr lang="en-US" sz="2400" b="0" i="1" smtClean="0">
                        <a:latin typeface="Cambria Math" panose="02040503050406030204" pitchFamily="18" charset="0"/>
                        <a:cs typeface="Beaufort for LOL" panose="02020503050000020004" pitchFamily="18" charset="0"/>
                      </a:rPr>
                      <m:t>𝛽</m:t>
                    </m:r>
                    <m:r>
                      <a:rPr lang="en-US" sz="2400" b="0" i="1" smtClean="0">
                        <a:latin typeface="Cambria Math" panose="02040503050406030204" pitchFamily="18" charset="0"/>
                        <a:cs typeface="Beaufort for LOL" panose="02020503050000020004" pitchFamily="18" charset="0"/>
                      </a:rPr>
                      <m:t>=1.5</m:t>
                    </m:r>
                  </m:oMath>
                </a14:m>
                <a:r>
                  <a:rPr lang="en-US" sz="2400" dirty="0">
                    <a:latin typeface="Beaufort for LOL" panose="02020503050000020004" pitchFamily="18" charset="0"/>
                    <a:cs typeface="Beaufort for LOL" panose="02020503050000020004" pitchFamily="18" charset="0"/>
                  </a:rPr>
                  <a:t> </a:t>
                </a:r>
                <a:endParaRPr lang="en-AT" sz="2400" dirty="0"/>
              </a:p>
            </p:txBody>
          </p:sp>
        </mc:Choice>
        <mc:Fallback xmlns="">
          <p:sp>
            <p:nvSpPr>
              <p:cNvPr id="39" name="TextBox 38">
                <a:extLst>
                  <a:ext uri="{FF2B5EF4-FFF2-40B4-BE49-F238E27FC236}">
                    <a16:creationId xmlns:a16="http://schemas.microsoft.com/office/drawing/2014/main" id="{83950CC3-CC6C-C183-CDAE-75126E41C5A5}"/>
                  </a:ext>
                </a:extLst>
              </p:cNvPr>
              <p:cNvSpPr txBox="1">
                <a:spLocks noRot="1" noChangeAspect="1" noMove="1" noResize="1" noEditPoints="1" noAdjustHandles="1" noChangeArrowheads="1" noChangeShapeType="1" noTextEdit="1"/>
              </p:cNvSpPr>
              <p:nvPr/>
            </p:nvSpPr>
            <p:spPr>
              <a:xfrm>
                <a:off x="8220812" y="3752678"/>
                <a:ext cx="1724999" cy="461665"/>
              </a:xfrm>
              <a:prstGeom prst="rect">
                <a:avLst/>
              </a:prstGeom>
              <a:blipFill>
                <a:blip r:embed="rId9"/>
                <a:stretch>
                  <a:fillRect l="-3180" b="-18667"/>
                </a:stretch>
              </a:blipFill>
            </p:spPr>
            <p:txBody>
              <a:bodyPr/>
              <a:lstStyle/>
              <a:p>
                <a:r>
                  <a:rPr lang="en-AT">
                    <a:noFill/>
                  </a:rPr>
                  <a:t> </a:t>
                </a:r>
              </a:p>
            </p:txBody>
          </p:sp>
        </mc:Fallback>
      </mc:AlternateContent>
      <p:sp>
        <p:nvSpPr>
          <p:cNvPr id="40" name="TextBox 39">
            <a:extLst>
              <a:ext uri="{FF2B5EF4-FFF2-40B4-BE49-F238E27FC236}">
                <a16:creationId xmlns:a16="http://schemas.microsoft.com/office/drawing/2014/main" id="{81C166F1-A81D-81E6-5EE4-9D3DD17BCFEF}"/>
              </a:ext>
            </a:extLst>
          </p:cNvPr>
          <p:cNvSpPr txBox="1"/>
          <p:nvPr/>
        </p:nvSpPr>
        <p:spPr>
          <a:xfrm>
            <a:off x="1050169" y="6085378"/>
            <a:ext cx="11018761" cy="646331"/>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You can use the # of values on the right of the </a:t>
            </a:r>
            <a:r>
              <a:rPr lang="en-US" i="1" dirty="0" err="1">
                <a:latin typeface="Beaufort for LOL" panose="02020503050000020004" pitchFamily="18" charset="0"/>
                <a:cs typeface="Beaufort for LOL" panose="02020503050000020004" pitchFamily="18" charset="0"/>
              </a:rPr>
              <a:t>Marčenko-Pastur</a:t>
            </a:r>
            <a:r>
              <a:rPr lang="en-US" i="1" dirty="0">
                <a:latin typeface="Beaufort for LOL" panose="02020503050000020004" pitchFamily="18" charset="0"/>
                <a:cs typeface="Beaufort for LOL" panose="02020503050000020004" pitchFamily="18" charset="0"/>
              </a:rPr>
              <a:t> distribution as the # of principal components.</a:t>
            </a:r>
            <a:br>
              <a:rPr lang="en-US" i="1" dirty="0">
                <a:latin typeface="Beaufort for LOL" panose="02020503050000020004" pitchFamily="18" charset="0"/>
                <a:cs typeface="Beaufort for LOL" panose="02020503050000020004" pitchFamily="18" charset="0"/>
              </a:rPr>
            </a:br>
            <a:r>
              <a:rPr lang="en-US" b="1" i="1" dirty="0">
                <a:latin typeface="Beaufort for LOL" panose="02020503050000020004" pitchFamily="18" charset="0"/>
                <a:cs typeface="Beaufort for LOL" panose="02020503050000020004" pitchFamily="18" charset="0"/>
              </a:rPr>
              <a:t>BUT</a:t>
            </a:r>
            <a:r>
              <a:rPr lang="en-US" i="1" dirty="0">
                <a:latin typeface="Beaufort for LOL" panose="02020503050000020004" pitchFamily="18" charset="0"/>
                <a:cs typeface="Beaufort for LOL" panose="02020503050000020004" pitchFamily="18" charset="0"/>
              </a:rPr>
              <a:t> do not forget that this analysis is only valid under certain conditions (Gaussian noise)!!</a:t>
            </a:r>
            <a:endParaRPr lang="en-US" b="1" i="1" dirty="0">
              <a:latin typeface="Beaufort for LOL" panose="02020503050000020004" pitchFamily="18" charset="0"/>
              <a:cs typeface="Beaufort for LOL" panose="02020503050000020004" pitchFamily="18" charset="0"/>
            </a:endParaRPr>
          </a:p>
        </p:txBody>
      </p:sp>
      <p:cxnSp>
        <p:nvCxnSpPr>
          <p:cNvPr id="42" name="Straight Arrow Connector 41">
            <a:extLst>
              <a:ext uri="{FF2B5EF4-FFF2-40B4-BE49-F238E27FC236}">
                <a16:creationId xmlns:a16="http://schemas.microsoft.com/office/drawing/2014/main" id="{E469FC80-0B05-25EE-C5F9-5BA4DE4FAB11}"/>
              </a:ext>
            </a:extLst>
          </p:cNvPr>
          <p:cNvCxnSpPr>
            <a:cxnSpLocks/>
          </p:cNvCxnSpPr>
          <p:nvPr/>
        </p:nvCxnSpPr>
        <p:spPr>
          <a:xfrm flipH="1">
            <a:off x="9448801" y="4837603"/>
            <a:ext cx="634999" cy="7059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81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7" grpId="0"/>
      <p:bldP spid="38" grpId="0"/>
      <p:bldP spid="39" grpId="0"/>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126DB-5EF2-E90A-8B90-5266196D38B8}"/>
              </a:ext>
            </a:extLst>
          </p:cNvPr>
          <p:cNvSpPr>
            <a:spLocks noGrp="1"/>
          </p:cNvSpPr>
          <p:nvPr>
            <p:ph type="title"/>
          </p:nvPr>
        </p:nvSpPr>
        <p:spPr>
          <a:xfrm>
            <a:off x="242890" y="-119587"/>
            <a:ext cx="11849135" cy="1325562"/>
          </a:xfrm>
        </p:spPr>
        <p:txBody>
          <a:bodyPr/>
          <a:lstStyle/>
          <a:p>
            <a:r>
              <a:rPr lang="en-US" dirty="0"/>
              <a:t>Beware: pitfalls of PCA…</a:t>
            </a:r>
            <a:endParaRPr lang="LID4096" dirty="0"/>
          </a:p>
        </p:txBody>
      </p:sp>
      <p:sp>
        <p:nvSpPr>
          <p:cNvPr id="3" name="Slide Number Placeholder 2">
            <a:extLst>
              <a:ext uri="{FF2B5EF4-FFF2-40B4-BE49-F238E27FC236}">
                <a16:creationId xmlns:a16="http://schemas.microsoft.com/office/drawing/2014/main" id="{418D6D2B-6CF1-3609-77AF-10D4555DDAF7}"/>
              </a:ext>
            </a:extLst>
          </p:cNvPr>
          <p:cNvSpPr>
            <a:spLocks noGrp="1"/>
          </p:cNvSpPr>
          <p:nvPr>
            <p:ph type="sldNum" sz="quarter" idx="12"/>
          </p:nvPr>
        </p:nvSpPr>
        <p:spPr/>
        <p:txBody>
          <a:bodyPr/>
          <a:lstStyle/>
          <a:p>
            <a:fld id="{CC491BDB-77F2-4EF0-887C-9DE660584513}" type="slidenum">
              <a:rPr lang="en-GB" smtClean="0"/>
              <a:pPr/>
              <a:t>37</a:t>
            </a:fld>
            <a:endParaRPr lang="en-GB" dirty="0"/>
          </a:p>
        </p:txBody>
      </p:sp>
      <p:pic>
        <p:nvPicPr>
          <p:cNvPr id="8" name="Graphic 7">
            <a:extLst>
              <a:ext uri="{FF2B5EF4-FFF2-40B4-BE49-F238E27FC236}">
                <a16:creationId xmlns:a16="http://schemas.microsoft.com/office/drawing/2014/main" id="{417E692E-BB81-7EEB-64A0-A0486541D3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2737" y="1782185"/>
            <a:ext cx="10686526" cy="3293630"/>
          </a:xfrm>
          <a:prstGeom prst="rect">
            <a:avLst/>
          </a:prstGeom>
        </p:spPr>
      </p:pic>
      <p:sp>
        <p:nvSpPr>
          <p:cNvPr id="9" name="Rectangle: Rounded Corners 8">
            <a:extLst>
              <a:ext uri="{FF2B5EF4-FFF2-40B4-BE49-F238E27FC236}">
                <a16:creationId xmlns:a16="http://schemas.microsoft.com/office/drawing/2014/main" id="{84946D49-0682-D82D-B56D-7A667754C8B1}"/>
              </a:ext>
            </a:extLst>
          </p:cNvPr>
          <p:cNvSpPr/>
          <p:nvPr/>
        </p:nvSpPr>
        <p:spPr>
          <a:xfrm>
            <a:off x="1807633" y="5652025"/>
            <a:ext cx="8440258" cy="461948"/>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TextBox 9">
            <a:extLst>
              <a:ext uri="{FF2B5EF4-FFF2-40B4-BE49-F238E27FC236}">
                <a16:creationId xmlns:a16="http://schemas.microsoft.com/office/drawing/2014/main" id="{92A459D1-EDC4-CE92-23BF-01575562F4E7}"/>
              </a:ext>
            </a:extLst>
          </p:cNvPr>
          <p:cNvSpPr txBox="1"/>
          <p:nvPr/>
        </p:nvSpPr>
        <p:spPr>
          <a:xfrm>
            <a:off x="1962895" y="5654383"/>
            <a:ext cx="821916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Vastly different data, but the principal components are identical!</a:t>
            </a:r>
            <a:endParaRPr lang="en-AT" sz="2400" dirty="0">
              <a:latin typeface="Beaufort for LOL" panose="02020503050000020004" pitchFamily="18" charset="0"/>
              <a:cs typeface="Beaufort for LOL" panose="02020503050000020004" pitchFamily="18" charset="0"/>
            </a:endParaRPr>
          </a:p>
        </p:txBody>
      </p:sp>
      <p:sp>
        <p:nvSpPr>
          <p:cNvPr id="11" name="TextBox 10">
            <a:extLst>
              <a:ext uri="{FF2B5EF4-FFF2-40B4-BE49-F238E27FC236}">
                <a16:creationId xmlns:a16="http://schemas.microsoft.com/office/drawing/2014/main" id="{4BB62FD9-A81A-E2D1-5AA0-C343C6F54BAF}"/>
              </a:ext>
            </a:extLst>
          </p:cNvPr>
          <p:cNvSpPr txBox="1"/>
          <p:nvPr/>
        </p:nvSpPr>
        <p:spPr>
          <a:xfrm>
            <a:off x="2122891" y="1475452"/>
            <a:ext cx="2368642" cy="369332"/>
          </a:xfrm>
          <a:prstGeom prst="rect">
            <a:avLst/>
          </a:prstGeom>
          <a:noFill/>
        </p:spPr>
        <p:txBody>
          <a:bodyPr wrap="square" rtlCol="0">
            <a:spAutoFit/>
          </a:bodyPr>
          <a:lstStyle/>
          <a:p>
            <a:r>
              <a:rPr lang="en-US" b="1" dirty="0">
                <a:solidFill>
                  <a:schemeClr val="accent6">
                    <a:lumMod val="50000"/>
                  </a:schemeClr>
                </a:solidFill>
                <a:latin typeface="Beaufort for LOL" panose="02020503050000020004" pitchFamily="18" charset="0"/>
                <a:cs typeface="Beaufort for LOL" panose="02020503050000020004" pitchFamily="18" charset="0"/>
              </a:rPr>
              <a:t>Works as expected!</a:t>
            </a:r>
            <a:endParaRPr lang="LID4096" b="1" dirty="0">
              <a:solidFill>
                <a:schemeClr val="accent6">
                  <a:lumMod val="50000"/>
                </a:schemeClr>
              </a:solidFill>
              <a:latin typeface="Beaufort for LOL" panose="02020503050000020004" pitchFamily="18" charset="0"/>
              <a:cs typeface="Beaufort for LOL" panose="02020503050000020004" pitchFamily="18" charset="0"/>
            </a:endParaRPr>
          </a:p>
        </p:txBody>
      </p:sp>
      <p:sp>
        <p:nvSpPr>
          <p:cNvPr id="12" name="TextBox 11">
            <a:extLst>
              <a:ext uri="{FF2B5EF4-FFF2-40B4-BE49-F238E27FC236}">
                <a16:creationId xmlns:a16="http://schemas.microsoft.com/office/drawing/2014/main" id="{6266E5D2-A995-0335-6614-B718D0F0F939}"/>
              </a:ext>
            </a:extLst>
          </p:cNvPr>
          <p:cNvSpPr txBox="1"/>
          <p:nvPr/>
        </p:nvSpPr>
        <p:spPr>
          <a:xfrm>
            <a:off x="5596756" y="1346297"/>
            <a:ext cx="2368642" cy="646331"/>
          </a:xfrm>
          <a:prstGeom prst="rect">
            <a:avLst/>
          </a:prstGeom>
          <a:noFill/>
        </p:spPr>
        <p:txBody>
          <a:bodyPr wrap="square" rtlCol="0">
            <a:spAutoFit/>
          </a:bodyPr>
          <a:lstStyle/>
          <a:p>
            <a:r>
              <a:rPr lang="en-US" b="1" dirty="0">
                <a:solidFill>
                  <a:srgbClr val="9E0343"/>
                </a:solidFill>
                <a:latin typeface="Beaufort for LOL" panose="02020503050000020004" pitchFamily="18" charset="0"/>
                <a:cs typeface="Beaufort for LOL" panose="02020503050000020004" pitchFamily="18" charset="0"/>
              </a:rPr>
              <a:t>PCA sees structure that does not exist!</a:t>
            </a:r>
            <a:endParaRPr lang="LID4096" b="1" dirty="0">
              <a:solidFill>
                <a:srgbClr val="9E0343"/>
              </a:solidFill>
              <a:latin typeface="Beaufort for LOL" panose="02020503050000020004" pitchFamily="18" charset="0"/>
              <a:cs typeface="Beaufort for LOL" panose="02020503050000020004" pitchFamily="18" charset="0"/>
            </a:endParaRPr>
          </a:p>
        </p:txBody>
      </p:sp>
      <p:sp>
        <p:nvSpPr>
          <p:cNvPr id="13" name="TextBox 12">
            <a:extLst>
              <a:ext uri="{FF2B5EF4-FFF2-40B4-BE49-F238E27FC236}">
                <a16:creationId xmlns:a16="http://schemas.microsoft.com/office/drawing/2014/main" id="{30266E70-2CFF-4A36-BB5D-95F515523D23}"/>
              </a:ext>
            </a:extLst>
          </p:cNvPr>
          <p:cNvSpPr txBox="1"/>
          <p:nvPr/>
        </p:nvSpPr>
        <p:spPr>
          <a:xfrm>
            <a:off x="8884788" y="1346297"/>
            <a:ext cx="2368642" cy="646331"/>
          </a:xfrm>
          <a:prstGeom prst="rect">
            <a:avLst/>
          </a:prstGeom>
          <a:noFill/>
        </p:spPr>
        <p:txBody>
          <a:bodyPr wrap="square" rtlCol="0">
            <a:spAutoFit/>
          </a:bodyPr>
          <a:lstStyle/>
          <a:p>
            <a:r>
              <a:rPr lang="en-US" b="1" dirty="0">
                <a:solidFill>
                  <a:srgbClr val="9E0343"/>
                </a:solidFill>
                <a:latin typeface="Beaufort for LOL" panose="02020503050000020004" pitchFamily="18" charset="0"/>
                <a:cs typeface="Beaufort for LOL" panose="02020503050000020004" pitchFamily="18" charset="0"/>
              </a:rPr>
              <a:t>PCA fails to find the underlying structure!</a:t>
            </a:r>
            <a:endParaRPr lang="LID4096" b="1" dirty="0">
              <a:solidFill>
                <a:srgbClr val="9E0343"/>
              </a:solidFill>
              <a:latin typeface="Beaufort for LOL" panose="02020503050000020004" pitchFamily="18" charset="0"/>
              <a:cs typeface="Beaufort for LOL" panose="02020503050000020004" pitchFamily="18" charset="0"/>
            </a:endParaRPr>
          </a:p>
        </p:txBody>
      </p:sp>
      <p:grpSp>
        <p:nvGrpSpPr>
          <p:cNvPr id="21" name="Group 20">
            <a:extLst>
              <a:ext uri="{FF2B5EF4-FFF2-40B4-BE49-F238E27FC236}">
                <a16:creationId xmlns:a16="http://schemas.microsoft.com/office/drawing/2014/main" id="{87310A6D-7843-4538-04F4-48DBA7524027}"/>
              </a:ext>
            </a:extLst>
          </p:cNvPr>
          <p:cNvGrpSpPr/>
          <p:nvPr/>
        </p:nvGrpSpPr>
        <p:grpSpPr>
          <a:xfrm>
            <a:off x="5179790" y="1483758"/>
            <a:ext cx="416966" cy="371407"/>
            <a:chOff x="5010912" y="1351743"/>
            <a:chExt cx="416966" cy="371407"/>
          </a:xfrm>
        </p:grpSpPr>
        <p:cxnSp>
          <p:nvCxnSpPr>
            <p:cNvPr id="15" name="Straight Connector 14">
              <a:extLst>
                <a:ext uri="{FF2B5EF4-FFF2-40B4-BE49-F238E27FC236}">
                  <a16:creationId xmlns:a16="http://schemas.microsoft.com/office/drawing/2014/main" id="{DA430B16-90C2-AB78-0B9B-3CA656326AD5}"/>
                </a:ext>
              </a:extLst>
            </p:cNvPr>
            <p:cNvCxnSpPr/>
            <p:nvPr/>
          </p:nvCxnSpPr>
          <p:spPr>
            <a:xfrm>
              <a:off x="5010912" y="1353818"/>
              <a:ext cx="416966" cy="369332"/>
            </a:xfrm>
            <a:prstGeom prst="line">
              <a:avLst/>
            </a:prstGeom>
            <a:ln w="63500" cap="rnd" cmpd="sng">
              <a:solidFill>
                <a:srgbClr val="9E0343"/>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7AC3B2-4A6E-3415-4CE1-AC3CCC327767}"/>
                </a:ext>
              </a:extLst>
            </p:cNvPr>
            <p:cNvCxnSpPr>
              <a:cxnSpLocks/>
            </p:cNvCxnSpPr>
            <p:nvPr/>
          </p:nvCxnSpPr>
          <p:spPr>
            <a:xfrm flipV="1">
              <a:off x="5010912" y="1351743"/>
              <a:ext cx="416966" cy="369332"/>
            </a:xfrm>
            <a:prstGeom prst="line">
              <a:avLst/>
            </a:prstGeom>
            <a:ln w="63500" cap="rnd" cmpd="sng">
              <a:solidFill>
                <a:srgbClr val="9E0343"/>
              </a:solidFill>
            </a:ln>
            <a:effectLst/>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0C7ED6-8B49-4CAD-17AF-4C9340E26FDE}"/>
              </a:ext>
            </a:extLst>
          </p:cNvPr>
          <p:cNvGrpSpPr/>
          <p:nvPr/>
        </p:nvGrpSpPr>
        <p:grpSpPr>
          <a:xfrm>
            <a:off x="8467822" y="1483758"/>
            <a:ext cx="416966" cy="371407"/>
            <a:chOff x="5010912" y="1351743"/>
            <a:chExt cx="416966" cy="371407"/>
          </a:xfrm>
        </p:grpSpPr>
        <p:cxnSp>
          <p:nvCxnSpPr>
            <p:cNvPr id="23" name="Straight Connector 22">
              <a:extLst>
                <a:ext uri="{FF2B5EF4-FFF2-40B4-BE49-F238E27FC236}">
                  <a16:creationId xmlns:a16="http://schemas.microsoft.com/office/drawing/2014/main" id="{58F48176-AAF4-15CE-5AFB-3051C634E699}"/>
                </a:ext>
              </a:extLst>
            </p:cNvPr>
            <p:cNvCxnSpPr/>
            <p:nvPr/>
          </p:nvCxnSpPr>
          <p:spPr>
            <a:xfrm>
              <a:off x="5010912" y="1353818"/>
              <a:ext cx="416966" cy="369332"/>
            </a:xfrm>
            <a:prstGeom prst="line">
              <a:avLst/>
            </a:prstGeom>
            <a:ln w="63500" cap="rnd" cmpd="sng">
              <a:solidFill>
                <a:srgbClr val="9E0343"/>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0DA75D6-7BF4-0DEA-ED86-49FC36EBB94C}"/>
                </a:ext>
              </a:extLst>
            </p:cNvPr>
            <p:cNvCxnSpPr>
              <a:cxnSpLocks/>
            </p:cNvCxnSpPr>
            <p:nvPr/>
          </p:nvCxnSpPr>
          <p:spPr>
            <a:xfrm flipV="1">
              <a:off x="5010912" y="1351743"/>
              <a:ext cx="416966" cy="369332"/>
            </a:xfrm>
            <a:prstGeom prst="line">
              <a:avLst/>
            </a:prstGeom>
            <a:ln w="63500" cap="rnd" cmpd="sng">
              <a:solidFill>
                <a:srgbClr val="9E0343"/>
              </a:solidFill>
            </a:ln>
            <a:effectLst/>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245145B-23D5-868E-8B28-D44F5941DE38}"/>
              </a:ext>
            </a:extLst>
          </p:cNvPr>
          <p:cNvGrpSpPr/>
          <p:nvPr/>
        </p:nvGrpSpPr>
        <p:grpSpPr>
          <a:xfrm>
            <a:off x="1807633" y="1537856"/>
            <a:ext cx="315258" cy="192972"/>
            <a:chOff x="5112620" y="1351743"/>
            <a:chExt cx="315258" cy="192972"/>
          </a:xfrm>
        </p:grpSpPr>
        <p:cxnSp>
          <p:nvCxnSpPr>
            <p:cNvPr id="26" name="Straight Connector 25">
              <a:extLst>
                <a:ext uri="{FF2B5EF4-FFF2-40B4-BE49-F238E27FC236}">
                  <a16:creationId xmlns:a16="http://schemas.microsoft.com/office/drawing/2014/main" id="{CAAB997B-9873-E995-043F-BADDC7C3AB02}"/>
                </a:ext>
              </a:extLst>
            </p:cNvPr>
            <p:cNvCxnSpPr>
              <a:cxnSpLocks/>
            </p:cNvCxnSpPr>
            <p:nvPr/>
          </p:nvCxnSpPr>
          <p:spPr>
            <a:xfrm>
              <a:off x="5112620" y="1458586"/>
              <a:ext cx="106775" cy="86129"/>
            </a:xfrm>
            <a:prstGeom prst="line">
              <a:avLst/>
            </a:prstGeom>
            <a:ln w="63500" cap="rnd" cmpd="sng">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95C817-BE09-F39F-5323-C67DA744E9FE}"/>
                </a:ext>
              </a:extLst>
            </p:cNvPr>
            <p:cNvCxnSpPr>
              <a:cxnSpLocks/>
            </p:cNvCxnSpPr>
            <p:nvPr/>
          </p:nvCxnSpPr>
          <p:spPr>
            <a:xfrm flipV="1">
              <a:off x="5219395" y="1351743"/>
              <a:ext cx="208483" cy="184666"/>
            </a:xfrm>
            <a:prstGeom prst="line">
              <a:avLst/>
            </a:prstGeom>
            <a:ln w="63500" cap="rnd" cmpd="sng">
              <a:solidFill>
                <a:schemeClr val="accent6">
                  <a:lumMod val="50000"/>
                </a:schemeClr>
              </a:solidFill>
            </a:ln>
            <a:effectLst/>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FDCE5C90-A419-25B4-7B0B-D6924BD448EC}"/>
              </a:ext>
            </a:extLst>
          </p:cNvPr>
          <p:cNvSpPr txBox="1"/>
          <p:nvPr/>
        </p:nvSpPr>
        <p:spPr>
          <a:xfrm>
            <a:off x="6002785" y="6590802"/>
            <a:ext cx="5960615" cy="276999"/>
          </a:xfrm>
          <a:prstGeom prst="rect">
            <a:avLst/>
          </a:prstGeom>
          <a:noFill/>
        </p:spPr>
        <p:txBody>
          <a:bodyPr wrap="square">
            <a:spAutoFit/>
          </a:bodyPr>
          <a:lstStyle/>
          <a:p>
            <a:r>
              <a:rPr lang="en-US" sz="1200" dirty="0">
                <a:latin typeface="Beaufort for LOL" panose="02020503050000020004" pitchFamily="18" charset="0"/>
                <a:cs typeface="Beaufort for LOL" panose="02020503050000020004" pitchFamily="18" charset="0"/>
              </a:rPr>
              <a:t>Eva Dyer &amp; Konrad </a:t>
            </a:r>
            <a:r>
              <a:rPr lang="en-US" sz="1200" dirty="0" err="1">
                <a:latin typeface="Beaufort for LOL" panose="02020503050000020004" pitchFamily="18" charset="0"/>
                <a:cs typeface="Beaufort for LOL" panose="02020503050000020004" pitchFamily="18" charset="0"/>
              </a:rPr>
              <a:t>Kording</a:t>
            </a:r>
            <a:r>
              <a:rPr lang="en-US" sz="1200" dirty="0">
                <a:latin typeface="Beaufort for LOL" panose="02020503050000020004" pitchFamily="18" charset="0"/>
                <a:cs typeface="Beaufort for LOL" panose="02020503050000020004" pitchFamily="18" charset="0"/>
              </a:rPr>
              <a:t>. </a:t>
            </a:r>
            <a:r>
              <a:rPr lang="en-US" sz="1200" i="1" dirty="0">
                <a:latin typeface="Beaufort for LOL" panose="02020503050000020004" pitchFamily="18" charset="0"/>
                <a:cs typeface="Beaufort for LOL" panose="02020503050000020004" pitchFamily="18" charset="0"/>
              </a:rPr>
              <a:t>Why the simplest explanation isn’t always the best. </a:t>
            </a:r>
            <a:r>
              <a:rPr lang="en-US" sz="1200" dirty="0">
                <a:latin typeface="Beaufort for LOL" panose="02020503050000020004" pitchFamily="18" charset="0"/>
                <a:cs typeface="Beaufort for LOL" panose="02020503050000020004" pitchFamily="18" charset="0"/>
              </a:rPr>
              <a:t>PNAS (2023).</a:t>
            </a:r>
            <a:endParaRPr lang="en-AT" sz="12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88938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58CC-99A5-0223-EAD1-D0369A1016BD}"/>
              </a:ext>
            </a:extLst>
          </p:cNvPr>
          <p:cNvSpPr>
            <a:spLocks noGrp="1"/>
          </p:cNvSpPr>
          <p:nvPr>
            <p:ph type="title"/>
          </p:nvPr>
        </p:nvSpPr>
        <p:spPr/>
        <p:txBody>
          <a:bodyPr/>
          <a:lstStyle/>
          <a:p>
            <a:r>
              <a:rPr lang="en-US" dirty="0"/>
              <a:t>A simple approach: Johnson-</a:t>
            </a:r>
            <a:r>
              <a:rPr lang="en-US" dirty="0" err="1"/>
              <a:t>Lindenstrauss</a:t>
            </a:r>
            <a:r>
              <a:rPr lang="en-US" dirty="0"/>
              <a:t> Lemma</a:t>
            </a:r>
            <a:endParaRPr lang="en-AT" dirty="0"/>
          </a:p>
        </p:txBody>
      </p:sp>
      <p:sp>
        <p:nvSpPr>
          <p:cNvPr id="3" name="Slide Number Placeholder 2">
            <a:extLst>
              <a:ext uri="{FF2B5EF4-FFF2-40B4-BE49-F238E27FC236}">
                <a16:creationId xmlns:a16="http://schemas.microsoft.com/office/drawing/2014/main" id="{664512D1-D804-0290-362E-120B703FAD04}"/>
              </a:ext>
            </a:extLst>
          </p:cNvPr>
          <p:cNvSpPr>
            <a:spLocks noGrp="1"/>
          </p:cNvSpPr>
          <p:nvPr>
            <p:ph type="sldNum" sz="quarter" idx="12"/>
          </p:nvPr>
        </p:nvSpPr>
        <p:spPr/>
        <p:txBody>
          <a:bodyPr/>
          <a:lstStyle/>
          <a:p>
            <a:fld id="{CC491BDB-77F2-4EF0-887C-9DE660584513}" type="slidenum">
              <a:rPr lang="en-GB" smtClean="0"/>
              <a:pPr/>
              <a:t>38</a:t>
            </a:fld>
            <a:endParaRPr lang="en-GB" dirty="0"/>
          </a:p>
        </p:txBody>
      </p:sp>
      <p:sp>
        <p:nvSpPr>
          <p:cNvPr id="4" name="TextBox 3">
            <a:extLst>
              <a:ext uri="{FF2B5EF4-FFF2-40B4-BE49-F238E27FC236}">
                <a16:creationId xmlns:a16="http://schemas.microsoft.com/office/drawing/2014/main" id="{E319B5DA-8F34-B652-25CF-C3DE586EA258}"/>
              </a:ext>
            </a:extLst>
          </p:cNvPr>
          <p:cNvSpPr txBox="1"/>
          <p:nvPr/>
        </p:nvSpPr>
        <p:spPr>
          <a:xfrm>
            <a:off x="242891" y="1415650"/>
            <a:ext cx="1117864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There is a surprisingly simple way of mapping data to lower dimensions:</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064BAA-BA3A-1122-0C83-AD97B1C81E0F}"/>
                  </a:ext>
                </a:extLst>
              </p:cNvPr>
              <p:cNvSpPr txBox="1"/>
              <p:nvPr/>
            </p:nvSpPr>
            <p:spPr>
              <a:xfrm>
                <a:off x="242891" y="2068891"/>
                <a:ext cx="11780001" cy="1166794"/>
              </a:xfrm>
              <a:prstGeom prst="rect">
                <a:avLst/>
              </a:prstGeom>
              <a:noFill/>
            </p:spPr>
            <p:txBody>
              <a:bodyPr wrap="square" rtlCol="0">
                <a:spAutoFit/>
              </a:bodyPr>
              <a:lstStyle/>
              <a:p>
                <a:pPr>
                  <a:spcAft>
                    <a:spcPts val="2400"/>
                  </a:spcAft>
                </a:pPr>
                <a:r>
                  <a:rPr lang="en-US" sz="2400" dirty="0">
                    <a:latin typeface="Beaufort for LOL" panose="02020503050000020004" pitchFamily="18" charset="0"/>
                    <a:cs typeface="Beaufort for LOL" panose="02020503050000020004" pitchFamily="18" charset="0"/>
                  </a:rPr>
                  <a:t>Let </a:t>
                </a:r>
                <a14:m>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𝑥</m:t>
                        </m:r>
                      </m:e>
                      <m:sub>
                        <m:r>
                          <a:rPr lang="en-US" sz="2400" b="0" i="1" smtClean="0">
                            <a:latin typeface="Cambria Math" panose="02040503050406030204" pitchFamily="18" charset="0"/>
                            <a:cs typeface="Beaufort for LOL" panose="02020503050000020004" pitchFamily="18" charset="0"/>
                          </a:rPr>
                          <m:t>1</m:t>
                        </m:r>
                      </m:sub>
                    </m:sSub>
                    <m:r>
                      <a:rPr lang="en-US" sz="2400" b="0" i="1" smtClean="0">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𝑥</m:t>
                        </m:r>
                      </m:e>
                      <m:sub>
                        <m:r>
                          <a:rPr lang="en-US" sz="2400" b="0" i="1" smtClean="0">
                            <a:latin typeface="Cambria Math" panose="02040503050406030204" pitchFamily="18" charset="0"/>
                            <a:cs typeface="Beaufort for LOL" panose="02020503050000020004" pitchFamily="18" charset="0"/>
                          </a:rPr>
                          <m:t>2</m:t>
                        </m:r>
                      </m:sub>
                    </m:sSub>
                    <m:r>
                      <a:rPr lang="en-US" sz="2400" b="0" i="1" smtClean="0">
                        <a:latin typeface="Cambria Math" panose="02040503050406030204" pitchFamily="18" charset="0"/>
                        <a:cs typeface="Beaufort for LOL" panose="02020503050000020004" pitchFamily="18" charset="0"/>
                      </a:rPr>
                      <m:t>,…, </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𝑥</m:t>
                        </m:r>
                      </m:e>
                      <m:sub>
                        <m:r>
                          <a:rPr lang="en-US" sz="2400" b="0" i="1" smtClean="0">
                            <a:latin typeface="Cambria Math" panose="02040503050406030204" pitchFamily="18" charset="0"/>
                            <a:cs typeface="Beaufort for LOL" panose="02020503050000020004" pitchFamily="18" charset="0"/>
                          </a:rPr>
                          <m:t>𝑚</m:t>
                        </m:r>
                      </m:sub>
                    </m:sSub>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𝑛</m:t>
                        </m:r>
                      </m:sup>
                    </m:sSup>
                  </m:oMath>
                </a14:m>
                <a:r>
                  <a:rPr lang="en-US" sz="2400" dirty="0">
                    <a:latin typeface="Beaufort for LOL" panose="02020503050000020004" pitchFamily="18" charset="0"/>
                    <a:cs typeface="Beaufort for LOL" panose="02020503050000020004" pitchFamily="18" charset="0"/>
                  </a:rPr>
                  <a:t> be arbitrary. Then for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𝑑</m:t>
                    </m:r>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4</m:t>
                        </m:r>
                        <m:func>
                          <m:funcPr>
                            <m:ctrlPr>
                              <a:rPr lang="en-US" sz="2400" b="0" i="1" smtClean="0">
                                <a:latin typeface="Cambria Math" panose="02040503050406030204" pitchFamily="18" charset="0"/>
                                <a:cs typeface="Beaufort for LOL" panose="02020503050000020004" pitchFamily="18" charset="0"/>
                              </a:rPr>
                            </m:ctrlPr>
                          </m:funcPr>
                          <m:fName>
                            <m:r>
                              <m:rPr>
                                <m:sty m:val="p"/>
                              </m:rPr>
                              <a:rPr lang="en-US" sz="2400" b="0" i="0" smtClean="0">
                                <a:latin typeface="Cambria Math" panose="02040503050406030204" pitchFamily="18" charset="0"/>
                                <a:cs typeface="Beaufort for LOL" panose="02020503050000020004" pitchFamily="18" charset="0"/>
                              </a:rPr>
                              <m:t>ln</m:t>
                            </m:r>
                          </m:fName>
                          <m:e>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𝑚</m:t>
                                </m:r>
                              </m:e>
                            </m:d>
                          </m:e>
                        </m:func>
                      </m:num>
                      <m:den>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𝜖</m:t>
                            </m:r>
                          </m:e>
                          <m:sup>
                            <m:r>
                              <a:rPr lang="en-US" sz="2400" b="0" i="1" smtClean="0">
                                <a:latin typeface="Cambria Math" panose="02040503050406030204" pitchFamily="18" charset="0"/>
                                <a:cs typeface="Beaufort for LOL" panose="02020503050000020004" pitchFamily="18" charset="0"/>
                              </a:rPr>
                              <m:t>2</m:t>
                            </m:r>
                          </m:sup>
                        </m:sSup>
                      </m:den>
                    </m:f>
                  </m:oMath>
                </a14:m>
                <a:r>
                  <a:rPr lang="en-US" sz="2400" dirty="0">
                    <a:latin typeface="Beaufort for LOL" panose="02020503050000020004" pitchFamily="18" charset="0"/>
                    <a:cs typeface="Beaufort for LOL" panose="02020503050000020004" pitchFamily="18" charset="0"/>
                  </a:rPr>
                  <a:t>, there exists a linear map</a:t>
                </a:r>
                <a:r>
                  <a:rPr lang="en-US" sz="2400" i="1" dirty="0">
                    <a:latin typeface="Beaufort for LOL" panose="02020503050000020004" pitchFamily="18" charset="0"/>
                    <a:cs typeface="Beaufort for LOL" panose="02020503050000020004" pitchFamily="18" charset="0"/>
                  </a:rPr>
                  <a:t> </a:t>
                </a:r>
                <a14:m>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𝑦</m:t>
                        </m:r>
                      </m:e>
                      <m:sub>
                        <m:r>
                          <a:rPr lang="en-US" sz="2400" b="0" i="1" smtClean="0">
                            <a:latin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𝐿</m:t>
                    </m:r>
                    <m:r>
                      <a:rPr lang="en-US" sz="2400" b="0" i="1" smtClean="0">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𝑥</m:t>
                        </m:r>
                      </m:e>
                      <m:sub>
                        <m:r>
                          <a:rPr lang="en-US" sz="2400" b="0" i="1" smtClean="0">
                            <a:latin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such that for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0&lt;</m:t>
                    </m:r>
                    <m:r>
                      <a:rPr lang="en-US" sz="2400" b="0" i="1" smtClean="0">
                        <a:latin typeface="Cambria Math" panose="02040503050406030204" pitchFamily="18" charset="0"/>
                        <a:cs typeface="Beaufort for LOL" panose="02020503050000020004" pitchFamily="18" charset="0"/>
                      </a:rPr>
                      <m:t>𝜖</m:t>
                    </m:r>
                    <m:r>
                      <a:rPr lang="en-US" sz="2400" b="0" i="1" smtClean="0">
                        <a:latin typeface="Cambria Math" panose="02040503050406030204" pitchFamily="18" charset="0"/>
                        <a:cs typeface="Beaufort for LOL" panose="02020503050000020004" pitchFamily="18" charset="0"/>
                      </a:rPr>
                      <m:t>&lt;1</m:t>
                    </m:r>
                  </m:oMath>
                </a14:m>
                <a:r>
                  <a:rPr lang="en-US" sz="2400" dirty="0">
                    <a:latin typeface="Beaufort for LOL" panose="02020503050000020004" pitchFamily="18" charset="0"/>
                    <a:cs typeface="Beaufort for LOL" panose="02020503050000020004" pitchFamily="18" charset="0"/>
                  </a:rPr>
                  <a:t> and with probability at least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1−</m:t>
                    </m:r>
                    <m:f>
                      <m:fPr>
                        <m:ctrlPr>
                          <a:rPr lang="en-US" sz="2400" i="1" dirty="0" smtClean="0">
                            <a:latin typeface="Cambria Math" panose="02040503050406030204" pitchFamily="18" charset="0"/>
                            <a:cs typeface="Beaufort for LOL" panose="02020503050000020004" pitchFamily="18" charset="0"/>
                          </a:rPr>
                        </m:ctrlPr>
                      </m:fPr>
                      <m:num>
                        <m:r>
                          <a:rPr lang="en-US" sz="2400" i="1" dirty="0" smtClean="0">
                            <a:latin typeface="Cambria Math" panose="02040503050406030204" pitchFamily="18" charset="0"/>
                            <a:cs typeface="Beaufort for LOL" panose="02020503050000020004" pitchFamily="18" charset="0"/>
                          </a:rPr>
                          <m:t>2</m:t>
                        </m:r>
                      </m:num>
                      <m:den>
                        <m:r>
                          <a:rPr lang="en-US" sz="2400" i="1" dirty="0" smtClean="0">
                            <a:latin typeface="Cambria Math" panose="02040503050406030204" pitchFamily="18" charset="0"/>
                            <a:cs typeface="Beaufort for LOL" panose="02020503050000020004" pitchFamily="18" charset="0"/>
                          </a:rPr>
                          <m:t>𝑚</m:t>
                        </m:r>
                      </m:den>
                    </m:f>
                  </m:oMath>
                </a14:m>
                <a:r>
                  <a:rPr lang="en-US" sz="2400" dirty="0">
                    <a:latin typeface="Beaufort for LOL" panose="02020503050000020004" pitchFamily="18" charset="0"/>
                    <a:cs typeface="Beaufort for LOL" panose="02020503050000020004" pitchFamily="18" charset="0"/>
                  </a:rPr>
                  <a:t>:</a:t>
                </a:r>
              </a:p>
            </p:txBody>
          </p:sp>
        </mc:Choice>
        <mc:Fallback xmlns="">
          <p:sp>
            <p:nvSpPr>
              <p:cNvPr id="8" name="TextBox 7">
                <a:extLst>
                  <a:ext uri="{FF2B5EF4-FFF2-40B4-BE49-F238E27FC236}">
                    <a16:creationId xmlns:a16="http://schemas.microsoft.com/office/drawing/2014/main" id="{B7064BAA-BA3A-1122-0C83-AD97B1C81E0F}"/>
                  </a:ext>
                </a:extLst>
              </p:cNvPr>
              <p:cNvSpPr txBox="1">
                <a:spLocks noRot="1" noChangeAspect="1" noMove="1" noResize="1" noEditPoints="1" noAdjustHandles="1" noChangeArrowheads="1" noChangeShapeType="1" noTextEdit="1"/>
              </p:cNvSpPr>
              <p:nvPr/>
            </p:nvSpPr>
            <p:spPr>
              <a:xfrm>
                <a:off x="242891" y="2068891"/>
                <a:ext cx="11780001" cy="1166794"/>
              </a:xfrm>
              <a:prstGeom prst="rect">
                <a:avLst/>
              </a:prstGeom>
              <a:blipFill>
                <a:blip r:embed="rId2"/>
                <a:stretch>
                  <a:fillRect l="-828" b="-3646"/>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CB433B92-B234-64D4-F9E3-B7049F1B5EFB}"/>
              </a:ext>
            </a:extLst>
          </p:cNvPr>
          <p:cNvSpPr/>
          <p:nvPr/>
        </p:nvSpPr>
        <p:spPr>
          <a:xfrm>
            <a:off x="169104" y="1991539"/>
            <a:ext cx="11816893" cy="2600789"/>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D60760-AD30-EE4C-F8D5-1A9386019BDD}"/>
                  </a:ext>
                </a:extLst>
              </p:cNvPr>
              <p:cNvSpPr txBox="1"/>
              <p:nvPr/>
            </p:nvSpPr>
            <p:spPr>
              <a:xfrm>
                <a:off x="3292604" y="3295349"/>
                <a:ext cx="5606791" cy="1212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𝜖</m:t>
                          </m:r>
                        </m:e>
                      </m:d>
                      <m:sSub>
                        <m:sSubPr>
                          <m:ctrlPr>
                            <a:rPr lang="en-US" sz="2400" b="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e>
                          </m:d>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𝑗</m:t>
                                  </m:r>
                                </m:sub>
                              </m:sSub>
                            </m:e>
                          </m:d>
                        </m:e>
                        <m:sub>
                          <m:r>
                            <a:rPr lang="en-US" sz="2400" b="0" i="1" smtClean="0">
                              <a:latin typeface="Cambria Math" panose="02040503050406030204" pitchFamily="18" charset="0"/>
                            </a:rPr>
                            <m:t>2</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𝜖</m:t>
                          </m:r>
                        </m:e>
                      </m:d>
                      <m:sSub>
                        <m:sSubPr>
                          <m:ctrlPr>
                            <a:rPr lang="en-US" sz="2400" b="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e>
                          </m:d>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r>
                        <a:rPr lang="en-US" sz="2400" b="0" i="1" smtClean="0">
                          <a:latin typeface="Cambria Math" panose="02040503050406030204" pitchFamily="18" charset="0"/>
                        </a:rPr>
                        <m:t>𝑗</m:t>
                      </m:r>
                    </m:oMath>
                  </m:oMathPara>
                </a14:m>
                <a:endParaRPr lang="en-AT" sz="2400" dirty="0"/>
              </a:p>
              <a:p>
                <a:endParaRPr lang="en-AT" sz="2400" dirty="0"/>
              </a:p>
              <a:p>
                <a:r>
                  <a:rPr lang="en-US" sz="2400" dirty="0"/>
                  <a:t> </a:t>
                </a:r>
                <a:endParaRPr lang="en-AT" sz="2400" dirty="0"/>
              </a:p>
            </p:txBody>
          </p:sp>
        </mc:Choice>
        <mc:Fallback xmlns="">
          <p:sp>
            <p:nvSpPr>
              <p:cNvPr id="10" name="TextBox 9">
                <a:extLst>
                  <a:ext uri="{FF2B5EF4-FFF2-40B4-BE49-F238E27FC236}">
                    <a16:creationId xmlns:a16="http://schemas.microsoft.com/office/drawing/2014/main" id="{B7D60760-AD30-EE4C-F8D5-1A9386019BDD}"/>
                  </a:ext>
                </a:extLst>
              </p:cNvPr>
              <p:cNvSpPr txBox="1">
                <a:spLocks noRot="1" noChangeAspect="1" noMove="1" noResize="1" noEditPoints="1" noAdjustHandles="1" noChangeArrowheads="1" noChangeShapeType="1" noTextEdit="1"/>
              </p:cNvSpPr>
              <p:nvPr/>
            </p:nvSpPr>
            <p:spPr>
              <a:xfrm>
                <a:off x="3292604" y="3295349"/>
                <a:ext cx="5606791" cy="1212255"/>
              </a:xfrm>
              <a:prstGeom prst="rect">
                <a:avLst/>
              </a:prstGeom>
              <a:blipFill>
                <a:blip r:embed="rId3"/>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DAAC362-C3E8-8E97-61FB-C3499B9444C0}"/>
                  </a:ext>
                </a:extLst>
              </p:cNvPr>
              <p:cNvSpPr txBox="1"/>
              <p:nvPr/>
            </p:nvSpPr>
            <p:spPr>
              <a:xfrm>
                <a:off x="2196890" y="3984228"/>
                <a:ext cx="7798225" cy="1212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𝜖</m:t>
                          </m:r>
                        </m:e>
                      </m:d>
                      <m:sSub>
                        <m:sSubPr>
                          <m:ctrlPr>
                            <a:rPr lang="en-US" sz="2400" b="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𝑗</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e>
                        <m:sub>
                          <m:r>
                            <a:rPr lang="en-US" sz="2400" b="0" i="1" smtClean="0">
                              <a:latin typeface="Cambria Math" panose="02040503050406030204" pitchFamily="18" charset="0"/>
                            </a:rPr>
                            <m:t>2</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𝜖</m:t>
                          </m:r>
                        </m:e>
                      </m:d>
                      <m:sSub>
                        <m:sSubPr>
                          <m:ctrlPr>
                            <a:rPr lang="en-US" sz="2400" b="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𝑖</m:t>
                      </m:r>
                    </m:oMath>
                  </m:oMathPara>
                </a14:m>
                <a:endParaRPr lang="en-AT" sz="2400" dirty="0"/>
              </a:p>
              <a:p>
                <a:endParaRPr lang="en-AT" sz="2400" dirty="0"/>
              </a:p>
              <a:p>
                <a:r>
                  <a:rPr lang="en-US" sz="2400" dirty="0"/>
                  <a:t> </a:t>
                </a:r>
                <a:endParaRPr lang="en-AT" sz="2400" dirty="0"/>
              </a:p>
            </p:txBody>
          </p:sp>
        </mc:Choice>
        <mc:Fallback xmlns="">
          <p:sp>
            <p:nvSpPr>
              <p:cNvPr id="11" name="TextBox 10">
                <a:extLst>
                  <a:ext uri="{FF2B5EF4-FFF2-40B4-BE49-F238E27FC236}">
                    <a16:creationId xmlns:a16="http://schemas.microsoft.com/office/drawing/2014/main" id="{8DAAC362-C3E8-8E97-61FB-C3499B9444C0}"/>
                  </a:ext>
                </a:extLst>
              </p:cNvPr>
              <p:cNvSpPr txBox="1">
                <a:spLocks noRot="1" noChangeAspect="1" noMove="1" noResize="1" noEditPoints="1" noAdjustHandles="1" noChangeArrowheads="1" noChangeShapeType="1" noTextEdit="1"/>
              </p:cNvSpPr>
              <p:nvPr/>
            </p:nvSpPr>
            <p:spPr>
              <a:xfrm>
                <a:off x="2196890" y="3984228"/>
                <a:ext cx="7798225" cy="1212255"/>
              </a:xfrm>
              <a:prstGeom prst="rect">
                <a:avLst/>
              </a:prstGeom>
              <a:blipFill>
                <a:blip r:embed="rId4"/>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B18026F-1289-59C6-AA66-8C3CFD68D827}"/>
                  </a:ext>
                </a:extLst>
              </p:cNvPr>
              <p:cNvSpPr txBox="1"/>
              <p:nvPr/>
            </p:nvSpPr>
            <p:spPr>
              <a:xfrm>
                <a:off x="242891" y="4980497"/>
                <a:ext cx="11461750" cy="1032655"/>
              </a:xfrm>
              <a:prstGeom prst="rect">
                <a:avLst/>
              </a:prstGeom>
              <a:noFill/>
            </p:spPr>
            <p:txBody>
              <a:bodyPr wrap="square">
                <a:spAutoFit/>
              </a:bodyPr>
              <a:lstStyle/>
              <a:p>
                <a:r>
                  <a:rPr lang="en-US" sz="2400" b="0" dirty="0">
                    <a:latin typeface="Beaufort for LOL" panose="02020503050000020004" pitchFamily="18" charset="0"/>
                    <a:cs typeface="Beaufort for LOL" panose="02020503050000020004" pitchFamily="18" charset="0"/>
                  </a:rPr>
                  <a:t>We can prove this by construction for a very simple map: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𝐿</m:t>
                    </m:r>
                    <m:r>
                      <a:rPr lang="en-US" sz="2400" b="0" i="0" smtClean="0">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𝑥</m:t>
                        </m:r>
                      </m:e>
                      <m:sub>
                        <m:r>
                          <m:rPr>
                            <m:sty m:val="p"/>
                          </m:rPr>
                          <a:rPr lang="en-US" sz="2400" b="0" i="0" smtClean="0">
                            <a:latin typeface="Cambria Math" panose="02040503050406030204" pitchFamily="18" charset="0"/>
                            <a:cs typeface="Beaufort for LOL" panose="02020503050000020004" pitchFamily="18" charset="0"/>
                          </a:rPr>
                          <m:t>i</m:t>
                        </m:r>
                      </m:sub>
                    </m:sSub>
                    <m:r>
                      <a:rPr lang="en-US" sz="2400" b="0" i="0"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1</m:t>
                        </m:r>
                      </m:num>
                      <m:den>
                        <m:rad>
                          <m:radPr>
                            <m:degHide m:val="on"/>
                            <m:ctrlPr>
                              <a:rPr lang="en-US" sz="2400" b="0" i="1" smtClean="0">
                                <a:latin typeface="Cambria Math" panose="02040503050406030204" pitchFamily="18" charset="0"/>
                                <a:cs typeface="Beaufort for LOL" panose="02020503050000020004" pitchFamily="18" charset="0"/>
                              </a:rPr>
                            </m:ctrlPr>
                          </m:radPr>
                          <m:deg/>
                          <m:e>
                            <m:r>
                              <a:rPr lang="en-US" sz="2400" b="0" i="1" smtClean="0">
                                <a:latin typeface="Cambria Math" panose="02040503050406030204" pitchFamily="18" charset="0"/>
                                <a:cs typeface="Beaufort for LOL" panose="02020503050000020004" pitchFamily="18" charset="0"/>
                              </a:rPr>
                              <m:t>𝑑</m:t>
                            </m:r>
                          </m:e>
                        </m:rad>
                      </m:den>
                    </m:f>
                    <m:r>
                      <a:rPr lang="en-US" sz="2400" b="0" i="1" smtClean="0">
                        <a:latin typeface="Cambria Math" panose="02040503050406030204" pitchFamily="18" charset="0"/>
                        <a:cs typeface="Beaufort for LOL" panose="02020503050000020004" pitchFamily="18" charset="0"/>
                      </a:rPr>
                      <m:t>𝐺</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𝑥</m:t>
                        </m:r>
                      </m:e>
                      <m:sub>
                        <m:r>
                          <a:rPr lang="en-US" sz="2400" b="0" i="1"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where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𝐺</m:t>
                    </m:r>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i="1">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𝑑</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𝑛</m:t>
                        </m:r>
                      </m:sup>
                    </m:sSup>
                  </m:oMath>
                </a14:m>
                <a:r>
                  <a:rPr lang="en-US" sz="2400" dirty="0">
                    <a:latin typeface="Beaufort for LOL" panose="02020503050000020004" pitchFamily="18" charset="0"/>
                    <a:cs typeface="Beaufort for LOL" panose="02020503050000020004" pitchFamily="18" charset="0"/>
                  </a:rPr>
                  <a:t> is a matrix with entries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ea typeface="Cambria Math" panose="02040503050406030204" pitchFamily="18" charset="0"/>
                            <a:cs typeface="Beaufort for LOL" panose="02020503050000020004" pitchFamily="18" charset="0"/>
                          </a:rPr>
                          <m:t>𝐺</m:t>
                        </m:r>
                      </m:e>
                      <m:sub>
                        <m:r>
                          <a:rPr lang="en-US" sz="2400" i="1">
                            <a:latin typeface="Cambria Math" panose="02040503050406030204" pitchFamily="18" charset="0"/>
                            <a:ea typeface="Cambria Math" panose="02040503050406030204" pitchFamily="18" charset="0"/>
                            <a:cs typeface="Beaufort for LOL" panose="02020503050000020004" pitchFamily="18" charset="0"/>
                          </a:rPr>
                          <m:t>𝑖𝑗</m:t>
                        </m:r>
                      </m:sub>
                    </m:sSub>
                  </m:oMath>
                </a14:m>
                <a:r>
                  <a:rPr lang="en-US" sz="2400" dirty="0">
                    <a:latin typeface="Beaufort for LOL" panose="02020503050000020004" pitchFamily="18" charset="0"/>
                    <a:cs typeface="Beaufort for LOL" panose="02020503050000020004" pitchFamily="18" charset="0"/>
                  </a:rPr>
                  <a:t> sampled from a normal distribution with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𝜇</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𝜎</m:t>
                        </m:r>
                      </m:e>
                      <m:sup>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2</m:t>
                        </m:r>
                      </m:sup>
                    </m:sSup>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m:t>
                    </m:r>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18" name="TextBox 17">
                <a:extLst>
                  <a:ext uri="{FF2B5EF4-FFF2-40B4-BE49-F238E27FC236}">
                    <a16:creationId xmlns:a16="http://schemas.microsoft.com/office/drawing/2014/main" id="{AB18026F-1289-59C6-AA66-8C3CFD68D827}"/>
                  </a:ext>
                </a:extLst>
              </p:cNvPr>
              <p:cNvSpPr txBox="1">
                <a:spLocks noRot="1" noChangeAspect="1" noMove="1" noResize="1" noEditPoints="1" noAdjustHandles="1" noChangeArrowheads="1" noChangeShapeType="1" noTextEdit="1"/>
              </p:cNvSpPr>
              <p:nvPr/>
            </p:nvSpPr>
            <p:spPr>
              <a:xfrm>
                <a:off x="242891" y="4980497"/>
                <a:ext cx="11461750" cy="1032655"/>
              </a:xfrm>
              <a:prstGeom prst="rect">
                <a:avLst/>
              </a:prstGeom>
              <a:blipFill>
                <a:blip r:embed="rId5"/>
                <a:stretch>
                  <a:fillRect l="-851" b="-10059"/>
                </a:stretch>
              </a:blipFill>
            </p:spPr>
            <p:txBody>
              <a:bodyPr/>
              <a:lstStyle/>
              <a:p>
                <a:r>
                  <a:rPr lang="en-AT">
                    <a:noFill/>
                  </a:rPr>
                  <a:t> </a:t>
                </a:r>
              </a:p>
            </p:txBody>
          </p:sp>
        </mc:Fallback>
      </mc:AlternateContent>
      <p:sp>
        <p:nvSpPr>
          <p:cNvPr id="19" name="Rectangle: Rounded Corners 18">
            <a:extLst>
              <a:ext uri="{FF2B5EF4-FFF2-40B4-BE49-F238E27FC236}">
                <a16:creationId xmlns:a16="http://schemas.microsoft.com/office/drawing/2014/main" id="{ECAE80EF-4ADC-15E8-55FA-AD77AF3D4C95}"/>
              </a:ext>
            </a:extLst>
          </p:cNvPr>
          <p:cNvSpPr/>
          <p:nvPr/>
        </p:nvSpPr>
        <p:spPr>
          <a:xfrm>
            <a:off x="943806" y="6125014"/>
            <a:ext cx="10304388" cy="552613"/>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TextBox 11">
            <a:extLst>
              <a:ext uri="{FF2B5EF4-FFF2-40B4-BE49-F238E27FC236}">
                <a16:creationId xmlns:a16="http://schemas.microsoft.com/office/drawing/2014/main" id="{9F8C916D-5AA0-D29F-58C9-452DFDD9AFB3}"/>
              </a:ext>
            </a:extLst>
          </p:cNvPr>
          <p:cNvSpPr txBox="1"/>
          <p:nvPr/>
        </p:nvSpPr>
        <p:spPr>
          <a:xfrm>
            <a:off x="943806" y="6170487"/>
            <a:ext cx="10380588" cy="461665"/>
          </a:xfrm>
          <a:prstGeom prst="rect">
            <a:avLst/>
          </a:prstGeom>
          <a:noFill/>
        </p:spPr>
        <p:txBody>
          <a:bodyPr wrap="square" rtlCol="0">
            <a:spAutoFit/>
          </a:bodyPr>
          <a:lstStyle/>
          <a:p>
            <a:r>
              <a:rPr lang="en-US" sz="2400" dirty="0">
                <a:solidFill>
                  <a:schemeClr val="bg1"/>
                </a:solidFill>
                <a:latin typeface="Beaufort for LOL" panose="02020503050000020004" pitchFamily="18" charset="0"/>
                <a:cs typeface="Beaufort for LOL" panose="02020503050000020004" pitchFamily="18" charset="0"/>
              </a:rPr>
              <a:t>Thus, for random maps, we have guarantees for preserving lengths and distances! </a:t>
            </a:r>
            <a:endParaRPr lang="en-AT" sz="2400" dirty="0">
              <a:solidFill>
                <a:schemeClr val="bg1"/>
              </a:solidFill>
              <a:latin typeface="Beaufort for LOL" panose="02020503050000020004" pitchFamily="18" charset="0"/>
              <a:cs typeface="Beaufort for LOL" panose="02020503050000020004" pitchFamily="18" charset="0"/>
            </a:endParaRPr>
          </a:p>
        </p:txBody>
      </p:sp>
      <p:sp>
        <p:nvSpPr>
          <p:cNvPr id="20" name="TextBox 19">
            <a:extLst>
              <a:ext uri="{FF2B5EF4-FFF2-40B4-BE49-F238E27FC236}">
                <a16:creationId xmlns:a16="http://schemas.microsoft.com/office/drawing/2014/main" id="{7C323745-AF28-0AA2-11C2-B52AF4CD0B0D}"/>
              </a:ext>
            </a:extLst>
          </p:cNvPr>
          <p:cNvSpPr txBox="1"/>
          <p:nvPr/>
        </p:nvSpPr>
        <p:spPr>
          <a:xfrm>
            <a:off x="9219274" y="4565692"/>
            <a:ext cx="2972726"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see handwritten notes</a:t>
            </a:r>
            <a:endParaRPr lang="en-AT" i="1" dirty="0">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4E57E75C-3730-0494-81B4-5004683A6323}"/>
              </a:ext>
            </a:extLst>
          </p:cNvPr>
          <p:cNvSpPr txBox="1"/>
          <p:nvPr/>
        </p:nvSpPr>
        <p:spPr>
          <a:xfrm>
            <a:off x="9542078" y="1135881"/>
            <a:ext cx="2743200" cy="523220"/>
          </a:xfrm>
          <a:prstGeom prst="rect">
            <a:avLst/>
          </a:prstGeom>
          <a:noFill/>
        </p:spPr>
        <p:txBody>
          <a:bodyPr wrap="square" rtlCol="0">
            <a:spAutoFit/>
          </a:bodyPr>
          <a:lstStyle/>
          <a:p>
            <a:r>
              <a:rPr lang="en-US" sz="1400" dirty="0"/>
              <a:t>William Johnson (1944 - ) and </a:t>
            </a:r>
            <a:br>
              <a:rPr lang="en-US" sz="1400" dirty="0"/>
            </a:br>
            <a:r>
              <a:rPr lang="en-US" sz="1400" dirty="0"/>
              <a:t>Joram </a:t>
            </a:r>
            <a:r>
              <a:rPr lang="en-US" sz="1400" dirty="0" err="1"/>
              <a:t>Lindenstrauss</a:t>
            </a:r>
            <a:r>
              <a:rPr lang="en-US" sz="1400" dirty="0"/>
              <a:t> (1936 - 2012)</a:t>
            </a:r>
            <a:endParaRPr lang="en-AT" sz="1400" dirty="0"/>
          </a:p>
        </p:txBody>
      </p:sp>
      <p:pic>
        <p:nvPicPr>
          <p:cNvPr id="3074" name="Picture 2" descr="Photo of William (Bill) Buhmann Johnson (1944 - )">
            <a:extLst>
              <a:ext uri="{FF2B5EF4-FFF2-40B4-BE49-F238E27FC236}">
                <a16:creationId xmlns:a16="http://schemas.microsoft.com/office/drawing/2014/main" id="{60380891-80F2-EEE4-AD9B-AB0CB4B342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7623" y="-18633"/>
            <a:ext cx="879373" cy="11937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AEC39B8-E228-87DC-A1E0-8175C279F1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06996" y="-88699"/>
            <a:ext cx="885004" cy="1263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6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0BADD-7F5B-86AA-3DBF-996AF65CF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D16A6-01A2-29A6-D563-5153466A0ADB}"/>
              </a:ext>
            </a:extLst>
          </p:cNvPr>
          <p:cNvSpPr>
            <a:spLocks noGrp="1"/>
          </p:cNvSpPr>
          <p:nvPr>
            <p:ph type="title"/>
          </p:nvPr>
        </p:nvSpPr>
        <p:spPr/>
        <p:txBody>
          <a:bodyPr/>
          <a:lstStyle/>
          <a:p>
            <a:r>
              <a:rPr lang="en-US" dirty="0"/>
              <a:t>Example: using random projections to reduce dimensions</a:t>
            </a:r>
            <a:endParaRPr lang="en-AT" dirty="0"/>
          </a:p>
        </p:txBody>
      </p:sp>
      <p:sp>
        <p:nvSpPr>
          <p:cNvPr id="3" name="Slide Number Placeholder 2">
            <a:extLst>
              <a:ext uri="{FF2B5EF4-FFF2-40B4-BE49-F238E27FC236}">
                <a16:creationId xmlns:a16="http://schemas.microsoft.com/office/drawing/2014/main" id="{60522834-0FB2-CB2C-CE72-440CF16FE08F}"/>
              </a:ext>
            </a:extLst>
          </p:cNvPr>
          <p:cNvSpPr>
            <a:spLocks noGrp="1"/>
          </p:cNvSpPr>
          <p:nvPr>
            <p:ph type="sldNum" sz="quarter" idx="12"/>
          </p:nvPr>
        </p:nvSpPr>
        <p:spPr/>
        <p:txBody>
          <a:bodyPr/>
          <a:lstStyle/>
          <a:p>
            <a:fld id="{CC491BDB-77F2-4EF0-887C-9DE660584513}" type="slidenum">
              <a:rPr lang="en-GB" smtClean="0"/>
              <a:pPr/>
              <a:t>39</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A35E0B-A02B-2EAA-13F7-A8C3C7D2FFE4}"/>
                  </a:ext>
                </a:extLst>
              </p:cNvPr>
              <p:cNvSpPr txBox="1"/>
              <p:nvPr/>
            </p:nvSpPr>
            <p:spPr>
              <a:xfrm>
                <a:off x="242891" y="1112874"/>
                <a:ext cx="11595964"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use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𝑚</m:t>
                    </m:r>
                    <m:r>
                      <a:rPr lang="en-US" sz="2400" i="1" dirty="0" smtClean="0">
                        <a:latin typeface="Cambria Math" panose="02040503050406030204" pitchFamily="18" charset="0"/>
                        <a:cs typeface="Beaufort for LOL" panose="02020503050000020004" pitchFamily="18" charset="0"/>
                      </a:rPr>
                      <m:t>=200</m:t>
                    </m:r>
                  </m:oMath>
                </a14:m>
                <a:r>
                  <a:rPr lang="en-US" sz="2400" dirty="0">
                    <a:latin typeface="Beaufort for LOL" panose="02020503050000020004" pitchFamily="18" charset="0"/>
                    <a:cs typeface="Beaufort for LOL" panose="02020503050000020004" pitchFamily="18" charset="0"/>
                  </a:rPr>
                  <a:t> random samples from the MNIST handwritten digits dataset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r>
                      <a:rPr lang="en-US" sz="2400" i="1" dirty="0" smtClean="0">
                        <a:latin typeface="Cambria Math" panose="02040503050406030204" pitchFamily="18" charset="0"/>
                        <a:cs typeface="Beaufort for LOL" panose="02020503050000020004" pitchFamily="18" charset="0"/>
                      </a:rPr>
                      <m:t>=28⋅28</m:t>
                    </m:r>
                  </m:oMath>
                </a14:m>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B2A35E0B-A02B-2EAA-13F7-A8C3C7D2FFE4}"/>
                  </a:ext>
                </a:extLst>
              </p:cNvPr>
              <p:cNvSpPr txBox="1">
                <a:spLocks noRot="1" noChangeAspect="1" noMove="1" noResize="1" noEditPoints="1" noAdjustHandles="1" noChangeArrowheads="1" noChangeShapeType="1" noTextEdit="1"/>
              </p:cNvSpPr>
              <p:nvPr/>
            </p:nvSpPr>
            <p:spPr>
              <a:xfrm>
                <a:off x="242891" y="1112874"/>
                <a:ext cx="11595964" cy="461665"/>
              </a:xfrm>
              <a:prstGeom prst="rect">
                <a:avLst/>
              </a:prstGeom>
              <a:blipFill>
                <a:blip r:embed="rId3"/>
                <a:stretch>
                  <a:fillRect l="-841" t="-10667" r="-368" b="-3066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F6E6F0-B443-26AC-1E5A-E625625EFC39}"/>
                  </a:ext>
                </a:extLst>
              </p:cNvPr>
              <p:cNvSpPr txBox="1"/>
              <p:nvPr/>
            </p:nvSpPr>
            <p:spPr>
              <a:xfrm>
                <a:off x="2828711" y="2349086"/>
                <a:ext cx="571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𝜖</m:t>
                      </m:r>
                    </m:oMath>
                  </m:oMathPara>
                </a14:m>
                <a:endParaRPr lang="en-AT" dirty="0"/>
              </a:p>
            </p:txBody>
          </p:sp>
        </mc:Choice>
        <mc:Fallback xmlns="">
          <p:sp>
            <p:nvSpPr>
              <p:cNvPr id="22" name="TextBox 21">
                <a:extLst>
                  <a:ext uri="{FF2B5EF4-FFF2-40B4-BE49-F238E27FC236}">
                    <a16:creationId xmlns:a16="http://schemas.microsoft.com/office/drawing/2014/main" id="{05F6E6F0-B443-26AC-1E5A-E625625EFC39}"/>
                  </a:ext>
                </a:extLst>
              </p:cNvPr>
              <p:cNvSpPr txBox="1">
                <a:spLocks noRot="1" noChangeAspect="1" noMove="1" noResize="1" noEditPoints="1" noAdjustHandles="1" noChangeArrowheads="1" noChangeShapeType="1" noTextEdit="1"/>
              </p:cNvSpPr>
              <p:nvPr/>
            </p:nvSpPr>
            <p:spPr>
              <a:xfrm>
                <a:off x="2828711" y="2349086"/>
                <a:ext cx="571567" cy="276999"/>
              </a:xfrm>
              <a:prstGeom prst="rect">
                <a:avLst/>
              </a:prstGeom>
              <a:blipFill>
                <a:blip r:embed="rId7"/>
                <a:stretch>
                  <a:fillRect l="-8511" r="-4255" b="-652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5BAAB91-28C2-6B95-735B-BCE812954D05}"/>
                  </a:ext>
                </a:extLst>
              </p:cNvPr>
              <p:cNvSpPr txBox="1"/>
              <p:nvPr/>
            </p:nvSpPr>
            <p:spPr>
              <a:xfrm>
                <a:off x="2828711" y="3907731"/>
                <a:ext cx="571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𝜖</m:t>
                      </m:r>
                    </m:oMath>
                  </m:oMathPara>
                </a14:m>
                <a:endParaRPr lang="en-AT" dirty="0"/>
              </a:p>
            </p:txBody>
          </p:sp>
        </mc:Choice>
        <mc:Fallback xmlns="">
          <p:sp>
            <p:nvSpPr>
              <p:cNvPr id="23" name="TextBox 22">
                <a:extLst>
                  <a:ext uri="{FF2B5EF4-FFF2-40B4-BE49-F238E27FC236}">
                    <a16:creationId xmlns:a16="http://schemas.microsoft.com/office/drawing/2014/main" id="{15BAAB91-28C2-6B95-735B-BCE812954D05}"/>
                  </a:ext>
                </a:extLst>
              </p:cNvPr>
              <p:cNvSpPr txBox="1">
                <a:spLocks noRot="1" noChangeAspect="1" noMove="1" noResize="1" noEditPoints="1" noAdjustHandles="1" noChangeArrowheads="1" noChangeShapeType="1" noTextEdit="1"/>
              </p:cNvSpPr>
              <p:nvPr/>
            </p:nvSpPr>
            <p:spPr>
              <a:xfrm>
                <a:off x="2828711" y="3907731"/>
                <a:ext cx="571567" cy="276999"/>
              </a:xfrm>
              <a:prstGeom prst="rect">
                <a:avLst/>
              </a:prstGeom>
              <a:blipFill>
                <a:blip r:embed="rId8"/>
                <a:stretch>
                  <a:fillRect l="-8511" r="-4255" b="-8889"/>
                </a:stretch>
              </a:blipFill>
            </p:spPr>
            <p:txBody>
              <a:bodyPr/>
              <a:lstStyle/>
              <a:p>
                <a:r>
                  <a:rPr lang="en-AT">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95725F5C-2E43-67B1-2712-7217A27A3DDE}"/>
                  </a:ext>
                </a:extLst>
              </p:cNvPr>
              <p:cNvSpPr txBox="1"/>
              <p:nvPr/>
            </p:nvSpPr>
            <p:spPr>
              <a:xfrm>
                <a:off x="2885928" y="3032112"/>
                <a:ext cx="545341" cy="572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4682B4"/>
                              </a:solidFill>
                              <a:latin typeface="Cambria Math" panose="02040503050406030204" pitchFamily="18" charset="0"/>
                            </a:rPr>
                          </m:ctrlPr>
                        </m:fPr>
                        <m:num>
                          <m:r>
                            <m:rPr>
                              <m:lit/>
                            </m:rPr>
                            <a:rPr lang="en-US" b="0" i="1" smtClean="0">
                              <a:solidFill>
                                <a:srgbClr val="4682B4"/>
                              </a:solidFill>
                              <a:latin typeface="Cambria Math" panose="02040503050406030204" pitchFamily="18" charset="0"/>
                            </a:rPr>
                            <m:t>|</m:t>
                          </m:r>
                          <m:r>
                            <a:rPr lang="en-US" b="0" i="1" smtClean="0">
                              <a:solidFill>
                                <a:srgbClr val="4682B4"/>
                              </a:solidFill>
                              <a:latin typeface="Cambria Math" panose="02040503050406030204" pitchFamily="18" charset="0"/>
                            </a:rPr>
                            <m:t>|</m:t>
                          </m:r>
                          <m:sSub>
                            <m:sSubPr>
                              <m:ctrlPr>
                                <a:rPr lang="en-US" i="1">
                                  <a:solidFill>
                                    <a:srgbClr val="4682B4"/>
                                  </a:solidFill>
                                  <a:latin typeface="Cambria Math" panose="02040503050406030204" pitchFamily="18" charset="0"/>
                                </a:rPr>
                              </m:ctrlPr>
                            </m:sSubPr>
                            <m:e>
                              <m:r>
                                <a:rPr lang="en-US" b="0" i="1" smtClean="0">
                                  <a:solidFill>
                                    <a:srgbClr val="4682B4"/>
                                  </a:solidFill>
                                  <a:latin typeface="Cambria Math" panose="02040503050406030204" pitchFamily="18" charset="0"/>
                                </a:rPr>
                                <m:t>𝑦</m:t>
                              </m:r>
                            </m:e>
                            <m:sub>
                              <m:r>
                                <a:rPr lang="en-US" i="1">
                                  <a:solidFill>
                                    <a:srgbClr val="4682B4"/>
                                  </a:solidFill>
                                  <a:latin typeface="Cambria Math" panose="02040503050406030204" pitchFamily="18" charset="0"/>
                                </a:rPr>
                                <m:t>𝑖</m:t>
                              </m:r>
                            </m:sub>
                          </m:sSub>
                          <m:r>
                            <m:rPr>
                              <m:lit/>
                            </m:rPr>
                            <a:rPr lang="en-US" b="0" i="1" smtClean="0">
                              <a:solidFill>
                                <a:srgbClr val="4682B4"/>
                              </a:solidFill>
                              <a:latin typeface="Cambria Math" panose="02040503050406030204" pitchFamily="18" charset="0"/>
                            </a:rPr>
                            <m:t>|</m:t>
                          </m:r>
                          <m:r>
                            <a:rPr lang="en-US" b="0" i="1" smtClean="0">
                              <a:solidFill>
                                <a:srgbClr val="4682B4"/>
                              </a:solidFill>
                              <a:latin typeface="Cambria Math" panose="02040503050406030204" pitchFamily="18" charset="0"/>
                            </a:rPr>
                            <m:t>|</m:t>
                          </m:r>
                        </m:num>
                        <m:den>
                          <m:r>
                            <m:rPr>
                              <m:lit/>
                            </m:rPr>
                            <a:rPr lang="en-US" b="0" i="1" smtClean="0">
                              <a:solidFill>
                                <a:srgbClr val="4682B4"/>
                              </a:solidFill>
                              <a:latin typeface="Cambria Math" panose="02040503050406030204" pitchFamily="18" charset="0"/>
                            </a:rPr>
                            <m:t>|</m:t>
                          </m:r>
                          <m:r>
                            <a:rPr lang="en-US" b="0" i="1" smtClean="0">
                              <a:solidFill>
                                <a:srgbClr val="4682B4"/>
                              </a:solidFill>
                              <a:latin typeface="Cambria Math" panose="02040503050406030204" pitchFamily="18" charset="0"/>
                            </a:rPr>
                            <m:t>|</m:t>
                          </m:r>
                          <m:sSub>
                            <m:sSubPr>
                              <m:ctrlPr>
                                <a:rPr lang="en-US" i="1">
                                  <a:solidFill>
                                    <a:srgbClr val="4682B4"/>
                                  </a:solidFill>
                                  <a:latin typeface="Cambria Math" panose="02040503050406030204" pitchFamily="18" charset="0"/>
                                </a:rPr>
                              </m:ctrlPr>
                            </m:sSubPr>
                            <m:e>
                              <m:r>
                                <a:rPr lang="en-US" b="0" i="1" smtClean="0">
                                  <a:solidFill>
                                    <a:srgbClr val="4682B4"/>
                                  </a:solidFill>
                                  <a:latin typeface="Cambria Math" panose="02040503050406030204" pitchFamily="18" charset="0"/>
                                </a:rPr>
                                <m:t>𝑥</m:t>
                              </m:r>
                            </m:e>
                            <m:sub>
                              <m:r>
                                <a:rPr lang="en-US" i="1">
                                  <a:solidFill>
                                    <a:srgbClr val="4682B4"/>
                                  </a:solidFill>
                                  <a:latin typeface="Cambria Math" panose="02040503050406030204" pitchFamily="18" charset="0"/>
                                </a:rPr>
                                <m:t>𝑖</m:t>
                              </m:r>
                            </m:sub>
                          </m:sSub>
                          <m:r>
                            <m:rPr>
                              <m:lit/>
                            </m:rPr>
                            <a:rPr lang="en-US" b="0" i="1" smtClean="0">
                              <a:solidFill>
                                <a:srgbClr val="4682B4"/>
                              </a:solidFill>
                              <a:latin typeface="Cambria Math" panose="02040503050406030204" pitchFamily="18" charset="0"/>
                            </a:rPr>
                            <m:t>|</m:t>
                          </m:r>
                          <m:r>
                            <a:rPr lang="en-US" b="0" i="1" smtClean="0">
                              <a:solidFill>
                                <a:srgbClr val="4682B4"/>
                              </a:solidFill>
                              <a:latin typeface="Cambria Math" panose="02040503050406030204" pitchFamily="18" charset="0"/>
                            </a:rPr>
                            <m:t>|</m:t>
                          </m:r>
                        </m:den>
                      </m:f>
                    </m:oMath>
                  </m:oMathPara>
                </a14:m>
                <a:endParaRPr lang="en-AT" dirty="0">
                  <a:solidFill>
                    <a:srgbClr val="4682B4"/>
                  </a:solidFill>
                </a:endParaRPr>
              </a:p>
            </p:txBody>
          </p:sp>
        </mc:Choice>
        <mc:Fallback>
          <p:sp>
            <p:nvSpPr>
              <p:cNvPr id="24" name="TextBox 23">
                <a:extLst>
                  <a:ext uri="{FF2B5EF4-FFF2-40B4-BE49-F238E27FC236}">
                    <a16:creationId xmlns:a16="http://schemas.microsoft.com/office/drawing/2014/main" id="{95725F5C-2E43-67B1-2712-7217A27A3DDE}"/>
                  </a:ext>
                </a:extLst>
              </p:cNvPr>
              <p:cNvSpPr txBox="1">
                <a:spLocks noRot="1" noChangeAspect="1" noMove="1" noResize="1" noEditPoints="1" noAdjustHandles="1" noChangeArrowheads="1" noChangeShapeType="1" noTextEdit="1"/>
              </p:cNvSpPr>
              <p:nvPr/>
            </p:nvSpPr>
            <p:spPr>
              <a:xfrm>
                <a:off x="2885928" y="3032112"/>
                <a:ext cx="545341" cy="572849"/>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9CB58DF-ACBC-3864-8A48-F046B736F94F}"/>
                  </a:ext>
                </a:extLst>
              </p:cNvPr>
              <p:cNvSpPr txBox="1"/>
              <p:nvPr/>
            </p:nvSpPr>
            <p:spPr>
              <a:xfrm>
                <a:off x="2936186" y="5282671"/>
                <a:ext cx="1024511" cy="6120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4682B4"/>
                              </a:solidFill>
                              <a:latin typeface="Cambria Math" panose="02040503050406030204" pitchFamily="18" charset="0"/>
                            </a:rPr>
                          </m:ctrlPr>
                        </m:fPr>
                        <m:num>
                          <m:r>
                            <m:rPr>
                              <m:lit/>
                            </m:rPr>
                            <a:rPr lang="en-US" b="0" i="1" smtClean="0">
                              <a:solidFill>
                                <a:srgbClr val="4682B4"/>
                              </a:solidFill>
                              <a:latin typeface="Cambria Math" panose="02040503050406030204" pitchFamily="18" charset="0"/>
                            </a:rPr>
                            <m:t>|</m:t>
                          </m:r>
                          <m:r>
                            <a:rPr lang="en-US" b="0" i="1" smtClean="0">
                              <a:solidFill>
                                <a:srgbClr val="4682B4"/>
                              </a:solidFill>
                              <a:latin typeface="Cambria Math" panose="02040503050406030204" pitchFamily="18" charset="0"/>
                            </a:rPr>
                            <m:t>|</m:t>
                          </m:r>
                          <m:sSub>
                            <m:sSubPr>
                              <m:ctrlPr>
                                <a:rPr lang="en-US" i="1">
                                  <a:solidFill>
                                    <a:srgbClr val="4682B4"/>
                                  </a:solidFill>
                                  <a:latin typeface="Cambria Math" panose="02040503050406030204" pitchFamily="18" charset="0"/>
                                </a:rPr>
                              </m:ctrlPr>
                            </m:sSubPr>
                            <m:e>
                              <m:r>
                                <a:rPr lang="en-US" b="0" i="1" smtClean="0">
                                  <a:solidFill>
                                    <a:srgbClr val="4682B4"/>
                                  </a:solidFill>
                                  <a:latin typeface="Cambria Math" panose="02040503050406030204" pitchFamily="18" charset="0"/>
                                </a:rPr>
                                <m:t>𝑦</m:t>
                              </m:r>
                            </m:e>
                            <m:sub>
                              <m:r>
                                <a:rPr lang="en-US" i="1">
                                  <a:solidFill>
                                    <a:srgbClr val="4682B4"/>
                                  </a:solidFill>
                                  <a:latin typeface="Cambria Math" panose="02040503050406030204" pitchFamily="18" charset="0"/>
                                </a:rPr>
                                <m:t>𝑖</m:t>
                              </m:r>
                            </m:sub>
                          </m:sSub>
                          <m:r>
                            <a:rPr lang="en-US" i="1">
                              <a:solidFill>
                                <a:srgbClr val="4682B4"/>
                              </a:solidFill>
                              <a:latin typeface="Cambria Math" panose="02040503050406030204" pitchFamily="18" charset="0"/>
                            </a:rPr>
                            <m:t>−</m:t>
                          </m:r>
                          <m:sSub>
                            <m:sSubPr>
                              <m:ctrlPr>
                                <a:rPr lang="en-US" i="1">
                                  <a:solidFill>
                                    <a:srgbClr val="4682B4"/>
                                  </a:solidFill>
                                  <a:latin typeface="Cambria Math" panose="02040503050406030204" pitchFamily="18" charset="0"/>
                                </a:rPr>
                              </m:ctrlPr>
                            </m:sSubPr>
                            <m:e>
                              <m:r>
                                <a:rPr lang="en-US" b="0" i="1" smtClean="0">
                                  <a:solidFill>
                                    <a:srgbClr val="4682B4"/>
                                  </a:solidFill>
                                  <a:latin typeface="Cambria Math" panose="02040503050406030204" pitchFamily="18" charset="0"/>
                                </a:rPr>
                                <m:t>𝑦</m:t>
                              </m:r>
                            </m:e>
                            <m:sub>
                              <m:r>
                                <a:rPr lang="en-US" i="1">
                                  <a:solidFill>
                                    <a:srgbClr val="4682B4"/>
                                  </a:solidFill>
                                  <a:latin typeface="Cambria Math" panose="02040503050406030204" pitchFamily="18" charset="0"/>
                                </a:rPr>
                                <m:t>𝑗</m:t>
                              </m:r>
                            </m:sub>
                          </m:sSub>
                          <m:r>
                            <m:rPr>
                              <m:lit/>
                            </m:rPr>
                            <a:rPr lang="en-US" b="0" i="1" smtClean="0">
                              <a:solidFill>
                                <a:srgbClr val="4682B4"/>
                              </a:solidFill>
                              <a:latin typeface="Cambria Math" panose="02040503050406030204" pitchFamily="18" charset="0"/>
                            </a:rPr>
                            <m:t>|</m:t>
                          </m:r>
                          <m:r>
                            <a:rPr lang="en-US" b="0" i="1" smtClean="0">
                              <a:solidFill>
                                <a:srgbClr val="4682B4"/>
                              </a:solidFill>
                              <a:latin typeface="Cambria Math" panose="02040503050406030204" pitchFamily="18" charset="0"/>
                            </a:rPr>
                            <m:t>|</m:t>
                          </m:r>
                        </m:num>
                        <m:den>
                          <m:r>
                            <m:rPr>
                              <m:lit/>
                            </m:rPr>
                            <a:rPr lang="en-US" b="0" i="1" smtClean="0">
                              <a:solidFill>
                                <a:srgbClr val="4682B4"/>
                              </a:solidFill>
                              <a:latin typeface="Cambria Math" panose="02040503050406030204" pitchFamily="18" charset="0"/>
                            </a:rPr>
                            <m:t>|</m:t>
                          </m:r>
                          <m:r>
                            <a:rPr lang="en-US" b="0" i="1" smtClean="0">
                              <a:solidFill>
                                <a:srgbClr val="4682B4"/>
                              </a:solidFill>
                              <a:latin typeface="Cambria Math" panose="02040503050406030204" pitchFamily="18" charset="0"/>
                            </a:rPr>
                            <m:t>|</m:t>
                          </m:r>
                          <m:sSub>
                            <m:sSubPr>
                              <m:ctrlPr>
                                <a:rPr lang="en-US" i="1">
                                  <a:solidFill>
                                    <a:srgbClr val="4682B4"/>
                                  </a:solidFill>
                                  <a:latin typeface="Cambria Math" panose="02040503050406030204" pitchFamily="18" charset="0"/>
                                </a:rPr>
                              </m:ctrlPr>
                            </m:sSubPr>
                            <m:e>
                              <m:r>
                                <a:rPr lang="en-US" b="0" i="1" smtClean="0">
                                  <a:solidFill>
                                    <a:srgbClr val="4682B4"/>
                                  </a:solidFill>
                                  <a:latin typeface="Cambria Math" panose="02040503050406030204" pitchFamily="18" charset="0"/>
                                </a:rPr>
                                <m:t>𝑥</m:t>
                              </m:r>
                            </m:e>
                            <m:sub>
                              <m:r>
                                <a:rPr lang="en-US" i="1">
                                  <a:solidFill>
                                    <a:srgbClr val="4682B4"/>
                                  </a:solidFill>
                                  <a:latin typeface="Cambria Math" panose="02040503050406030204" pitchFamily="18" charset="0"/>
                                </a:rPr>
                                <m:t>𝑖</m:t>
                              </m:r>
                            </m:sub>
                          </m:sSub>
                          <m:r>
                            <a:rPr lang="en-US" i="1">
                              <a:solidFill>
                                <a:srgbClr val="4682B4"/>
                              </a:solidFill>
                              <a:latin typeface="Cambria Math" panose="02040503050406030204" pitchFamily="18" charset="0"/>
                            </a:rPr>
                            <m:t>−</m:t>
                          </m:r>
                          <m:sSub>
                            <m:sSubPr>
                              <m:ctrlPr>
                                <a:rPr lang="en-US" i="1">
                                  <a:solidFill>
                                    <a:srgbClr val="4682B4"/>
                                  </a:solidFill>
                                  <a:latin typeface="Cambria Math" panose="02040503050406030204" pitchFamily="18" charset="0"/>
                                </a:rPr>
                              </m:ctrlPr>
                            </m:sSubPr>
                            <m:e>
                              <m:r>
                                <a:rPr lang="en-US" b="0" i="1" smtClean="0">
                                  <a:solidFill>
                                    <a:srgbClr val="4682B4"/>
                                  </a:solidFill>
                                  <a:latin typeface="Cambria Math" panose="02040503050406030204" pitchFamily="18" charset="0"/>
                                </a:rPr>
                                <m:t>𝑥</m:t>
                              </m:r>
                            </m:e>
                            <m:sub>
                              <m:r>
                                <a:rPr lang="en-US" i="1">
                                  <a:solidFill>
                                    <a:srgbClr val="4682B4"/>
                                  </a:solidFill>
                                  <a:latin typeface="Cambria Math" panose="02040503050406030204" pitchFamily="18" charset="0"/>
                                </a:rPr>
                                <m:t>𝑗</m:t>
                              </m:r>
                            </m:sub>
                          </m:sSub>
                          <m:r>
                            <m:rPr>
                              <m:lit/>
                            </m:rPr>
                            <a:rPr lang="en-US" b="0" i="1" smtClean="0">
                              <a:solidFill>
                                <a:srgbClr val="4682B4"/>
                              </a:solidFill>
                              <a:latin typeface="Cambria Math" panose="02040503050406030204" pitchFamily="18" charset="0"/>
                            </a:rPr>
                            <m:t>|</m:t>
                          </m:r>
                          <m:r>
                            <a:rPr lang="en-US" b="0" i="1" smtClean="0">
                              <a:solidFill>
                                <a:srgbClr val="4682B4"/>
                              </a:solidFill>
                              <a:latin typeface="Cambria Math" panose="02040503050406030204" pitchFamily="18" charset="0"/>
                            </a:rPr>
                            <m:t>|</m:t>
                          </m:r>
                        </m:den>
                      </m:f>
                    </m:oMath>
                  </m:oMathPara>
                </a14:m>
                <a:endParaRPr lang="en-AT" dirty="0">
                  <a:solidFill>
                    <a:srgbClr val="4682B4"/>
                  </a:solidFill>
                </a:endParaRPr>
              </a:p>
            </p:txBody>
          </p:sp>
        </mc:Choice>
        <mc:Fallback>
          <p:sp>
            <p:nvSpPr>
              <p:cNvPr id="25" name="TextBox 24">
                <a:extLst>
                  <a:ext uri="{FF2B5EF4-FFF2-40B4-BE49-F238E27FC236}">
                    <a16:creationId xmlns:a16="http://schemas.microsoft.com/office/drawing/2014/main" id="{D9CB58DF-ACBC-3864-8A48-F046B736F94F}"/>
                  </a:ext>
                </a:extLst>
              </p:cNvPr>
              <p:cNvSpPr txBox="1">
                <a:spLocks noRot="1" noChangeAspect="1" noMove="1" noResize="1" noEditPoints="1" noAdjustHandles="1" noChangeArrowheads="1" noChangeShapeType="1" noTextEdit="1"/>
              </p:cNvSpPr>
              <p:nvPr/>
            </p:nvSpPr>
            <p:spPr>
              <a:xfrm>
                <a:off x="2936186" y="5282671"/>
                <a:ext cx="1024511" cy="612091"/>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74B03C9-0BC5-2D71-8109-D12A04511241}"/>
                  </a:ext>
                </a:extLst>
              </p:cNvPr>
              <p:cNvSpPr txBox="1"/>
              <p:nvPr/>
            </p:nvSpPr>
            <p:spPr>
              <a:xfrm>
                <a:off x="242891" y="1715624"/>
                <a:ext cx="1117864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For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𝜖</m:t>
                    </m:r>
                    <m:r>
                      <a:rPr lang="en-US" sz="2400" b="0" i="1" smtClean="0">
                        <a:latin typeface="Cambria Math" panose="02040503050406030204" pitchFamily="18" charset="0"/>
                        <a:cs typeface="Beaufort for LOL" panose="02020503050000020004" pitchFamily="18" charset="0"/>
                      </a:rPr>
                      <m:t>=0.2</m:t>
                    </m:r>
                  </m:oMath>
                </a14:m>
                <a:r>
                  <a:rPr lang="en-US" sz="2400" dirty="0">
                    <a:latin typeface="Beaufort for LOL" panose="02020503050000020004" pitchFamily="18" charset="0"/>
                    <a:cs typeface="Beaufort for LOL" panose="02020503050000020004" pitchFamily="18" charset="0"/>
                  </a:rPr>
                  <a:t>, we get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𝑑</m:t>
                    </m:r>
                    <m:r>
                      <a:rPr lang="en-US" sz="2400" i="1">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132:</m:t>
                    </m:r>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26" name="TextBox 25">
                <a:extLst>
                  <a:ext uri="{FF2B5EF4-FFF2-40B4-BE49-F238E27FC236}">
                    <a16:creationId xmlns:a16="http://schemas.microsoft.com/office/drawing/2014/main" id="{874B03C9-0BC5-2D71-8109-D12A04511241}"/>
                  </a:ext>
                </a:extLst>
              </p:cNvPr>
              <p:cNvSpPr txBox="1">
                <a:spLocks noRot="1" noChangeAspect="1" noMove="1" noResize="1" noEditPoints="1" noAdjustHandles="1" noChangeArrowheads="1" noChangeShapeType="1" noTextEdit="1"/>
              </p:cNvSpPr>
              <p:nvPr/>
            </p:nvSpPr>
            <p:spPr>
              <a:xfrm>
                <a:off x="242891" y="1715624"/>
                <a:ext cx="11178642" cy="461665"/>
              </a:xfrm>
              <a:prstGeom prst="rect">
                <a:avLst/>
              </a:prstGeom>
              <a:blipFill>
                <a:blip r:embed="rId11"/>
                <a:stretch>
                  <a:fillRect l="-872"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B5AFEB2-9766-D46B-F065-DBA577BC27D1}"/>
                  </a:ext>
                </a:extLst>
              </p:cNvPr>
              <p:cNvSpPr txBox="1"/>
              <p:nvPr/>
            </p:nvSpPr>
            <p:spPr>
              <a:xfrm>
                <a:off x="4634137" y="1715623"/>
                <a:ext cx="1117864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For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𝜖</m:t>
                    </m:r>
                    <m:r>
                      <a:rPr lang="en-US" sz="2400" b="0" i="1" smtClean="0">
                        <a:latin typeface="Cambria Math" panose="02040503050406030204" pitchFamily="18" charset="0"/>
                        <a:cs typeface="Beaufort for LOL" panose="02020503050000020004" pitchFamily="18" charset="0"/>
                      </a:rPr>
                      <m:t>=0.4</m:t>
                    </m:r>
                  </m:oMath>
                </a14:m>
                <a:r>
                  <a:rPr lang="en-US" sz="2400" dirty="0">
                    <a:latin typeface="Beaufort for LOL" panose="02020503050000020004" pitchFamily="18" charset="0"/>
                    <a:cs typeface="Beaufort for LOL" panose="02020503050000020004" pitchFamily="18" charset="0"/>
                  </a:rPr>
                  <a:t>, we get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𝑑</m:t>
                    </m:r>
                    <m:r>
                      <a:rPr lang="en-US" sz="2400" i="1">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33:</m:t>
                    </m:r>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27" name="TextBox 26">
                <a:extLst>
                  <a:ext uri="{FF2B5EF4-FFF2-40B4-BE49-F238E27FC236}">
                    <a16:creationId xmlns:a16="http://schemas.microsoft.com/office/drawing/2014/main" id="{2B5AFEB2-9766-D46B-F065-DBA577BC27D1}"/>
                  </a:ext>
                </a:extLst>
              </p:cNvPr>
              <p:cNvSpPr txBox="1">
                <a:spLocks noRot="1" noChangeAspect="1" noMove="1" noResize="1" noEditPoints="1" noAdjustHandles="1" noChangeArrowheads="1" noChangeShapeType="1" noTextEdit="1"/>
              </p:cNvSpPr>
              <p:nvPr/>
            </p:nvSpPr>
            <p:spPr>
              <a:xfrm>
                <a:off x="4634137" y="1715623"/>
                <a:ext cx="11178642" cy="461665"/>
              </a:xfrm>
              <a:prstGeom prst="rect">
                <a:avLst/>
              </a:prstGeom>
              <a:blipFill>
                <a:blip r:embed="rId12"/>
                <a:stretch>
                  <a:fillRect l="-818" t="-10526" b="-28947"/>
                </a:stretch>
              </a:blipFill>
            </p:spPr>
            <p:txBody>
              <a:bodyPr/>
              <a:lstStyle/>
              <a:p>
                <a:r>
                  <a:rPr lang="en-AT">
                    <a:noFill/>
                  </a:rPr>
                  <a:t> </a:t>
                </a:r>
              </a:p>
            </p:txBody>
          </p:sp>
        </mc:Fallback>
      </mc:AlternateContent>
      <p:pic>
        <p:nvPicPr>
          <p:cNvPr id="1026" name="Picture 2">
            <a:extLst>
              <a:ext uri="{FF2B5EF4-FFF2-40B4-BE49-F238E27FC236}">
                <a16:creationId xmlns:a16="http://schemas.microsoft.com/office/drawing/2014/main" id="{07D5B6A0-4744-1226-6847-BEB84233587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7120" r="37120"/>
          <a:stretch>
            <a:fillRect/>
          </a:stretch>
        </p:blipFill>
        <p:spPr bwMode="auto">
          <a:xfrm>
            <a:off x="6218426" y="1715622"/>
            <a:ext cx="5657850" cy="3438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6A9CD073-D9F9-A019-C0B1-88B89E4F49B2}"/>
                  </a:ext>
                </a:extLst>
              </p:cNvPr>
              <p:cNvSpPr/>
              <p:nvPr/>
            </p:nvSpPr>
            <p:spPr>
              <a:xfrm>
                <a:off x="8608061" y="5229335"/>
                <a:ext cx="3230794" cy="1224196"/>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Note: good for very high dimensions, as too low values of </a:t>
                </a:r>
                <a14:m>
                  <m:oMath xmlns:m="http://schemas.openxmlformats.org/officeDocument/2006/math">
                    <m:r>
                      <a:rPr lang="en-US" b="1" i="1" dirty="0" smtClean="0">
                        <a:latin typeface="Cambria Math" panose="02040503050406030204" pitchFamily="18" charset="0"/>
                        <a:cs typeface="Beaufort for LOL" panose="02020503050000020004" pitchFamily="18" charset="0"/>
                      </a:rPr>
                      <m:t>𝒅</m:t>
                    </m:r>
                  </m:oMath>
                </a14:m>
                <a:r>
                  <a:rPr lang="en-US" b="1" dirty="0">
                    <a:latin typeface="Beaufort for LOL" panose="02020503050000020004" pitchFamily="18" charset="0"/>
                    <a:cs typeface="Beaufort for LOL" panose="02020503050000020004" pitchFamily="18" charset="0"/>
                  </a:rPr>
                  <a:t> yield large values of </a:t>
                </a:r>
                <a14:m>
                  <m:oMath xmlns:m="http://schemas.openxmlformats.org/officeDocument/2006/math">
                    <m:r>
                      <a:rPr lang="en-US" b="1" i="1" dirty="0" smtClean="0">
                        <a:latin typeface="Cambria Math" panose="02040503050406030204" pitchFamily="18" charset="0"/>
                        <a:cs typeface="Beaufort for LOL" panose="02020503050000020004" pitchFamily="18" charset="0"/>
                      </a:rPr>
                      <m:t>𝝐</m:t>
                    </m:r>
                  </m:oMath>
                </a14:m>
                <a:r>
                  <a:rPr lang="en-US" b="1" dirty="0">
                    <a:latin typeface="Beaufort for LOL" panose="02020503050000020004" pitchFamily="18" charset="0"/>
                    <a:cs typeface="Beaufort for LOL" panose="02020503050000020004" pitchFamily="18" charset="0"/>
                  </a:rPr>
                  <a:t>!</a:t>
                </a:r>
              </a:p>
            </p:txBody>
          </p:sp>
        </mc:Choice>
        <mc:Fallback xmlns="">
          <p:sp>
            <p:nvSpPr>
              <p:cNvPr id="28" name="Rectangle: Rounded Corners 27">
                <a:extLst>
                  <a:ext uri="{FF2B5EF4-FFF2-40B4-BE49-F238E27FC236}">
                    <a16:creationId xmlns:a16="http://schemas.microsoft.com/office/drawing/2014/main" id="{6A9CD073-D9F9-A019-C0B1-88B89E4F49B2}"/>
                  </a:ext>
                </a:extLst>
              </p:cNvPr>
              <p:cNvSpPr>
                <a:spLocks noRot="1" noChangeAspect="1" noMove="1" noResize="1" noEditPoints="1" noAdjustHandles="1" noChangeArrowheads="1" noChangeShapeType="1" noTextEdit="1"/>
              </p:cNvSpPr>
              <p:nvPr/>
            </p:nvSpPr>
            <p:spPr>
              <a:xfrm>
                <a:off x="8608061" y="5229335"/>
                <a:ext cx="3230794" cy="1224196"/>
              </a:xfrm>
              <a:prstGeom prst="roundRect">
                <a:avLst/>
              </a:prstGeom>
              <a:blipFill>
                <a:blip r:embed="rId14"/>
                <a:stretch>
                  <a:fillRect r="-564"/>
                </a:stretch>
              </a:blipFill>
            </p:spPr>
            <p:txBody>
              <a:bodyPr/>
              <a:lstStyle/>
              <a:p>
                <a:r>
                  <a:rPr lang="en-AT">
                    <a:noFill/>
                  </a:rPr>
                  <a:t> </a:t>
                </a:r>
              </a:p>
            </p:txBody>
          </p:sp>
        </mc:Fallback>
      </mc:AlternateContent>
      <p:pic>
        <p:nvPicPr>
          <p:cNvPr id="6" name="Picture 5" descr="A graph showing a graph of a training&#10;&#10;AI-generated content may be incorrect.">
            <a:extLst>
              <a:ext uri="{FF2B5EF4-FFF2-40B4-BE49-F238E27FC236}">
                <a16:creationId xmlns:a16="http://schemas.microsoft.com/office/drawing/2014/main" id="{4A714151-0A50-8614-E39A-46CF56CCC9F3}"/>
              </a:ext>
            </a:extLst>
          </p:cNvPr>
          <p:cNvPicPr>
            <a:picLocks noChangeAspect="1"/>
          </p:cNvPicPr>
          <p:nvPr/>
        </p:nvPicPr>
        <p:blipFill>
          <a:blip r:embed="rId15"/>
          <a:stretch>
            <a:fillRect/>
          </a:stretch>
        </p:blipFill>
        <p:spPr>
          <a:xfrm>
            <a:off x="281330" y="2349086"/>
            <a:ext cx="2604599" cy="2098405"/>
          </a:xfrm>
          <a:prstGeom prst="rect">
            <a:avLst/>
          </a:prstGeom>
        </p:spPr>
      </p:pic>
      <p:pic>
        <p:nvPicPr>
          <p:cNvPr id="9" name="Picture 8" descr="A blue graph with black lines&#10;&#10;AI-generated content may be incorrect.">
            <a:extLst>
              <a:ext uri="{FF2B5EF4-FFF2-40B4-BE49-F238E27FC236}">
                <a16:creationId xmlns:a16="http://schemas.microsoft.com/office/drawing/2014/main" id="{0B0C3035-0C3B-3941-1BDD-5E35E912AB1B}"/>
              </a:ext>
            </a:extLst>
          </p:cNvPr>
          <p:cNvPicPr>
            <a:picLocks noChangeAspect="1"/>
          </p:cNvPicPr>
          <p:nvPr/>
        </p:nvPicPr>
        <p:blipFill>
          <a:blip r:embed="rId16"/>
          <a:stretch>
            <a:fillRect/>
          </a:stretch>
        </p:blipFill>
        <p:spPr>
          <a:xfrm>
            <a:off x="276001" y="4619288"/>
            <a:ext cx="2692033" cy="2098405"/>
          </a:xfrm>
          <a:prstGeom prst="rect">
            <a:avLst/>
          </a:prstGeom>
        </p:spPr>
      </p:pic>
      <p:pic>
        <p:nvPicPr>
          <p:cNvPr id="11" name="Picture 10" descr="A graph of a graph showing a blue line&#10;&#10;AI-generated content may be incorrect.">
            <a:extLst>
              <a:ext uri="{FF2B5EF4-FFF2-40B4-BE49-F238E27FC236}">
                <a16:creationId xmlns:a16="http://schemas.microsoft.com/office/drawing/2014/main" id="{F5E899B3-A794-4A36-88C5-6B8566142827}"/>
              </a:ext>
            </a:extLst>
          </p:cNvPr>
          <p:cNvPicPr>
            <a:picLocks noChangeAspect="1"/>
          </p:cNvPicPr>
          <p:nvPr/>
        </p:nvPicPr>
        <p:blipFill>
          <a:blip r:embed="rId17"/>
          <a:stretch>
            <a:fillRect/>
          </a:stretch>
        </p:blipFill>
        <p:spPr>
          <a:xfrm>
            <a:off x="5311842" y="2333159"/>
            <a:ext cx="2604599" cy="2098405"/>
          </a:xfrm>
          <a:prstGeom prst="rect">
            <a:avLst/>
          </a:prstGeom>
        </p:spPr>
      </p:pic>
      <p:pic>
        <p:nvPicPr>
          <p:cNvPr id="13" name="Picture 12" descr="A blue graph with black lines&#10;&#10;AI-generated content may be incorrect.">
            <a:extLst>
              <a:ext uri="{FF2B5EF4-FFF2-40B4-BE49-F238E27FC236}">
                <a16:creationId xmlns:a16="http://schemas.microsoft.com/office/drawing/2014/main" id="{5ED7B097-B31F-2027-2216-825114B8BB14}"/>
              </a:ext>
            </a:extLst>
          </p:cNvPr>
          <p:cNvPicPr>
            <a:picLocks noChangeAspect="1"/>
          </p:cNvPicPr>
          <p:nvPr/>
        </p:nvPicPr>
        <p:blipFill>
          <a:blip r:embed="rId18"/>
          <a:stretch>
            <a:fillRect/>
          </a:stretch>
        </p:blipFill>
        <p:spPr>
          <a:xfrm>
            <a:off x="5313084" y="4557480"/>
            <a:ext cx="2692033" cy="2098405"/>
          </a:xfrm>
          <a:prstGeom prst="rect">
            <a:avLst/>
          </a:prstGeom>
        </p:spPr>
      </p:pic>
    </p:spTree>
    <p:extLst>
      <p:ext uri="{BB962C8B-B14F-4D97-AF65-F5344CB8AC3E}">
        <p14:creationId xmlns:p14="http://schemas.microsoft.com/office/powerpoint/2010/main" val="420596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3089F-8FD7-67E0-1541-95C316626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E1C30-6ED7-88D3-DA92-588A6F21C69C}"/>
              </a:ext>
            </a:extLst>
          </p:cNvPr>
          <p:cNvSpPr>
            <a:spLocks noGrp="1"/>
          </p:cNvSpPr>
          <p:nvPr>
            <p:ph type="title"/>
          </p:nvPr>
        </p:nvSpPr>
        <p:spPr/>
        <p:txBody>
          <a:bodyPr/>
          <a:lstStyle/>
          <a:p>
            <a:r>
              <a:rPr lang="en-US" dirty="0"/>
              <a:t>Content</a:t>
            </a:r>
            <a:endParaRPr lang="en-AT" dirty="0"/>
          </a:p>
        </p:txBody>
      </p:sp>
      <p:sp>
        <p:nvSpPr>
          <p:cNvPr id="3" name="Slide Number Placeholder 2">
            <a:extLst>
              <a:ext uri="{FF2B5EF4-FFF2-40B4-BE49-F238E27FC236}">
                <a16:creationId xmlns:a16="http://schemas.microsoft.com/office/drawing/2014/main" id="{D19C6B9B-2484-C175-10C1-450193BF5C78}"/>
              </a:ext>
            </a:extLst>
          </p:cNvPr>
          <p:cNvSpPr>
            <a:spLocks noGrp="1"/>
          </p:cNvSpPr>
          <p:nvPr>
            <p:ph type="sldNum" sz="quarter" idx="12"/>
          </p:nvPr>
        </p:nvSpPr>
        <p:spPr/>
        <p:txBody>
          <a:bodyPr/>
          <a:lstStyle/>
          <a:p>
            <a:fld id="{CC491BDB-77F2-4EF0-887C-9DE660584513}" type="slidenum">
              <a:rPr lang="en-GB" smtClean="0"/>
              <a:pPr/>
              <a:t>4</a:t>
            </a:fld>
            <a:endParaRPr lang="en-GB" dirty="0"/>
          </a:p>
        </p:txBody>
      </p:sp>
      <p:sp>
        <p:nvSpPr>
          <p:cNvPr id="4" name="TextBox 3">
            <a:extLst>
              <a:ext uri="{FF2B5EF4-FFF2-40B4-BE49-F238E27FC236}">
                <a16:creationId xmlns:a16="http://schemas.microsoft.com/office/drawing/2014/main" id="{732C6265-A51D-47E9-5C3E-C161369850E6}"/>
              </a:ext>
            </a:extLst>
          </p:cNvPr>
          <p:cNvSpPr txBox="1"/>
          <p:nvPr/>
        </p:nvSpPr>
        <p:spPr>
          <a:xfrm>
            <a:off x="590416" y="1628273"/>
            <a:ext cx="9016410" cy="4478149"/>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The curse and blessing of high dimensions</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Eigenvalue decomposition, Determinant</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Principal component analysis</a:t>
            </a:r>
          </a:p>
          <a:p>
            <a:pPr marL="342900" indent="-342900">
              <a:spcAft>
                <a:spcPts val="600"/>
              </a:spcAft>
              <a:buFont typeface="Arial" panose="020B0604020202020204" pitchFamily="34" charset="0"/>
              <a:buChar char="•"/>
            </a:pPr>
            <a:r>
              <a:rPr lang="en-AT" sz="2400" dirty="0" err="1">
                <a:latin typeface="Beaufort for LOL" panose="02020503050000020004" pitchFamily="18" charset="0"/>
                <a:cs typeface="Beaufort for LOL" panose="02020503050000020004" pitchFamily="18" charset="0"/>
              </a:rPr>
              <a:t>Marcenko</a:t>
            </a:r>
            <a:r>
              <a:rPr lang="en-US" sz="2400" dirty="0">
                <a:latin typeface="Beaufort for LOL" panose="02020503050000020004" pitchFamily="18" charset="0"/>
                <a:cs typeface="Beaufort for LOL" panose="02020503050000020004" pitchFamily="18" charset="0"/>
              </a:rPr>
              <a:t>-</a:t>
            </a:r>
            <a:r>
              <a:rPr lang="en-AT" sz="2400" dirty="0" err="1">
                <a:latin typeface="Beaufort for LOL" panose="02020503050000020004" pitchFamily="18" charset="0"/>
                <a:cs typeface="Beaufort for LOL" panose="02020503050000020004" pitchFamily="18" charset="0"/>
              </a:rPr>
              <a:t>Pastur</a:t>
            </a:r>
            <a:r>
              <a:rPr lang="en-US" sz="2400" dirty="0">
                <a:latin typeface="Beaufort for LOL" panose="02020503050000020004" pitchFamily="18" charset="0"/>
                <a:cs typeface="Beaufort for LOL" panose="02020503050000020004" pitchFamily="18" charset="0"/>
              </a:rPr>
              <a:t> distribution</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Johnson-</a:t>
            </a:r>
            <a:r>
              <a:rPr lang="en-US" sz="2400" dirty="0" err="1">
                <a:latin typeface="Beaufort for LOL" panose="02020503050000020004" pitchFamily="18" charset="0"/>
                <a:cs typeface="Beaufort for LOL" panose="02020503050000020004" pitchFamily="18" charset="0"/>
              </a:rPr>
              <a:t>Lindenstrauss</a:t>
            </a:r>
            <a:r>
              <a:rPr lang="en-US" sz="2400" dirty="0">
                <a:latin typeface="Beaufort for LOL" panose="02020503050000020004" pitchFamily="18" charset="0"/>
                <a:cs typeface="Beaufort for LOL" panose="02020503050000020004" pitchFamily="18" charset="0"/>
              </a:rPr>
              <a:t> Lemma</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K-Means clustering</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DBSCAN</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Graphs</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Spectral clustering</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Diffusion Maps</a:t>
            </a:r>
          </a:p>
        </p:txBody>
      </p:sp>
    </p:spTree>
    <p:extLst>
      <p:ext uri="{BB962C8B-B14F-4D97-AF65-F5344CB8AC3E}">
        <p14:creationId xmlns:p14="http://schemas.microsoft.com/office/powerpoint/2010/main" val="2380572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070EA-DC6D-3A87-DAE7-FCF6413DAD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39D54-E109-8E70-0440-9CD46AB190ED}"/>
              </a:ext>
            </a:extLst>
          </p:cNvPr>
          <p:cNvSpPr>
            <a:spLocks noGrp="1"/>
          </p:cNvSpPr>
          <p:nvPr>
            <p:ph type="title"/>
          </p:nvPr>
        </p:nvSpPr>
        <p:spPr/>
        <p:txBody>
          <a:bodyPr/>
          <a:lstStyle/>
          <a:p>
            <a:r>
              <a:rPr lang="en-US" dirty="0"/>
              <a:t>Making sense of unlabeled data: clustering</a:t>
            </a:r>
            <a:endParaRPr lang="en-AT" dirty="0"/>
          </a:p>
        </p:txBody>
      </p:sp>
      <p:sp>
        <p:nvSpPr>
          <p:cNvPr id="3" name="Slide Number Placeholder 2">
            <a:extLst>
              <a:ext uri="{FF2B5EF4-FFF2-40B4-BE49-F238E27FC236}">
                <a16:creationId xmlns:a16="http://schemas.microsoft.com/office/drawing/2014/main" id="{F8C47D88-1090-DC58-43AD-52C8927AB8B1}"/>
              </a:ext>
            </a:extLst>
          </p:cNvPr>
          <p:cNvSpPr>
            <a:spLocks noGrp="1"/>
          </p:cNvSpPr>
          <p:nvPr>
            <p:ph type="sldNum" sz="quarter" idx="12"/>
          </p:nvPr>
        </p:nvSpPr>
        <p:spPr/>
        <p:txBody>
          <a:bodyPr/>
          <a:lstStyle/>
          <a:p>
            <a:fld id="{CC491BDB-77F2-4EF0-887C-9DE660584513}" type="slidenum">
              <a:rPr lang="en-GB" smtClean="0"/>
              <a:pPr/>
              <a:t>40</a:t>
            </a:fld>
            <a:endParaRPr lang="en-GB" dirty="0"/>
          </a:p>
        </p:txBody>
      </p:sp>
      <p:sp>
        <p:nvSpPr>
          <p:cNvPr id="6" name="TextBox 5">
            <a:extLst>
              <a:ext uri="{FF2B5EF4-FFF2-40B4-BE49-F238E27FC236}">
                <a16:creationId xmlns:a16="http://schemas.microsoft.com/office/drawing/2014/main" id="{332D8E77-DC45-B350-1245-4AF57D324A40}"/>
              </a:ext>
            </a:extLst>
          </p:cNvPr>
          <p:cNvSpPr txBox="1"/>
          <p:nvPr/>
        </p:nvSpPr>
        <p:spPr>
          <a:xfrm>
            <a:off x="242890" y="1100520"/>
            <a:ext cx="11461430"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Assume we have high-dimensional data. One step to deal with it is, as discussed, to reduce its dimension. </a:t>
            </a:r>
            <a:r>
              <a:rPr lang="en-US" sz="2400" b="1" dirty="0">
                <a:latin typeface="Beaufort for LOL" panose="02020503050000020004" pitchFamily="18" charset="0"/>
                <a:cs typeface="Beaufort for LOL" panose="02020503050000020004" pitchFamily="18" charset="0"/>
              </a:rPr>
              <a:t>But what then?</a:t>
            </a:r>
          </a:p>
        </p:txBody>
      </p:sp>
      <p:sp>
        <p:nvSpPr>
          <p:cNvPr id="4" name="Oval 3">
            <a:extLst>
              <a:ext uri="{FF2B5EF4-FFF2-40B4-BE49-F238E27FC236}">
                <a16:creationId xmlns:a16="http://schemas.microsoft.com/office/drawing/2014/main" id="{FA46A212-912B-9748-8CCB-29F5A3175EFD}"/>
              </a:ext>
            </a:extLst>
          </p:cNvPr>
          <p:cNvSpPr/>
          <p:nvPr/>
        </p:nvSpPr>
        <p:spPr>
          <a:xfrm>
            <a:off x="2511522" y="4135993"/>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Oval 4">
            <a:extLst>
              <a:ext uri="{FF2B5EF4-FFF2-40B4-BE49-F238E27FC236}">
                <a16:creationId xmlns:a16="http://schemas.microsoft.com/office/drawing/2014/main" id="{B3D94B17-0738-5EAD-6569-DF03E7311111}"/>
              </a:ext>
            </a:extLst>
          </p:cNvPr>
          <p:cNvSpPr/>
          <p:nvPr/>
        </p:nvSpPr>
        <p:spPr>
          <a:xfrm>
            <a:off x="3066578" y="4038137"/>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3CEA5C8E-2049-291E-AC83-93A47D68DB07}"/>
              </a:ext>
            </a:extLst>
          </p:cNvPr>
          <p:cNvSpPr/>
          <p:nvPr/>
        </p:nvSpPr>
        <p:spPr>
          <a:xfrm>
            <a:off x="3405082" y="4261121"/>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9490DB96-0CAB-C509-2BCF-D7E95986683F}"/>
              </a:ext>
            </a:extLst>
          </p:cNvPr>
          <p:cNvSpPr/>
          <p:nvPr/>
        </p:nvSpPr>
        <p:spPr>
          <a:xfrm>
            <a:off x="2747078" y="3755145"/>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6DF8BBC3-CA05-B788-6B6B-12F0BDFAA797}"/>
              </a:ext>
            </a:extLst>
          </p:cNvPr>
          <p:cNvSpPr/>
          <p:nvPr/>
        </p:nvSpPr>
        <p:spPr>
          <a:xfrm>
            <a:off x="2850026" y="4386249"/>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703D7823-2FDE-AD42-AD64-99093802E2B0}"/>
              </a:ext>
            </a:extLst>
          </p:cNvPr>
          <p:cNvSpPr/>
          <p:nvPr/>
        </p:nvSpPr>
        <p:spPr>
          <a:xfrm>
            <a:off x="3279954" y="3690025"/>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913C8DA4-34B8-011D-703B-723BE4D34647}"/>
              </a:ext>
            </a:extLst>
          </p:cNvPr>
          <p:cNvSpPr/>
          <p:nvPr/>
        </p:nvSpPr>
        <p:spPr>
          <a:xfrm>
            <a:off x="3914363" y="3022695"/>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1C1E7A26-1931-14FA-58FB-04B679539C12}"/>
              </a:ext>
            </a:extLst>
          </p:cNvPr>
          <p:cNvSpPr/>
          <p:nvPr/>
        </p:nvSpPr>
        <p:spPr>
          <a:xfrm>
            <a:off x="4399916" y="2924839"/>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F771FC4E-628D-C707-7307-5037BF52032F}"/>
              </a:ext>
            </a:extLst>
          </p:cNvPr>
          <p:cNvSpPr/>
          <p:nvPr/>
        </p:nvSpPr>
        <p:spPr>
          <a:xfrm>
            <a:off x="4792640" y="3049967"/>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47046F94-BF77-2970-D792-FB5ABEC11D57}"/>
              </a:ext>
            </a:extLst>
          </p:cNvPr>
          <p:cNvSpPr/>
          <p:nvPr/>
        </p:nvSpPr>
        <p:spPr>
          <a:xfrm>
            <a:off x="4924656" y="3439769"/>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589E9E74-F048-07BD-DD77-7536B33DD03A}"/>
              </a:ext>
            </a:extLst>
          </p:cNvPr>
          <p:cNvSpPr/>
          <p:nvPr/>
        </p:nvSpPr>
        <p:spPr>
          <a:xfrm>
            <a:off x="5324268" y="3451783"/>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D2FAE4F8-5B8B-FE55-1E5B-7268F061A926}"/>
              </a:ext>
            </a:extLst>
          </p:cNvPr>
          <p:cNvSpPr/>
          <p:nvPr/>
        </p:nvSpPr>
        <p:spPr>
          <a:xfrm>
            <a:off x="5457532" y="3913009"/>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81B9F531-54C8-C4A6-D4B1-5E19487EA699}"/>
              </a:ext>
            </a:extLst>
          </p:cNvPr>
          <p:cNvSpPr/>
          <p:nvPr/>
        </p:nvSpPr>
        <p:spPr>
          <a:xfrm>
            <a:off x="5207276" y="4275059"/>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D361D1E2-5A3B-34F0-D6CB-6426551FECB7}"/>
              </a:ext>
            </a:extLst>
          </p:cNvPr>
          <p:cNvSpPr/>
          <p:nvPr/>
        </p:nvSpPr>
        <p:spPr>
          <a:xfrm>
            <a:off x="5082148" y="4659696"/>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BB7BA178-676E-D371-F255-453CA5786C9F}"/>
              </a:ext>
            </a:extLst>
          </p:cNvPr>
          <p:cNvSpPr/>
          <p:nvPr/>
        </p:nvSpPr>
        <p:spPr>
          <a:xfrm>
            <a:off x="6545838" y="4426679"/>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B95DF5CD-CF82-5B6F-4BFC-B188D9312AFD}"/>
              </a:ext>
            </a:extLst>
          </p:cNvPr>
          <p:cNvSpPr/>
          <p:nvPr/>
        </p:nvSpPr>
        <p:spPr>
          <a:xfrm>
            <a:off x="6670966" y="2886723"/>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3EB1946-722B-811F-9EF9-029E1F615402}"/>
              </a:ext>
            </a:extLst>
          </p:cNvPr>
          <p:cNvSpPr/>
          <p:nvPr/>
        </p:nvSpPr>
        <p:spPr>
          <a:xfrm>
            <a:off x="7014845" y="2716302"/>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63C8DD74-013E-E7D5-A8AA-21F9D1FD58ED}"/>
              </a:ext>
            </a:extLst>
          </p:cNvPr>
          <p:cNvSpPr/>
          <p:nvPr/>
        </p:nvSpPr>
        <p:spPr>
          <a:xfrm>
            <a:off x="6921222" y="3036331"/>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FAA499D7-88C6-E0C1-DD72-60613700B7B8}"/>
              </a:ext>
            </a:extLst>
          </p:cNvPr>
          <p:cNvSpPr/>
          <p:nvPr/>
        </p:nvSpPr>
        <p:spPr>
          <a:xfrm>
            <a:off x="6670966" y="3258535"/>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864E9576-B917-A286-34B2-D411050785A2}"/>
              </a:ext>
            </a:extLst>
          </p:cNvPr>
          <p:cNvSpPr/>
          <p:nvPr/>
        </p:nvSpPr>
        <p:spPr>
          <a:xfrm>
            <a:off x="7014845" y="3369247"/>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1994E1F6-1235-A89B-EE8C-32D624E8C1EA}"/>
              </a:ext>
            </a:extLst>
          </p:cNvPr>
          <p:cNvSpPr/>
          <p:nvPr/>
        </p:nvSpPr>
        <p:spPr>
          <a:xfrm>
            <a:off x="7233596" y="3140341"/>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9DC6D755-6241-6818-EF5D-0EC52B3B493F}"/>
              </a:ext>
            </a:extLst>
          </p:cNvPr>
          <p:cNvSpPr/>
          <p:nvPr/>
        </p:nvSpPr>
        <p:spPr>
          <a:xfrm>
            <a:off x="7376227" y="2824944"/>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EC588963-D1B8-DFA5-F4BB-40EEC4802769}"/>
              </a:ext>
            </a:extLst>
          </p:cNvPr>
          <p:cNvSpPr/>
          <p:nvPr/>
        </p:nvSpPr>
        <p:spPr>
          <a:xfrm>
            <a:off x="6670966" y="2561663"/>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DC18E4E5-C2D6-8257-200C-96F511E12C98}"/>
              </a:ext>
            </a:extLst>
          </p:cNvPr>
          <p:cNvSpPr/>
          <p:nvPr/>
        </p:nvSpPr>
        <p:spPr>
          <a:xfrm>
            <a:off x="7466699" y="3451544"/>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7A6CC395-5C1C-011D-218B-5ACD0B4F4058}"/>
              </a:ext>
            </a:extLst>
          </p:cNvPr>
          <p:cNvSpPr/>
          <p:nvPr/>
        </p:nvSpPr>
        <p:spPr>
          <a:xfrm>
            <a:off x="7139973" y="4010865"/>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7F7857A4-0965-E3A1-64E5-AED985189CC2}"/>
              </a:ext>
            </a:extLst>
          </p:cNvPr>
          <p:cNvSpPr/>
          <p:nvPr/>
        </p:nvSpPr>
        <p:spPr>
          <a:xfrm>
            <a:off x="8277448" y="3675968"/>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03583FFA-8411-C888-7410-1707C02DD676}"/>
              </a:ext>
            </a:extLst>
          </p:cNvPr>
          <p:cNvSpPr/>
          <p:nvPr/>
        </p:nvSpPr>
        <p:spPr>
          <a:xfrm>
            <a:off x="8204910" y="4655731"/>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13DE5085-B478-5364-AC46-9316EBD86DBB}"/>
              </a:ext>
            </a:extLst>
          </p:cNvPr>
          <p:cNvSpPr/>
          <p:nvPr/>
        </p:nvSpPr>
        <p:spPr>
          <a:xfrm>
            <a:off x="8527704" y="4547842"/>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FE9157D9-666A-F186-8B3F-F25E9C40442F}"/>
              </a:ext>
            </a:extLst>
          </p:cNvPr>
          <p:cNvSpPr/>
          <p:nvPr/>
        </p:nvSpPr>
        <p:spPr>
          <a:xfrm>
            <a:off x="8850498" y="4297586"/>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Oval 39">
            <a:extLst>
              <a:ext uri="{FF2B5EF4-FFF2-40B4-BE49-F238E27FC236}">
                <a16:creationId xmlns:a16="http://schemas.microsoft.com/office/drawing/2014/main" id="{25F46AE8-DE40-1518-EF82-B93387AE7717}"/>
              </a:ext>
            </a:extLst>
          </p:cNvPr>
          <p:cNvSpPr/>
          <p:nvPr/>
        </p:nvSpPr>
        <p:spPr>
          <a:xfrm>
            <a:off x="9100754" y="3968637"/>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Oval 40">
            <a:extLst>
              <a:ext uri="{FF2B5EF4-FFF2-40B4-BE49-F238E27FC236}">
                <a16:creationId xmlns:a16="http://schemas.microsoft.com/office/drawing/2014/main" id="{2AB232B3-CA30-2645-DD1A-7B49E2D218AD}"/>
              </a:ext>
            </a:extLst>
          </p:cNvPr>
          <p:cNvSpPr/>
          <p:nvPr/>
        </p:nvSpPr>
        <p:spPr>
          <a:xfrm>
            <a:off x="5644816" y="3600341"/>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F02B3CAA-134C-45C1-0CC0-63B53A0059BB}"/>
              </a:ext>
            </a:extLst>
          </p:cNvPr>
          <p:cNvSpPr/>
          <p:nvPr/>
        </p:nvSpPr>
        <p:spPr>
          <a:xfrm>
            <a:off x="8652832" y="4854665"/>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Oval 42">
            <a:extLst>
              <a:ext uri="{FF2B5EF4-FFF2-40B4-BE49-F238E27FC236}">
                <a16:creationId xmlns:a16="http://schemas.microsoft.com/office/drawing/2014/main" id="{E4853613-DCE8-C8FE-FFFF-5DBF8AA0792D}"/>
              </a:ext>
            </a:extLst>
          </p:cNvPr>
          <p:cNvSpPr/>
          <p:nvPr/>
        </p:nvSpPr>
        <p:spPr>
          <a:xfrm>
            <a:off x="8975626" y="4645941"/>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1D8724DF-AE8B-504A-878B-852FADE52AD6}"/>
              </a:ext>
            </a:extLst>
          </p:cNvPr>
          <p:cNvSpPr/>
          <p:nvPr/>
        </p:nvSpPr>
        <p:spPr>
          <a:xfrm>
            <a:off x="8600242" y="2761595"/>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3B8EACDD-7313-BE03-2DD3-21CF0435F3A9}"/>
              </a:ext>
            </a:extLst>
          </p:cNvPr>
          <p:cNvSpPr/>
          <p:nvPr/>
        </p:nvSpPr>
        <p:spPr>
          <a:xfrm>
            <a:off x="8857106" y="2488603"/>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C83430B2-E168-254A-0D4F-7777F094C152}"/>
              </a:ext>
            </a:extLst>
          </p:cNvPr>
          <p:cNvSpPr/>
          <p:nvPr/>
        </p:nvSpPr>
        <p:spPr>
          <a:xfrm>
            <a:off x="9225882" y="2384856"/>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7" name="Oval 46">
            <a:extLst>
              <a:ext uri="{FF2B5EF4-FFF2-40B4-BE49-F238E27FC236}">
                <a16:creationId xmlns:a16="http://schemas.microsoft.com/office/drawing/2014/main" id="{B82C6F8F-CEE8-9217-37F9-C997D1531258}"/>
              </a:ext>
            </a:extLst>
          </p:cNvPr>
          <p:cNvSpPr/>
          <p:nvPr/>
        </p:nvSpPr>
        <p:spPr>
          <a:xfrm>
            <a:off x="9562367" y="2557022"/>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8" name="Oval 47">
            <a:extLst>
              <a:ext uri="{FF2B5EF4-FFF2-40B4-BE49-F238E27FC236}">
                <a16:creationId xmlns:a16="http://schemas.microsoft.com/office/drawing/2014/main" id="{225CE74C-6499-FF61-7AE7-C1ABDC639E2D}"/>
              </a:ext>
            </a:extLst>
          </p:cNvPr>
          <p:cNvSpPr/>
          <p:nvPr/>
        </p:nvSpPr>
        <p:spPr>
          <a:xfrm>
            <a:off x="9621384" y="3007046"/>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Oval 49">
            <a:extLst>
              <a:ext uri="{FF2B5EF4-FFF2-40B4-BE49-F238E27FC236}">
                <a16:creationId xmlns:a16="http://schemas.microsoft.com/office/drawing/2014/main" id="{01A465F9-7937-213B-89CB-CC814BFC6793}"/>
              </a:ext>
            </a:extLst>
          </p:cNvPr>
          <p:cNvSpPr/>
          <p:nvPr/>
        </p:nvSpPr>
        <p:spPr>
          <a:xfrm>
            <a:off x="9429671" y="3282564"/>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1" name="Oval 50">
            <a:extLst>
              <a:ext uri="{FF2B5EF4-FFF2-40B4-BE49-F238E27FC236}">
                <a16:creationId xmlns:a16="http://schemas.microsoft.com/office/drawing/2014/main" id="{9344BB42-F88B-79D5-D760-D4899BA4F58A}"/>
              </a:ext>
            </a:extLst>
          </p:cNvPr>
          <p:cNvSpPr/>
          <p:nvPr/>
        </p:nvSpPr>
        <p:spPr>
          <a:xfrm>
            <a:off x="9107362" y="3309535"/>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2" name="Oval 51">
            <a:extLst>
              <a:ext uri="{FF2B5EF4-FFF2-40B4-BE49-F238E27FC236}">
                <a16:creationId xmlns:a16="http://schemas.microsoft.com/office/drawing/2014/main" id="{CF826D85-F940-40D4-6FCE-0DD00EE53DE1}"/>
              </a:ext>
            </a:extLst>
          </p:cNvPr>
          <p:cNvSpPr/>
          <p:nvPr/>
        </p:nvSpPr>
        <p:spPr>
          <a:xfrm>
            <a:off x="8763483" y="3073646"/>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3" name="Oval 52">
            <a:extLst>
              <a:ext uri="{FF2B5EF4-FFF2-40B4-BE49-F238E27FC236}">
                <a16:creationId xmlns:a16="http://schemas.microsoft.com/office/drawing/2014/main" id="{78BD291C-0703-37D4-7DF0-E39DC0162DDC}"/>
              </a:ext>
            </a:extLst>
          </p:cNvPr>
          <p:cNvSpPr/>
          <p:nvPr/>
        </p:nvSpPr>
        <p:spPr>
          <a:xfrm>
            <a:off x="1596759" y="3151817"/>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4" name="Oval 53">
            <a:extLst>
              <a:ext uri="{FF2B5EF4-FFF2-40B4-BE49-F238E27FC236}">
                <a16:creationId xmlns:a16="http://schemas.microsoft.com/office/drawing/2014/main" id="{65FAB19A-3975-D50C-8168-F0179732F979}"/>
              </a:ext>
            </a:extLst>
          </p:cNvPr>
          <p:cNvSpPr/>
          <p:nvPr/>
        </p:nvSpPr>
        <p:spPr>
          <a:xfrm>
            <a:off x="3155378" y="4423674"/>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5" name="Oval 54">
            <a:extLst>
              <a:ext uri="{FF2B5EF4-FFF2-40B4-BE49-F238E27FC236}">
                <a16:creationId xmlns:a16="http://schemas.microsoft.com/office/drawing/2014/main" id="{1EBAE7AA-36DA-CED9-F5AB-447A20588310}"/>
              </a:ext>
            </a:extLst>
          </p:cNvPr>
          <p:cNvSpPr/>
          <p:nvPr/>
        </p:nvSpPr>
        <p:spPr>
          <a:xfrm>
            <a:off x="4218449" y="3163128"/>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6" name="Oval 55">
            <a:extLst>
              <a:ext uri="{FF2B5EF4-FFF2-40B4-BE49-F238E27FC236}">
                <a16:creationId xmlns:a16="http://schemas.microsoft.com/office/drawing/2014/main" id="{3E432A6D-B1D5-E3A0-3EFE-B256716052E9}"/>
              </a:ext>
            </a:extLst>
          </p:cNvPr>
          <p:cNvSpPr/>
          <p:nvPr/>
        </p:nvSpPr>
        <p:spPr>
          <a:xfrm>
            <a:off x="5073955" y="3232272"/>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7" name="Oval 56">
            <a:extLst>
              <a:ext uri="{FF2B5EF4-FFF2-40B4-BE49-F238E27FC236}">
                <a16:creationId xmlns:a16="http://schemas.microsoft.com/office/drawing/2014/main" id="{BB227D7D-F313-F8D6-F6E7-6340C7B4680D}"/>
              </a:ext>
            </a:extLst>
          </p:cNvPr>
          <p:cNvSpPr/>
          <p:nvPr/>
        </p:nvSpPr>
        <p:spPr>
          <a:xfrm>
            <a:off x="5513014" y="4207593"/>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8" name="Oval 57">
            <a:extLst>
              <a:ext uri="{FF2B5EF4-FFF2-40B4-BE49-F238E27FC236}">
                <a16:creationId xmlns:a16="http://schemas.microsoft.com/office/drawing/2014/main" id="{FF1BB708-DE5D-4EB4-A9B5-140B33A41B73}"/>
              </a:ext>
            </a:extLst>
          </p:cNvPr>
          <p:cNvSpPr/>
          <p:nvPr/>
        </p:nvSpPr>
        <p:spPr>
          <a:xfrm>
            <a:off x="5358177" y="4504244"/>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9" name="Oval 58">
            <a:extLst>
              <a:ext uri="{FF2B5EF4-FFF2-40B4-BE49-F238E27FC236}">
                <a16:creationId xmlns:a16="http://schemas.microsoft.com/office/drawing/2014/main" id="{CDB1CCC1-F333-18F2-B724-D77FC500ADBB}"/>
              </a:ext>
            </a:extLst>
          </p:cNvPr>
          <p:cNvSpPr/>
          <p:nvPr/>
        </p:nvSpPr>
        <p:spPr>
          <a:xfrm>
            <a:off x="10090696" y="4261121"/>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0" name="Oval 59">
            <a:extLst>
              <a:ext uri="{FF2B5EF4-FFF2-40B4-BE49-F238E27FC236}">
                <a16:creationId xmlns:a16="http://schemas.microsoft.com/office/drawing/2014/main" id="{E31340FF-F846-3791-0BBF-FF0792628567}"/>
              </a:ext>
            </a:extLst>
          </p:cNvPr>
          <p:cNvSpPr/>
          <p:nvPr/>
        </p:nvSpPr>
        <p:spPr>
          <a:xfrm>
            <a:off x="10287424" y="4028375"/>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963416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93B83-A678-7C00-2D10-DC40B23CD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6E1FE-7A79-BA17-DCB5-5D72FB86D3D6}"/>
              </a:ext>
            </a:extLst>
          </p:cNvPr>
          <p:cNvSpPr>
            <a:spLocks noGrp="1"/>
          </p:cNvSpPr>
          <p:nvPr>
            <p:ph type="title"/>
          </p:nvPr>
        </p:nvSpPr>
        <p:spPr/>
        <p:txBody>
          <a:bodyPr/>
          <a:lstStyle/>
          <a:p>
            <a:r>
              <a:rPr lang="en-US" dirty="0"/>
              <a:t>Making sense of unlabeled data: clustering</a:t>
            </a:r>
            <a:endParaRPr lang="en-AT" dirty="0"/>
          </a:p>
        </p:txBody>
      </p:sp>
      <p:sp>
        <p:nvSpPr>
          <p:cNvPr id="3" name="Slide Number Placeholder 2">
            <a:extLst>
              <a:ext uri="{FF2B5EF4-FFF2-40B4-BE49-F238E27FC236}">
                <a16:creationId xmlns:a16="http://schemas.microsoft.com/office/drawing/2014/main" id="{C31B6C3F-19CE-D08B-304B-25A8DC734750}"/>
              </a:ext>
            </a:extLst>
          </p:cNvPr>
          <p:cNvSpPr>
            <a:spLocks noGrp="1"/>
          </p:cNvSpPr>
          <p:nvPr>
            <p:ph type="sldNum" sz="quarter" idx="12"/>
          </p:nvPr>
        </p:nvSpPr>
        <p:spPr/>
        <p:txBody>
          <a:bodyPr/>
          <a:lstStyle/>
          <a:p>
            <a:fld id="{CC491BDB-77F2-4EF0-887C-9DE660584513}" type="slidenum">
              <a:rPr lang="en-GB" smtClean="0"/>
              <a:pPr/>
              <a:t>41</a:t>
            </a:fld>
            <a:endParaRPr lang="en-GB" dirty="0"/>
          </a:p>
        </p:txBody>
      </p:sp>
      <p:sp>
        <p:nvSpPr>
          <p:cNvPr id="6" name="TextBox 5">
            <a:extLst>
              <a:ext uri="{FF2B5EF4-FFF2-40B4-BE49-F238E27FC236}">
                <a16:creationId xmlns:a16="http://schemas.microsoft.com/office/drawing/2014/main" id="{3BBAFB4C-679D-47F0-A357-E35FA9BF3430}"/>
              </a:ext>
            </a:extLst>
          </p:cNvPr>
          <p:cNvSpPr txBox="1"/>
          <p:nvPr/>
        </p:nvSpPr>
        <p:spPr>
          <a:xfrm>
            <a:off x="242890" y="1100520"/>
            <a:ext cx="11461430"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Assume we have high-dimensional data. One step to deal with it is, as discussed, to reduce its dimension. </a:t>
            </a:r>
            <a:r>
              <a:rPr lang="en-US" sz="2400" b="1" dirty="0">
                <a:latin typeface="Beaufort for LOL" panose="02020503050000020004" pitchFamily="18" charset="0"/>
                <a:cs typeface="Beaufort for LOL" panose="02020503050000020004" pitchFamily="18" charset="0"/>
              </a:rPr>
              <a:t>But what then?</a:t>
            </a:r>
          </a:p>
        </p:txBody>
      </p:sp>
      <p:sp>
        <p:nvSpPr>
          <p:cNvPr id="4" name="Oval 3">
            <a:extLst>
              <a:ext uri="{FF2B5EF4-FFF2-40B4-BE49-F238E27FC236}">
                <a16:creationId xmlns:a16="http://schemas.microsoft.com/office/drawing/2014/main" id="{BA53E553-B66B-7122-4E41-D1C6D14B8573}"/>
              </a:ext>
            </a:extLst>
          </p:cNvPr>
          <p:cNvSpPr/>
          <p:nvPr/>
        </p:nvSpPr>
        <p:spPr>
          <a:xfrm>
            <a:off x="2511522" y="4135993"/>
            <a:ext cx="196728" cy="196728"/>
          </a:xfrm>
          <a:prstGeom prst="ellipse">
            <a:avLst/>
          </a:prstGeom>
          <a:solidFill>
            <a:srgbClr val="9E0343"/>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Oval 4">
            <a:extLst>
              <a:ext uri="{FF2B5EF4-FFF2-40B4-BE49-F238E27FC236}">
                <a16:creationId xmlns:a16="http://schemas.microsoft.com/office/drawing/2014/main" id="{2AB23AED-1406-173C-D77F-B9D19BFAC56A}"/>
              </a:ext>
            </a:extLst>
          </p:cNvPr>
          <p:cNvSpPr/>
          <p:nvPr/>
        </p:nvSpPr>
        <p:spPr>
          <a:xfrm>
            <a:off x="3066578" y="4038137"/>
            <a:ext cx="196728" cy="196728"/>
          </a:xfrm>
          <a:prstGeom prst="ellipse">
            <a:avLst/>
          </a:prstGeom>
          <a:solidFill>
            <a:srgbClr val="9E0343"/>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C482DC36-71B8-309F-1278-18808E709EC2}"/>
              </a:ext>
            </a:extLst>
          </p:cNvPr>
          <p:cNvSpPr/>
          <p:nvPr/>
        </p:nvSpPr>
        <p:spPr>
          <a:xfrm>
            <a:off x="3405082" y="4261121"/>
            <a:ext cx="196728" cy="196728"/>
          </a:xfrm>
          <a:prstGeom prst="ellipse">
            <a:avLst/>
          </a:prstGeom>
          <a:solidFill>
            <a:srgbClr val="9E0343"/>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295482FE-F16A-662B-C9F6-422A0AFE1542}"/>
              </a:ext>
            </a:extLst>
          </p:cNvPr>
          <p:cNvSpPr/>
          <p:nvPr/>
        </p:nvSpPr>
        <p:spPr>
          <a:xfrm>
            <a:off x="2747078" y="3755145"/>
            <a:ext cx="196728" cy="196728"/>
          </a:xfrm>
          <a:prstGeom prst="ellipse">
            <a:avLst/>
          </a:prstGeom>
          <a:solidFill>
            <a:srgbClr val="9E0343"/>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CE22E9AC-06EA-64F0-8B47-2354A351EFC7}"/>
              </a:ext>
            </a:extLst>
          </p:cNvPr>
          <p:cNvSpPr/>
          <p:nvPr/>
        </p:nvSpPr>
        <p:spPr>
          <a:xfrm>
            <a:off x="2850026" y="4386249"/>
            <a:ext cx="196728" cy="196728"/>
          </a:xfrm>
          <a:prstGeom prst="ellipse">
            <a:avLst/>
          </a:prstGeom>
          <a:solidFill>
            <a:srgbClr val="9E0343"/>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3917482A-1AA5-DCC9-2831-F25AFE2C9087}"/>
              </a:ext>
            </a:extLst>
          </p:cNvPr>
          <p:cNvSpPr/>
          <p:nvPr/>
        </p:nvSpPr>
        <p:spPr>
          <a:xfrm>
            <a:off x="3279954" y="3690025"/>
            <a:ext cx="196728" cy="196728"/>
          </a:xfrm>
          <a:prstGeom prst="ellipse">
            <a:avLst/>
          </a:prstGeom>
          <a:solidFill>
            <a:srgbClr val="9E0343"/>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7EDA3E0B-6CD5-55DC-3635-E753F805846D}"/>
              </a:ext>
            </a:extLst>
          </p:cNvPr>
          <p:cNvSpPr/>
          <p:nvPr/>
        </p:nvSpPr>
        <p:spPr>
          <a:xfrm>
            <a:off x="3914363" y="3022695"/>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83D7BDD8-EBC2-6EC7-6FCE-9EF1DE9B5A6A}"/>
              </a:ext>
            </a:extLst>
          </p:cNvPr>
          <p:cNvSpPr/>
          <p:nvPr/>
        </p:nvSpPr>
        <p:spPr>
          <a:xfrm>
            <a:off x="4399916" y="292483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37545148-D063-2CD2-1F30-12D48A8806C6}"/>
              </a:ext>
            </a:extLst>
          </p:cNvPr>
          <p:cNvSpPr/>
          <p:nvPr/>
        </p:nvSpPr>
        <p:spPr>
          <a:xfrm>
            <a:off x="4792640" y="3049967"/>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79A25E08-DF36-85EA-4536-47DE78D612B1}"/>
              </a:ext>
            </a:extLst>
          </p:cNvPr>
          <p:cNvSpPr/>
          <p:nvPr/>
        </p:nvSpPr>
        <p:spPr>
          <a:xfrm>
            <a:off x="4924656" y="343976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3E49DBA2-26EE-487F-E9DA-56CC9AB41694}"/>
              </a:ext>
            </a:extLst>
          </p:cNvPr>
          <p:cNvSpPr/>
          <p:nvPr/>
        </p:nvSpPr>
        <p:spPr>
          <a:xfrm>
            <a:off x="5324268" y="3451783"/>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AEB0F684-BFC6-E97F-58E6-BA58CE4443E3}"/>
              </a:ext>
            </a:extLst>
          </p:cNvPr>
          <p:cNvSpPr/>
          <p:nvPr/>
        </p:nvSpPr>
        <p:spPr>
          <a:xfrm>
            <a:off x="5457532" y="391300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0B0ED20C-2CBA-F686-6B1D-2B651030FA1D}"/>
              </a:ext>
            </a:extLst>
          </p:cNvPr>
          <p:cNvSpPr/>
          <p:nvPr/>
        </p:nvSpPr>
        <p:spPr>
          <a:xfrm>
            <a:off x="5207276" y="427505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8A0D3448-52AE-DF50-737D-AC28F79E195B}"/>
              </a:ext>
            </a:extLst>
          </p:cNvPr>
          <p:cNvSpPr/>
          <p:nvPr/>
        </p:nvSpPr>
        <p:spPr>
          <a:xfrm>
            <a:off x="5082148" y="4659696"/>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69C84A67-8BB5-C58E-8CB5-4A640B3A4356}"/>
              </a:ext>
            </a:extLst>
          </p:cNvPr>
          <p:cNvSpPr/>
          <p:nvPr/>
        </p:nvSpPr>
        <p:spPr>
          <a:xfrm>
            <a:off x="6545838" y="4426679"/>
            <a:ext cx="196728" cy="196728"/>
          </a:xfrm>
          <a:prstGeom prst="ellipse">
            <a:avLst/>
          </a:prstGeom>
          <a:solidFill>
            <a:schemeClr val="tx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A1BEF4DE-C01C-2ACE-17AA-C14DF25BE02E}"/>
              </a:ext>
            </a:extLst>
          </p:cNvPr>
          <p:cNvSpPr/>
          <p:nvPr/>
        </p:nvSpPr>
        <p:spPr>
          <a:xfrm>
            <a:off x="6670966" y="288672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D5CFB61A-30B0-1C7F-D941-4E6367D8954A}"/>
              </a:ext>
            </a:extLst>
          </p:cNvPr>
          <p:cNvSpPr/>
          <p:nvPr/>
        </p:nvSpPr>
        <p:spPr>
          <a:xfrm>
            <a:off x="7014845" y="2716302"/>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73CC435D-A5BC-54E2-B15A-448ABA5D84E1}"/>
              </a:ext>
            </a:extLst>
          </p:cNvPr>
          <p:cNvSpPr/>
          <p:nvPr/>
        </p:nvSpPr>
        <p:spPr>
          <a:xfrm>
            <a:off x="6921222" y="3036331"/>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98573E0F-AA28-F235-5090-0FD081A435D5}"/>
              </a:ext>
            </a:extLst>
          </p:cNvPr>
          <p:cNvSpPr/>
          <p:nvPr/>
        </p:nvSpPr>
        <p:spPr>
          <a:xfrm>
            <a:off x="6670966" y="3258535"/>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8CB48DF6-093B-3F9C-E64E-5E2711B01D7E}"/>
              </a:ext>
            </a:extLst>
          </p:cNvPr>
          <p:cNvSpPr/>
          <p:nvPr/>
        </p:nvSpPr>
        <p:spPr>
          <a:xfrm>
            <a:off x="7014845" y="336924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77B34AB1-ED77-1A86-0559-CDC2D08CDB83}"/>
              </a:ext>
            </a:extLst>
          </p:cNvPr>
          <p:cNvSpPr/>
          <p:nvPr/>
        </p:nvSpPr>
        <p:spPr>
          <a:xfrm>
            <a:off x="7233596" y="3140341"/>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5E663A54-F1C2-1AC3-3F71-1F9891A0CD75}"/>
              </a:ext>
            </a:extLst>
          </p:cNvPr>
          <p:cNvSpPr/>
          <p:nvPr/>
        </p:nvSpPr>
        <p:spPr>
          <a:xfrm>
            <a:off x="7376227" y="2824944"/>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E5D35918-2CA9-799F-8F1D-2EEDDE83541C}"/>
              </a:ext>
            </a:extLst>
          </p:cNvPr>
          <p:cNvSpPr/>
          <p:nvPr/>
        </p:nvSpPr>
        <p:spPr>
          <a:xfrm>
            <a:off x="6670966" y="256166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1F48F353-9D2B-C52B-50D3-E395E50095B4}"/>
              </a:ext>
            </a:extLst>
          </p:cNvPr>
          <p:cNvSpPr/>
          <p:nvPr/>
        </p:nvSpPr>
        <p:spPr>
          <a:xfrm>
            <a:off x="7466699" y="3451544"/>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43FCE83D-9E78-A6AD-337A-3DBC346B6F50}"/>
              </a:ext>
            </a:extLst>
          </p:cNvPr>
          <p:cNvSpPr/>
          <p:nvPr/>
        </p:nvSpPr>
        <p:spPr>
          <a:xfrm>
            <a:off x="7139973" y="4010865"/>
            <a:ext cx="196728" cy="196728"/>
          </a:xfrm>
          <a:prstGeom prst="ellipse">
            <a:avLst/>
          </a:prstGeom>
          <a:solidFill>
            <a:schemeClr val="tx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7C0432E9-0C76-8727-2E7A-147F01338358}"/>
              </a:ext>
            </a:extLst>
          </p:cNvPr>
          <p:cNvSpPr/>
          <p:nvPr/>
        </p:nvSpPr>
        <p:spPr>
          <a:xfrm>
            <a:off x="8277448" y="3675968"/>
            <a:ext cx="196728" cy="196728"/>
          </a:xfrm>
          <a:prstGeom prst="ellipse">
            <a:avLst/>
          </a:prstGeom>
          <a:solidFill>
            <a:schemeClr val="tx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8C9582FC-BA21-9BDC-0149-D3BCE82015CB}"/>
              </a:ext>
            </a:extLst>
          </p:cNvPr>
          <p:cNvSpPr/>
          <p:nvPr/>
        </p:nvSpPr>
        <p:spPr>
          <a:xfrm>
            <a:off x="8204910" y="4655731"/>
            <a:ext cx="196728" cy="196728"/>
          </a:xfrm>
          <a:prstGeom prst="ellipse">
            <a:avLst/>
          </a:prstGeom>
          <a:solidFill>
            <a:schemeClr val="accent6">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B0D81CE6-F557-39D7-D905-272A25D07643}"/>
              </a:ext>
            </a:extLst>
          </p:cNvPr>
          <p:cNvSpPr/>
          <p:nvPr/>
        </p:nvSpPr>
        <p:spPr>
          <a:xfrm>
            <a:off x="8527704" y="4547842"/>
            <a:ext cx="196728" cy="196728"/>
          </a:xfrm>
          <a:prstGeom prst="ellipse">
            <a:avLst/>
          </a:prstGeom>
          <a:solidFill>
            <a:schemeClr val="accent6">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D31FFCBA-2318-731B-52AD-195D04378773}"/>
              </a:ext>
            </a:extLst>
          </p:cNvPr>
          <p:cNvSpPr/>
          <p:nvPr/>
        </p:nvSpPr>
        <p:spPr>
          <a:xfrm>
            <a:off x="8850498" y="4297586"/>
            <a:ext cx="196728" cy="196728"/>
          </a:xfrm>
          <a:prstGeom prst="ellipse">
            <a:avLst/>
          </a:prstGeom>
          <a:solidFill>
            <a:schemeClr val="accent6">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Oval 39">
            <a:extLst>
              <a:ext uri="{FF2B5EF4-FFF2-40B4-BE49-F238E27FC236}">
                <a16:creationId xmlns:a16="http://schemas.microsoft.com/office/drawing/2014/main" id="{D821855D-A287-E47D-9DD1-354BFE382E25}"/>
              </a:ext>
            </a:extLst>
          </p:cNvPr>
          <p:cNvSpPr/>
          <p:nvPr/>
        </p:nvSpPr>
        <p:spPr>
          <a:xfrm>
            <a:off x="9100754" y="3968637"/>
            <a:ext cx="196728" cy="196728"/>
          </a:xfrm>
          <a:prstGeom prst="ellipse">
            <a:avLst/>
          </a:prstGeom>
          <a:solidFill>
            <a:schemeClr val="accent6">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Oval 40">
            <a:extLst>
              <a:ext uri="{FF2B5EF4-FFF2-40B4-BE49-F238E27FC236}">
                <a16:creationId xmlns:a16="http://schemas.microsoft.com/office/drawing/2014/main" id="{17B6DCD0-C6B4-F958-09D5-153C688BCC70}"/>
              </a:ext>
            </a:extLst>
          </p:cNvPr>
          <p:cNvSpPr/>
          <p:nvPr/>
        </p:nvSpPr>
        <p:spPr>
          <a:xfrm>
            <a:off x="5644816" y="3600341"/>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70252B8F-5A46-5831-0F7A-99E762E64948}"/>
              </a:ext>
            </a:extLst>
          </p:cNvPr>
          <p:cNvSpPr/>
          <p:nvPr/>
        </p:nvSpPr>
        <p:spPr>
          <a:xfrm>
            <a:off x="8652832" y="4854665"/>
            <a:ext cx="196728" cy="196728"/>
          </a:xfrm>
          <a:prstGeom prst="ellipse">
            <a:avLst/>
          </a:prstGeom>
          <a:solidFill>
            <a:schemeClr val="accent6">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Oval 42">
            <a:extLst>
              <a:ext uri="{FF2B5EF4-FFF2-40B4-BE49-F238E27FC236}">
                <a16:creationId xmlns:a16="http://schemas.microsoft.com/office/drawing/2014/main" id="{21F52A09-C76A-2AD7-DE0E-64AFCAE44C85}"/>
              </a:ext>
            </a:extLst>
          </p:cNvPr>
          <p:cNvSpPr/>
          <p:nvPr/>
        </p:nvSpPr>
        <p:spPr>
          <a:xfrm>
            <a:off x="8975626" y="4645941"/>
            <a:ext cx="196728" cy="196728"/>
          </a:xfrm>
          <a:prstGeom prst="ellipse">
            <a:avLst/>
          </a:prstGeom>
          <a:solidFill>
            <a:schemeClr val="accent6">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474D18C4-0F2D-5E07-82E8-887220F4AC58}"/>
              </a:ext>
            </a:extLst>
          </p:cNvPr>
          <p:cNvSpPr/>
          <p:nvPr/>
        </p:nvSpPr>
        <p:spPr>
          <a:xfrm>
            <a:off x="8600242" y="2761595"/>
            <a:ext cx="196728" cy="196728"/>
          </a:xfrm>
          <a:prstGeom prst="ellipse">
            <a:avLst/>
          </a:prstGeom>
          <a:solidFill>
            <a:schemeClr val="bg1">
              <a:lumMod val="50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1357DE49-BA2A-1C0C-257C-53B680159637}"/>
              </a:ext>
            </a:extLst>
          </p:cNvPr>
          <p:cNvSpPr/>
          <p:nvPr/>
        </p:nvSpPr>
        <p:spPr>
          <a:xfrm>
            <a:off x="8857106" y="2488603"/>
            <a:ext cx="196728" cy="196728"/>
          </a:xfrm>
          <a:prstGeom prst="ellipse">
            <a:avLst/>
          </a:prstGeom>
          <a:solidFill>
            <a:schemeClr val="bg1">
              <a:lumMod val="50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90FBB27E-6720-2734-CDEA-C37A275D2364}"/>
              </a:ext>
            </a:extLst>
          </p:cNvPr>
          <p:cNvSpPr/>
          <p:nvPr/>
        </p:nvSpPr>
        <p:spPr>
          <a:xfrm>
            <a:off x="9225882" y="2384856"/>
            <a:ext cx="196728" cy="196728"/>
          </a:xfrm>
          <a:prstGeom prst="ellipse">
            <a:avLst/>
          </a:prstGeom>
          <a:solidFill>
            <a:schemeClr val="bg1">
              <a:lumMod val="50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7" name="Oval 46">
            <a:extLst>
              <a:ext uri="{FF2B5EF4-FFF2-40B4-BE49-F238E27FC236}">
                <a16:creationId xmlns:a16="http://schemas.microsoft.com/office/drawing/2014/main" id="{B4761533-CE76-6A6F-A6DB-39AC1B3D5D3E}"/>
              </a:ext>
            </a:extLst>
          </p:cNvPr>
          <p:cNvSpPr/>
          <p:nvPr/>
        </p:nvSpPr>
        <p:spPr>
          <a:xfrm>
            <a:off x="9562367" y="2557022"/>
            <a:ext cx="196728" cy="196728"/>
          </a:xfrm>
          <a:prstGeom prst="ellipse">
            <a:avLst/>
          </a:prstGeom>
          <a:solidFill>
            <a:schemeClr val="bg1">
              <a:lumMod val="50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8" name="Oval 47">
            <a:extLst>
              <a:ext uri="{FF2B5EF4-FFF2-40B4-BE49-F238E27FC236}">
                <a16:creationId xmlns:a16="http://schemas.microsoft.com/office/drawing/2014/main" id="{A9783EB1-92F1-2E30-E824-7421991FF8C6}"/>
              </a:ext>
            </a:extLst>
          </p:cNvPr>
          <p:cNvSpPr/>
          <p:nvPr/>
        </p:nvSpPr>
        <p:spPr>
          <a:xfrm>
            <a:off x="9621384" y="3007046"/>
            <a:ext cx="196728" cy="196728"/>
          </a:xfrm>
          <a:prstGeom prst="ellipse">
            <a:avLst/>
          </a:prstGeom>
          <a:solidFill>
            <a:schemeClr val="bg1">
              <a:lumMod val="50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Oval 49">
            <a:extLst>
              <a:ext uri="{FF2B5EF4-FFF2-40B4-BE49-F238E27FC236}">
                <a16:creationId xmlns:a16="http://schemas.microsoft.com/office/drawing/2014/main" id="{4AA4D872-716E-EE47-0166-C77AF577537D}"/>
              </a:ext>
            </a:extLst>
          </p:cNvPr>
          <p:cNvSpPr/>
          <p:nvPr/>
        </p:nvSpPr>
        <p:spPr>
          <a:xfrm>
            <a:off x="9429671" y="3282564"/>
            <a:ext cx="196728" cy="196728"/>
          </a:xfrm>
          <a:prstGeom prst="ellipse">
            <a:avLst/>
          </a:prstGeom>
          <a:solidFill>
            <a:schemeClr val="bg1">
              <a:lumMod val="50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1" name="Oval 50">
            <a:extLst>
              <a:ext uri="{FF2B5EF4-FFF2-40B4-BE49-F238E27FC236}">
                <a16:creationId xmlns:a16="http://schemas.microsoft.com/office/drawing/2014/main" id="{0E26EDE8-74E5-3AAC-E9C4-3DC556A5D28F}"/>
              </a:ext>
            </a:extLst>
          </p:cNvPr>
          <p:cNvSpPr/>
          <p:nvPr/>
        </p:nvSpPr>
        <p:spPr>
          <a:xfrm>
            <a:off x="9107362" y="3309535"/>
            <a:ext cx="196728" cy="196728"/>
          </a:xfrm>
          <a:prstGeom prst="ellipse">
            <a:avLst/>
          </a:prstGeom>
          <a:solidFill>
            <a:schemeClr val="bg1">
              <a:lumMod val="50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2" name="Oval 51">
            <a:extLst>
              <a:ext uri="{FF2B5EF4-FFF2-40B4-BE49-F238E27FC236}">
                <a16:creationId xmlns:a16="http://schemas.microsoft.com/office/drawing/2014/main" id="{D781D8EB-9E64-EACD-6199-966D50812019}"/>
              </a:ext>
            </a:extLst>
          </p:cNvPr>
          <p:cNvSpPr/>
          <p:nvPr/>
        </p:nvSpPr>
        <p:spPr>
          <a:xfrm>
            <a:off x="8763483" y="3073646"/>
            <a:ext cx="196728" cy="196728"/>
          </a:xfrm>
          <a:prstGeom prst="ellipse">
            <a:avLst/>
          </a:prstGeom>
          <a:solidFill>
            <a:schemeClr val="bg1">
              <a:lumMod val="50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3" name="Oval 52">
            <a:extLst>
              <a:ext uri="{FF2B5EF4-FFF2-40B4-BE49-F238E27FC236}">
                <a16:creationId xmlns:a16="http://schemas.microsoft.com/office/drawing/2014/main" id="{88E42BE6-EC18-060F-1D9F-5525B3110011}"/>
              </a:ext>
            </a:extLst>
          </p:cNvPr>
          <p:cNvSpPr/>
          <p:nvPr/>
        </p:nvSpPr>
        <p:spPr>
          <a:xfrm>
            <a:off x="1596759" y="3151817"/>
            <a:ext cx="196728" cy="196728"/>
          </a:xfrm>
          <a:prstGeom prst="ellipse">
            <a:avLst/>
          </a:prstGeom>
          <a:solidFill>
            <a:schemeClr val="tx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4" name="Oval 53">
            <a:extLst>
              <a:ext uri="{FF2B5EF4-FFF2-40B4-BE49-F238E27FC236}">
                <a16:creationId xmlns:a16="http://schemas.microsoft.com/office/drawing/2014/main" id="{37EDEAA3-6CD4-E7F2-3DC4-1C3CFB8CA6A6}"/>
              </a:ext>
            </a:extLst>
          </p:cNvPr>
          <p:cNvSpPr/>
          <p:nvPr/>
        </p:nvSpPr>
        <p:spPr>
          <a:xfrm>
            <a:off x="3155378" y="4423674"/>
            <a:ext cx="196728" cy="196728"/>
          </a:xfrm>
          <a:prstGeom prst="ellipse">
            <a:avLst/>
          </a:prstGeom>
          <a:solidFill>
            <a:srgbClr val="9E0343"/>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5" name="Oval 54">
            <a:extLst>
              <a:ext uri="{FF2B5EF4-FFF2-40B4-BE49-F238E27FC236}">
                <a16:creationId xmlns:a16="http://schemas.microsoft.com/office/drawing/2014/main" id="{E017F3A9-2C8C-89C1-6192-8A65E310994F}"/>
              </a:ext>
            </a:extLst>
          </p:cNvPr>
          <p:cNvSpPr/>
          <p:nvPr/>
        </p:nvSpPr>
        <p:spPr>
          <a:xfrm>
            <a:off x="4218449" y="3163128"/>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6" name="Oval 55">
            <a:extLst>
              <a:ext uri="{FF2B5EF4-FFF2-40B4-BE49-F238E27FC236}">
                <a16:creationId xmlns:a16="http://schemas.microsoft.com/office/drawing/2014/main" id="{E3F0887A-2D21-0AA5-C08B-45323079D5D6}"/>
              </a:ext>
            </a:extLst>
          </p:cNvPr>
          <p:cNvSpPr/>
          <p:nvPr/>
        </p:nvSpPr>
        <p:spPr>
          <a:xfrm>
            <a:off x="5073955" y="3232272"/>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7" name="Oval 56">
            <a:extLst>
              <a:ext uri="{FF2B5EF4-FFF2-40B4-BE49-F238E27FC236}">
                <a16:creationId xmlns:a16="http://schemas.microsoft.com/office/drawing/2014/main" id="{8D5D29F4-46B0-895D-1A7F-43DD0A15CFA3}"/>
              </a:ext>
            </a:extLst>
          </p:cNvPr>
          <p:cNvSpPr/>
          <p:nvPr/>
        </p:nvSpPr>
        <p:spPr>
          <a:xfrm>
            <a:off x="5513014" y="4207593"/>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8" name="Oval 57">
            <a:extLst>
              <a:ext uri="{FF2B5EF4-FFF2-40B4-BE49-F238E27FC236}">
                <a16:creationId xmlns:a16="http://schemas.microsoft.com/office/drawing/2014/main" id="{16C15A2B-B385-B945-936B-86A1ADF22AE4}"/>
              </a:ext>
            </a:extLst>
          </p:cNvPr>
          <p:cNvSpPr/>
          <p:nvPr/>
        </p:nvSpPr>
        <p:spPr>
          <a:xfrm>
            <a:off x="5358177" y="4504244"/>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9" name="Oval 58">
            <a:extLst>
              <a:ext uri="{FF2B5EF4-FFF2-40B4-BE49-F238E27FC236}">
                <a16:creationId xmlns:a16="http://schemas.microsoft.com/office/drawing/2014/main" id="{74AF06E2-CA59-D017-2001-77E31D91032C}"/>
              </a:ext>
            </a:extLst>
          </p:cNvPr>
          <p:cNvSpPr/>
          <p:nvPr/>
        </p:nvSpPr>
        <p:spPr>
          <a:xfrm>
            <a:off x="10090696" y="4261121"/>
            <a:ext cx="196728" cy="196728"/>
          </a:xfrm>
          <a:prstGeom prst="ellipse">
            <a:avLst/>
          </a:prstGeom>
          <a:solidFill>
            <a:schemeClr val="tx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0" name="Oval 59">
            <a:extLst>
              <a:ext uri="{FF2B5EF4-FFF2-40B4-BE49-F238E27FC236}">
                <a16:creationId xmlns:a16="http://schemas.microsoft.com/office/drawing/2014/main" id="{F96945A9-8C1E-2DD0-BCB8-935756F1DA05}"/>
              </a:ext>
            </a:extLst>
          </p:cNvPr>
          <p:cNvSpPr/>
          <p:nvPr/>
        </p:nvSpPr>
        <p:spPr>
          <a:xfrm>
            <a:off x="10287424" y="4028375"/>
            <a:ext cx="196728" cy="196728"/>
          </a:xfrm>
          <a:prstGeom prst="ellipse">
            <a:avLst/>
          </a:prstGeom>
          <a:solidFill>
            <a:schemeClr val="tx1"/>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1" name="TextBox 60">
            <a:extLst>
              <a:ext uri="{FF2B5EF4-FFF2-40B4-BE49-F238E27FC236}">
                <a16:creationId xmlns:a16="http://schemas.microsoft.com/office/drawing/2014/main" id="{A5D486FD-CAC5-6FBC-8992-22F071F07EA7}"/>
              </a:ext>
            </a:extLst>
          </p:cNvPr>
          <p:cNvSpPr txBox="1"/>
          <p:nvPr/>
        </p:nvSpPr>
        <p:spPr>
          <a:xfrm>
            <a:off x="1642668" y="5798805"/>
            <a:ext cx="1146143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can group data points that are “similar” to each other: </a:t>
            </a:r>
            <a:r>
              <a:rPr lang="en-US" sz="2400" b="1" dirty="0">
                <a:latin typeface="Beaufort for LOL" panose="02020503050000020004" pitchFamily="18" charset="0"/>
                <a:cs typeface="Beaufort for LOL" panose="02020503050000020004" pitchFamily="18" charset="0"/>
              </a:rPr>
              <a:t>clustering</a:t>
            </a:r>
          </a:p>
        </p:txBody>
      </p:sp>
      <p:cxnSp>
        <p:nvCxnSpPr>
          <p:cNvPr id="63" name="Straight Arrow Connector 62">
            <a:extLst>
              <a:ext uri="{FF2B5EF4-FFF2-40B4-BE49-F238E27FC236}">
                <a16:creationId xmlns:a16="http://schemas.microsoft.com/office/drawing/2014/main" id="{556CED27-9151-8FE9-B210-1910F9BC68DA}"/>
              </a:ext>
            </a:extLst>
          </p:cNvPr>
          <p:cNvCxnSpPr>
            <a:endCxn id="61" idx="1"/>
          </p:cNvCxnSpPr>
          <p:nvPr/>
        </p:nvCxnSpPr>
        <p:spPr>
          <a:xfrm>
            <a:off x="503274" y="6029637"/>
            <a:ext cx="1139394" cy="1"/>
          </a:xfrm>
          <a:prstGeom prst="straightConnector1">
            <a:avLst/>
          </a:prstGeom>
          <a:ln w="5715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733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B47E1-6A34-6C8F-3370-D988BA8AC72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AC5C3B-ABC9-413F-2240-2221040AC97C}"/>
                  </a:ext>
                </a:extLst>
              </p:cNvPr>
              <p:cNvSpPr>
                <a:spLocks noGrp="1"/>
              </p:cNvSpPr>
              <p:nvPr>
                <p:ph type="title"/>
              </p:nvPr>
            </p:nvSpPr>
            <p:spPr/>
            <p:txBody>
              <a:bodyPr/>
              <a:lstStyle/>
              <a:p>
                <a:r>
                  <a:rPr lang="en-US" dirty="0"/>
                  <a:t>One of the most basic methods: </a:t>
                </a:r>
                <a14:m>
                  <m:oMath xmlns:m="http://schemas.openxmlformats.org/officeDocument/2006/math">
                    <m:r>
                      <a:rPr lang="en-US" i="1" dirty="0" smtClean="0">
                        <a:latin typeface="Cambria Math" panose="02040503050406030204" pitchFamily="18" charset="0"/>
                      </a:rPr>
                      <m:t>𝑘</m:t>
                    </m:r>
                  </m:oMath>
                </a14:m>
                <a:r>
                  <a:rPr lang="en-US" dirty="0"/>
                  <a:t>-means</a:t>
                </a:r>
                <a:endParaRPr lang="en-AT" dirty="0"/>
              </a:p>
            </p:txBody>
          </p:sp>
        </mc:Choice>
        <mc:Fallback xmlns="">
          <p:sp>
            <p:nvSpPr>
              <p:cNvPr id="2" name="Title 1">
                <a:extLst>
                  <a:ext uri="{FF2B5EF4-FFF2-40B4-BE49-F238E27FC236}">
                    <a16:creationId xmlns:a16="http://schemas.microsoft.com/office/drawing/2014/main" id="{61AC5C3B-ABC9-413F-2240-2221040AC97C}"/>
                  </a:ext>
                </a:extLst>
              </p:cNvPr>
              <p:cNvSpPr>
                <a:spLocks noGrp="1" noRot="1" noChangeAspect="1" noMove="1" noResize="1" noEditPoints="1" noAdjustHandles="1" noChangeArrowheads="1" noChangeShapeType="1" noTextEdit="1"/>
              </p:cNvSpPr>
              <p:nvPr>
                <p:ph type="title"/>
              </p:nvPr>
            </p:nvSpPr>
            <p:spPr>
              <a:blipFill>
                <a:blip r:embed="rId2"/>
                <a:stretch>
                  <a:fillRect l="-1616"/>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A716C643-F2B0-78C9-8EDB-A5AB5E605E89}"/>
              </a:ext>
            </a:extLst>
          </p:cNvPr>
          <p:cNvSpPr>
            <a:spLocks noGrp="1"/>
          </p:cNvSpPr>
          <p:nvPr>
            <p:ph type="sldNum" sz="quarter" idx="12"/>
          </p:nvPr>
        </p:nvSpPr>
        <p:spPr/>
        <p:txBody>
          <a:bodyPr/>
          <a:lstStyle/>
          <a:p>
            <a:fld id="{CC491BDB-77F2-4EF0-887C-9DE660584513}" type="slidenum">
              <a:rPr lang="en-GB" smtClean="0"/>
              <a:pPr/>
              <a:t>42</a:t>
            </a:fld>
            <a:endParaRPr lang="en-GB" dirty="0"/>
          </a:p>
        </p:txBody>
      </p:sp>
      <p:sp>
        <p:nvSpPr>
          <p:cNvPr id="8" name="Rectangle: Rounded Corners 7">
            <a:extLst>
              <a:ext uri="{FF2B5EF4-FFF2-40B4-BE49-F238E27FC236}">
                <a16:creationId xmlns:a16="http://schemas.microsoft.com/office/drawing/2014/main" id="{968C7552-BEAF-04EE-8E7C-FFB747AE3BAA}"/>
              </a:ext>
            </a:extLst>
          </p:cNvPr>
          <p:cNvSpPr/>
          <p:nvPr/>
        </p:nvSpPr>
        <p:spPr>
          <a:xfrm>
            <a:off x="207740" y="1205975"/>
            <a:ext cx="11776520" cy="413865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51868DB-B83F-1BDD-F645-C86EF0FF3E6F}"/>
                  </a:ext>
                </a:extLst>
              </p:cNvPr>
              <p:cNvSpPr txBox="1"/>
              <p:nvPr/>
            </p:nvSpPr>
            <p:spPr>
              <a:xfrm>
                <a:off x="374429" y="1311872"/>
                <a:ext cx="11736830" cy="4782720"/>
              </a:xfrm>
              <a:prstGeom prst="rect">
                <a:avLst/>
              </a:prstGeom>
              <a:noFill/>
            </p:spPr>
            <p:txBody>
              <a:bodyPr wrap="square" rtlCol="0">
                <a:spAutoFit/>
              </a:bodyPr>
              <a:lstStyle/>
              <a:p>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𝒌</m:t>
                    </m:r>
                  </m:oMath>
                </a14:m>
                <a:r>
                  <a:rPr lang="en-US" sz="2400" b="1" dirty="0">
                    <a:latin typeface="Beaufort for LOL" panose="02020503050000020004" pitchFamily="18" charset="0"/>
                    <a:cs typeface="Beaufort for LOL" panose="02020503050000020004" pitchFamily="18" charset="0"/>
                  </a:rPr>
                  <a:t>-means: </a:t>
                </a:r>
                <a:r>
                  <a:rPr lang="en-US" sz="2400" dirty="0">
                    <a:latin typeface="Beaufort for LOL" panose="02020503050000020004" pitchFamily="18" charset="0"/>
                    <a:cs typeface="Beaufort for LOL" panose="02020503050000020004" pitchFamily="18" charset="0"/>
                  </a:rPr>
                  <a:t>Assume we have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data samples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𝑥</m:t>
                        </m:r>
                      </m:e>
                      <m:sub>
                        <m:r>
                          <a:rPr lang="en-US" sz="2400" i="1" dirty="0"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𝑖</m:t>
                    </m:r>
                    <m:r>
                      <a:rPr lang="en-US" sz="2400" b="0" i="1" dirty="0" smtClean="0">
                        <a:latin typeface="Cambria Math" panose="02040503050406030204" pitchFamily="18" charset="0"/>
                        <a:cs typeface="Beaufort for LOL" panose="02020503050000020004" pitchFamily="18" charset="0"/>
                      </a:rPr>
                      <m:t>∈[1,</m:t>
                    </m:r>
                    <m:r>
                      <a:rPr lang="en-US" sz="2400" b="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m:t>
                    </m:r>
                  </m:oMath>
                </a14:m>
                <a:r>
                  <a:rPr lang="en-US" sz="2400" i="1" dirty="0">
                    <a:latin typeface="Beaufort for LOL" panose="02020503050000020004" pitchFamily="18" charset="0"/>
                    <a:ea typeface="Cambria Math" panose="02040503050406030204" pitchFamily="18" charset="0"/>
                    <a:cs typeface="Beaufort for LOL" panose="02020503050000020004" pitchFamily="18" charset="0"/>
                  </a:rPr>
                  <a:t>. </a:t>
                </a:r>
                <a:r>
                  <a:rPr lang="en-US" sz="2400" dirty="0">
                    <a:latin typeface="Beaufort for LOL" panose="02020503050000020004" pitchFamily="18" charset="0"/>
                    <a:ea typeface="Cambria Math" panose="02040503050406030204" pitchFamily="18" charset="0"/>
                    <a:cs typeface="Beaufort for LOL" panose="02020503050000020004" pitchFamily="18" charset="0"/>
                  </a:rPr>
                  <a:t>Choose the number of clusters k which we want to find, as well as three initial centroids of the clusters </a:t>
                </a:r>
                <a14:m>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𝑐</m:t>
                        </m:r>
                      </m:e>
                      <m:sub>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𝑗</m:t>
                        </m:r>
                      </m:sub>
                    </m:sSub>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a:t>
                </a:r>
                <a14:m>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𝑐</m:t>
                        </m:r>
                      </m:e>
                      <m:sub>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𝑗</m:t>
                        </m:r>
                      </m:sub>
                    </m:sSub>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m:t>
                    </m:r>
                    <m:r>
                      <m:rPr>
                        <m:nor/>
                      </m:rPr>
                      <a:rPr lang="en-US" sz="2400" dirty="0">
                        <a:latin typeface="Beaufort for LOL" panose="02020503050000020004" pitchFamily="18" charset="0"/>
                        <a:ea typeface="Cambria Math" panose="02040503050406030204" pitchFamily="18" charset="0"/>
                        <a:cs typeface="Beaufort for LOL" panose="02020503050000020004" pitchFamily="18" charset="0"/>
                      </a:rPr>
                      <m:t> [1,2,3]</m:t>
                    </m:r>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a:t>
                </a: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𝑙</m:t>
                        </m:r>
                      </m:e>
                      <m:sub>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is the cluster label that we assigned data sample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𝑖</m:t>
                    </m:r>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and </a:t>
                </a:r>
                <a14:m>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𝐴</m:t>
                        </m:r>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𝑗</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d>
                      <m:dPr>
                        <m:begChr m:val="{"/>
                        <m:end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𝑖</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𝑙</m:t>
                            </m:r>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𝑖</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𝑗</m:t>
                        </m:r>
                      </m:e>
                    </m:d>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a:t>
                </a:r>
                <a:br>
                  <a:rPr lang="en-US" sz="2400" dirty="0">
                    <a:latin typeface="Beaufort for LOL" panose="02020503050000020004" pitchFamily="18" charset="0"/>
                    <a:ea typeface="Cambria Math" panose="02040503050406030204" pitchFamily="18" charset="0"/>
                    <a:cs typeface="Beaufort for LOL" panose="02020503050000020004" pitchFamily="18" charset="0"/>
                  </a:rPr>
                </a:br>
                <a:br>
                  <a:rPr lang="en-US" sz="2400" dirty="0">
                    <a:latin typeface="Beaufort for LOL" panose="02020503050000020004" pitchFamily="18" charset="0"/>
                    <a:ea typeface="Cambria Math" panose="02040503050406030204" pitchFamily="18" charset="0"/>
                    <a:cs typeface="Beaufort for LOL" panose="02020503050000020004" pitchFamily="18" charset="0"/>
                  </a:rPr>
                </a:br>
                <a:r>
                  <a:rPr lang="en-US" sz="2400" dirty="0">
                    <a:latin typeface="Beaufort for LOL" panose="02020503050000020004" pitchFamily="18" charset="0"/>
                    <a:ea typeface="Cambria Math" panose="02040503050406030204" pitchFamily="18" charset="0"/>
                    <a:cs typeface="Beaufort for LOL" panose="02020503050000020004" pitchFamily="18" charset="0"/>
                  </a:rPr>
                  <a:t>Then iterate as follows:</a:t>
                </a:r>
                <a:r>
                  <a:rPr lang="en-US" sz="2400" i="1" dirty="0">
                    <a:latin typeface="Beaufort for LOL" panose="02020503050000020004" pitchFamily="18" charset="0"/>
                    <a:ea typeface="Cambria Math" panose="02040503050406030204" pitchFamily="18" charset="0"/>
                    <a:cs typeface="Beaufort for LOL" panose="02020503050000020004" pitchFamily="18" charset="0"/>
                  </a:rPr>
                  <a:t> </a:t>
                </a:r>
              </a:p>
              <a:p>
                <a:pPr marL="457200" indent="-457200">
                  <a:buFont typeface="+mj-lt"/>
                  <a:buAutoNum type="arabicPeriod"/>
                </a:pPr>
                <a:r>
                  <a:rPr lang="en-US" sz="2400" dirty="0">
                    <a:latin typeface="Beaufort for LOL" panose="02020503050000020004" pitchFamily="18" charset="0"/>
                    <a:ea typeface="Cambria Math" panose="02040503050406030204" pitchFamily="18" charset="0"/>
                    <a:cs typeface="Beaufort for LOL" panose="02020503050000020004" pitchFamily="18" charset="0"/>
                  </a:rPr>
                  <a:t>Assign each data sample to the cluster with the closest centroid, i.e., </a:t>
                </a:r>
                <a14:m>
                  <m:oMath xmlns:m="http://schemas.openxmlformats.org/officeDocument/2006/math">
                    <m:sSub>
                      <m:sSubPr>
                        <m:ctrlPr>
                          <a:rPr lang="en-US" sz="2400" i="1">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ea typeface="Cambria Math" panose="02040503050406030204" pitchFamily="18" charset="0"/>
                            <a:cs typeface="Beaufort for LOL" panose="02020503050000020004" pitchFamily="18" charset="0"/>
                          </a:rPr>
                          <m:t>𝑙</m:t>
                        </m:r>
                      </m:e>
                      <m:sub>
                        <m:r>
                          <a:rPr lang="en-US" sz="2400" i="1">
                            <a:latin typeface="Cambria Math" panose="02040503050406030204" pitchFamily="18" charset="0"/>
                            <a:ea typeface="Cambria Math" panose="02040503050406030204" pitchFamily="18" charset="0"/>
                            <a:cs typeface="Beaufort for LOL" panose="02020503050000020004" pitchFamily="18" charset="0"/>
                          </a:rPr>
                          <m:t>𝑖</m:t>
                        </m:r>
                      </m:sub>
                    </m:sSub>
                    <m:r>
                      <a:rPr lang="en-US" sz="2400" i="1">
                        <a:latin typeface="Cambria Math" panose="02040503050406030204" pitchFamily="18" charset="0"/>
                        <a:ea typeface="Cambria Math" panose="02040503050406030204" pitchFamily="18" charset="0"/>
                        <a:cs typeface="Beaufort for LOL" panose="02020503050000020004" pitchFamily="18" charset="0"/>
                      </a:rPr>
                      <m:t>=</m:t>
                    </m:r>
                    <m:func>
                      <m:funcPr>
                        <m:ctrlPr>
                          <a:rPr lang="en-US" sz="2400" i="1">
                            <a:latin typeface="Cambria Math" panose="02040503050406030204" pitchFamily="18" charset="0"/>
                            <a:ea typeface="Cambria Math" panose="02040503050406030204" pitchFamily="18" charset="0"/>
                            <a:cs typeface="Beaufort for LOL" panose="02020503050000020004" pitchFamily="18" charset="0"/>
                          </a:rPr>
                        </m:ctrlPr>
                      </m:funcPr>
                      <m:fName>
                        <m:limLow>
                          <m:limLowPr>
                            <m:ctrlPr>
                              <a:rPr lang="en-US" sz="2400" i="1">
                                <a:latin typeface="Cambria Math" panose="02040503050406030204" pitchFamily="18" charset="0"/>
                                <a:ea typeface="Cambria Math" panose="02040503050406030204" pitchFamily="18" charset="0"/>
                                <a:cs typeface="Beaufort for LOL" panose="02020503050000020004" pitchFamily="18" charset="0"/>
                              </a:rPr>
                            </m:ctrlPr>
                          </m:limLowPr>
                          <m:e>
                            <m:r>
                              <m:rPr>
                                <m:sty m:val="p"/>
                              </m:rPr>
                              <a:rPr lang="en-US" sz="2400">
                                <a:latin typeface="Cambria Math" panose="02040503050406030204" pitchFamily="18" charset="0"/>
                                <a:ea typeface="Cambria Math" panose="02040503050406030204" pitchFamily="18" charset="0"/>
                                <a:cs typeface="Beaufort for LOL" panose="02020503050000020004" pitchFamily="18" charset="0"/>
                              </a:rPr>
                              <m:t>min</m:t>
                            </m:r>
                          </m:e>
                          <m:lim>
                            <m:r>
                              <m:rPr>
                                <m:sty m:val="p"/>
                              </m:rPr>
                              <a:rPr lang="en-US" sz="2400">
                                <a:latin typeface="Cambria Math" panose="02040503050406030204" pitchFamily="18" charset="0"/>
                                <a:ea typeface="Cambria Math" panose="02040503050406030204" pitchFamily="18" charset="0"/>
                                <a:cs typeface="Beaufort for LOL" panose="02020503050000020004" pitchFamily="18" charset="0"/>
                              </a:rPr>
                              <m:t>j</m:t>
                            </m:r>
                          </m:lim>
                        </m:limLow>
                      </m:fName>
                      <m:e>
                        <m:r>
                          <a:rPr lang="en-US" sz="2400" i="1">
                            <a:latin typeface="Cambria Math" panose="02040503050406030204" pitchFamily="18" charset="0"/>
                            <a:ea typeface="Cambria Math" panose="02040503050406030204" pitchFamily="18" charset="0"/>
                            <a:cs typeface="Beaufort for LOL" panose="02020503050000020004" pitchFamily="18" charset="0"/>
                          </a:rPr>
                          <m:t>(</m:t>
                        </m:r>
                        <m:r>
                          <a:rPr lang="en-US" sz="2400" i="1">
                            <a:latin typeface="Cambria Math" panose="02040503050406030204" pitchFamily="18" charset="0"/>
                            <a:ea typeface="Cambria Math" panose="02040503050406030204" pitchFamily="18" charset="0"/>
                            <a:cs typeface="Beaufort for LOL" panose="02020503050000020004" pitchFamily="18" charset="0"/>
                          </a:rPr>
                          <m:t>𝑑</m:t>
                        </m:r>
                        <m:d>
                          <m:dPr>
                            <m:ctrlPr>
                              <a:rPr lang="en-US" sz="2400" i="1">
                                <a:latin typeface="Cambria Math" panose="02040503050406030204" pitchFamily="18" charset="0"/>
                                <a:ea typeface="Cambria Math" panose="02040503050406030204" pitchFamily="18" charset="0"/>
                                <a:cs typeface="Beaufort for LOL" panose="02020503050000020004" pitchFamily="18" charset="0"/>
                              </a:rPr>
                            </m:ctrlPr>
                          </m:dPr>
                          <m:e>
                            <m:sSub>
                              <m:sSubPr>
                                <m:ctrlPr>
                                  <a:rPr lang="en-US" sz="2400" i="1">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ea typeface="Cambria Math" panose="02040503050406030204" pitchFamily="18" charset="0"/>
                                    <a:cs typeface="Beaufort for LOL" panose="02020503050000020004" pitchFamily="18" charset="0"/>
                                  </a:rPr>
                                  <m:t>𝑥</m:t>
                                </m:r>
                              </m:e>
                              <m:sub>
                                <m:r>
                                  <a:rPr lang="en-US" sz="2400" i="1">
                                    <a:latin typeface="Cambria Math" panose="02040503050406030204" pitchFamily="18" charset="0"/>
                                    <a:ea typeface="Cambria Math" panose="02040503050406030204" pitchFamily="18" charset="0"/>
                                    <a:cs typeface="Beaufort for LOL" panose="02020503050000020004" pitchFamily="18" charset="0"/>
                                  </a:rPr>
                                  <m:t>𝑖</m:t>
                                </m:r>
                              </m:sub>
                            </m:sSub>
                            <m:r>
                              <a:rPr lang="en-US" sz="2400" i="1">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i="1">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ea typeface="Cambria Math" panose="02040503050406030204" pitchFamily="18" charset="0"/>
                                    <a:cs typeface="Beaufort for LOL" panose="02020503050000020004" pitchFamily="18" charset="0"/>
                                  </a:rPr>
                                  <m:t>𝑐</m:t>
                                </m:r>
                              </m:e>
                              <m:sub>
                                <m:r>
                                  <a:rPr lang="en-US" sz="2400" i="1">
                                    <a:latin typeface="Cambria Math" panose="02040503050406030204" pitchFamily="18" charset="0"/>
                                    <a:ea typeface="Cambria Math" panose="02040503050406030204" pitchFamily="18" charset="0"/>
                                    <a:cs typeface="Beaufort for LOL" panose="02020503050000020004" pitchFamily="18" charset="0"/>
                                  </a:rPr>
                                  <m:t>𝑗</m:t>
                                </m:r>
                              </m:sub>
                            </m:sSub>
                          </m:e>
                        </m:d>
                        <m:r>
                          <a:rPr lang="en-US" sz="2400" i="1">
                            <a:latin typeface="Cambria Math" panose="02040503050406030204" pitchFamily="18" charset="0"/>
                            <a:ea typeface="Cambria Math" panose="02040503050406030204" pitchFamily="18" charset="0"/>
                            <a:cs typeface="Beaufort for LOL" panose="02020503050000020004" pitchFamily="18" charset="0"/>
                          </a:rPr>
                          <m:t>)</m:t>
                        </m:r>
                      </m:e>
                    </m:func>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a:t>
                </a:r>
                <a:br>
                  <a:rPr lang="en-US" sz="2400" dirty="0">
                    <a:latin typeface="Beaufort for LOL" panose="02020503050000020004" pitchFamily="18" charset="0"/>
                    <a:ea typeface="Cambria Math" panose="02040503050406030204" pitchFamily="18" charset="0"/>
                    <a:cs typeface="Beaufort for LOL" panose="02020503050000020004" pitchFamily="18" charset="0"/>
                  </a:rPr>
                </a:br>
                <a:r>
                  <a:rPr lang="en-US" sz="2400" dirty="0">
                    <a:latin typeface="Beaufort for LOL" panose="02020503050000020004" pitchFamily="18" charset="0"/>
                    <a:ea typeface="Cambria Math" panose="02040503050406030204" pitchFamily="18" charset="0"/>
                    <a:cs typeface="Beaufort for LOL" panose="02020503050000020004" pitchFamily="18" charset="0"/>
                  </a:rPr>
                  <a:t>where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𝑑</m:t>
                    </m:r>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is a distance metric like the Euclidean metric.</a:t>
                </a:r>
              </a:p>
              <a:p>
                <a:pPr marL="457200" indent="-457200">
                  <a:buFont typeface="+mj-lt"/>
                  <a:buAutoNum type="arabicPeriod"/>
                </a:pPr>
                <a:r>
                  <a:rPr lang="en-US" sz="2400" dirty="0">
                    <a:latin typeface="Beaufort for LOL" panose="02020503050000020004" pitchFamily="18" charset="0"/>
                    <a:ea typeface="Cambria Math" panose="02040503050406030204" pitchFamily="18" charset="0"/>
                    <a:cs typeface="Beaufort for LOL" panose="02020503050000020004" pitchFamily="18" charset="0"/>
                  </a:rPr>
                  <a:t>Recalculate the centroids: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𝑐</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𝑗</m:t>
                        </m:r>
                      </m:sub>
                    </m:s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m:t>
                        </m:r>
                      </m:num>
                      <m:den>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𝐴</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𝑗</m:t>
                            </m:r>
                          </m:sub>
                        </m:s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den>
                    </m:f>
                    <m:nary>
                      <m:naryPr>
                        <m:chr m:val="∑"/>
                        <m:supHide m:val="on"/>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naryPr>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𝑘</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𝐴</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𝑗</m:t>
                            </m:r>
                          </m:sub>
                        </m:sSub>
                      </m:sub>
                      <m:sup/>
                      <m:e>
                        <m:sSub>
                          <m:sSub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𝑥</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𝑗</m:t>
                            </m:r>
                          </m:sub>
                        </m:sSub>
                      </m:e>
                    </m:nary>
                  </m:oMath>
                </a14:m>
                <a:endParaRPr lang="en-US" sz="2400" dirty="0">
                  <a:latin typeface="Beaufort for LOL" panose="02020503050000020004" pitchFamily="18" charset="0"/>
                  <a:ea typeface="Cambria Math" panose="02040503050406030204" pitchFamily="18" charset="0"/>
                  <a:cs typeface="Beaufort for LOL" panose="02020503050000020004" pitchFamily="18" charset="0"/>
                </a:endParaRPr>
              </a:p>
              <a:p>
                <a:pPr marL="457200" indent="-457200">
                  <a:buFont typeface="+mj-lt"/>
                  <a:buAutoNum type="arabicPeriod"/>
                </a:pPr>
                <a:r>
                  <a:rPr lang="en-US" sz="2400" dirty="0">
                    <a:latin typeface="Beaufort for LOL" panose="02020503050000020004" pitchFamily="18" charset="0"/>
                    <a:ea typeface="Cambria Math" panose="02040503050406030204" pitchFamily="18" charset="0"/>
                    <a:cs typeface="Beaufort for LOL" panose="02020503050000020004" pitchFamily="18" charset="0"/>
                  </a:rPr>
                  <a:t>Go back to 1. and repeat until the clusters are stable.</a:t>
                </a:r>
                <a:br>
                  <a:rPr lang="en-US" sz="2400" dirty="0">
                    <a:latin typeface="Beaufort for LOL" panose="02020503050000020004" pitchFamily="18" charset="0"/>
                    <a:ea typeface="Cambria Math" panose="02040503050406030204" pitchFamily="18" charset="0"/>
                    <a:cs typeface="Beaufort for LOL" panose="02020503050000020004" pitchFamily="18" charset="0"/>
                  </a:rPr>
                </a:br>
                <a:endParaRPr lang="en-US" sz="2400" dirty="0">
                  <a:latin typeface="Beaufort for LOL" panose="02020503050000020004" pitchFamily="18" charset="0"/>
                  <a:ea typeface="Cambria Math" panose="02040503050406030204" pitchFamily="18" charset="0"/>
                  <a:cs typeface="Beaufort for LOL" panose="02020503050000020004" pitchFamily="18" charset="0"/>
                </a:endParaRPr>
              </a:p>
              <a:p>
                <a:br>
                  <a:rPr lang="en-US" sz="2400" b="1" i="1" dirty="0">
                    <a:latin typeface="Beaufort for LOL" panose="02020503050000020004" pitchFamily="18" charset="0"/>
                    <a:ea typeface="Cambria Math" panose="02040503050406030204" pitchFamily="18" charset="0"/>
                    <a:cs typeface="Beaufort for LOL" panose="02020503050000020004" pitchFamily="18" charset="0"/>
                  </a:rPr>
                </a:br>
                <a:endParaRPr lang="en-US" sz="1200" b="1" i="1" dirty="0">
                  <a:latin typeface="Beaufort for LOL" panose="02020503050000020004" pitchFamily="18" charset="0"/>
                  <a:ea typeface="Cambria Math" panose="02040503050406030204" pitchFamily="18" charset="0"/>
                  <a:cs typeface="Beaufort for LOL" panose="02020503050000020004" pitchFamily="18" charset="0"/>
                </a:endParaRPr>
              </a:p>
            </p:txBody>
          </p:sp>
        </mc:Choice>
        <mc:Fallback xmlns="">
          <p:sp>
            <p:nvSpPr>
              <p:cNvPr id="9" name="TextBox 8">
                <a:extLst>
                  <a:ext uri="{FF2B5EF4-FFF2-40B4-BE49-F238E27FC236}">
                    <a16:creationId xmlns:a16="http://schemas.microsoft.com/office/drawing/2014/main" id="{251868DB-B83F-1BDD-F645-C86EF0FF3E6F}"/>
                  </a:ext>
                </a:extLst>
              </p:cNvPr>
              <p:cNvSpPr txBox="1">
                <a:spLocks noRot="1" noChangeAspect="1" noMove="1" noResize="1" noEditPoints="1" noAdjustHandles="1" noChangeArrowheads="1" noChangeShapeType="1" noTextEdit="1"/>
              </p:cNvSpPr>
              <p:nvPr/>
            </p:nvSpPr>
            <p:spPr>
              <a:xfrm>
                <a:off x="374429" y="1311872"/>
                <a:ext cx="11736830" cy="4782720"/>
              </a:xfrm>
              <a:prstGeom prst="rect">
                <a:avLst/>
              </a:prstGeom>
              <a:blipFill>
                <a:blip r:embed="rId3"/>
                <a:stretch>
                  <a:fillRect l="-883" t="-1019"/>
                </a:stretch>
              </a:blipFill>
            </p:spPr>
            <p:txBody>
              <a:bodyPr/>
              <a:lstStyle/>
              <a:p>
                <a:r>
                  <a:rPr lang="en-AT">
                    <a:noFill/>
                  </a:rPr>
                  <a:t> </a:t>
                </a:r>
              </a:p>
            </p:txBody>
          </p:sp>
        </mc:Fallback>
      </mc:AlternateContent>
      <p:sp>
        <p:nvSpPr>
          <p:cNvPr id="4" name="TextBox 3">
            <a:extLst>
              <a:ext uri="{FF2B5EF4-FFF2-40B4-BE49-F238E27FC236}">
                <a16:creationId xmlns:a16="http://schemas.microsoft.com/office/drawing/2014/main" id="{0F287883-CDFD-2D53-0BD1-B4D96255B7A7}"/>
              </a:ext>
            </a:extLst>
          </p:cNvPr>
          <p:cNvSpPr txBox="1"/>
          <p:nvPr/>
        </p:nvSpPr>
        <p:spPr>
          <a:xfrm>
            <a:off x="296457" y="5740649"/>
            <a:ext cx="11443142" cy="707886"/>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How do we initialize the centroids?</a:t>
            </a:r>
            <a:br>
              <a:rPr lang="en-US" sz="2000" i="1" dirty="0">
                <a:latin typeface="Beaufort for LOL" panose="02020503050000020004" pitchFamily="18" charset="0"/>
                <a:cs typeface="Beaufort for LOL" panose="02020503050000020004" pitchFamily="18" charset="0"/>
              </a:rPr>
            </a:br>
            <a:r>
              <a:rPr lang="en-US" sz="2000" i="1" dirty="0">
                <a:latin typeface="Beaufort for LOL" panose="02020503050000020004" pitchFamily="18" charset="0"/>
                <a:cs typeface="Beaufort for LOL" panose="02020503050000020004" pitchFamily="18" charset="0"/>
              </a:rPr>
              <a:t>A common approach is to randomly assign labels in the beginning and calculate the centroids from these clusters.</a:t>
            </a:r>
            <a:endParaRPr lang="en-AT" sz="20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86935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491C4FA-C874-6999-0A77-CB89540A39F6}"/>
                  </a:ext>
                </a:extLst>
              </p:cNvPr>
              <p:cNvSpPr>
                <a:spLocks noGrp="1"/>
              </p:cNvSpPr>
              <p:nvPr>
                <p:ph type="title"/>
              </p:nvPr>
            </p:nvSpPr>
            <p:spPr/>
            <p:txBody>
              <a:bodyPr/>
              <a:lstStyle/>
              <a:p>
                <a14:m>
                  <m:oMath xmlns:m="http://schemas.openxmlformats.org/officeDocument/2006/math">
                    <m:r>
                      <a:rPr lang="en-US" i="1" dirty="0">
                        <a:latin typeface="Cambria Math" panose="02040503050406030204" pitchFamily="18" charset="0"/>
                      </a:rPr>
                      <m:t>𝑘</m:t>
                    </m:r>
                  </m:oMath>
                </a14:m>
                <a:r>
                  <a:rPr lang="en-US" dirty="0"/>
                  <a:t>-means step by step</a:t>
                </a:r>
                <a:endParaRPr lang="en-AT" dirty="0"/>
              </a:p>
            </p:txBody>
          </p:sp>
        </mc:Choice>
        <mc:Fallback xmlns="">
          <p:sp>
            <p:nvSpPr>
              <p:cNvPr id="2" name="Title 1">
                <a:extLst>
                  <a:ext uri="{FF2B5EF4-FFF2-40B4-BE49-F238E27FC236}">
                    <a16:creationId xmlns:a16="http://schemas.microsoft.com/office/drawing/2014/main" id="{D491C4FA-C874-6999-0A77-CB89540A39F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62D930E3-FBA2-098C-EFA7-097F2982B615}"/>
              </a:ext>
            </a:extLst>
          </p:cNvPr>
          <p:cNvSpPr>
            <a:spLocks noGrp="1"/>
          </p:cNvSpPr>
          <p:nvPr>
            <p:ph type="sldNum" sz="quarter" idx="12"/>
          </p:nvPr>
        </p:nvSpPr>
        <p:spPr/>
        <p:txBody>
          <a:bodyPr/>
          <a:lstStyle/>
          <a:p>
            <a:fld id="{CC491BDB-77F2-4EF0-887C-9DE660584513}" type="slidenum">
              <a:rPr lang="en-GB" smtClean="0"/>
              <a:pPr/>
              <a:t>43</a:t>
            </a:fld>
            <a:endParaRPr lang="en-GB" dirty="0"/>
          </a:p>
        </p:txBody>
      </p:sp>
      <p:grpSp>
        <p:nvGrpSpPr>
          <p:cNvPr id="24" name="Group 23">
            <a:extLst>
              <a:ext uri="{FF2B5EF4-FFF2-40B4-BE49-F238E27FC236}">
                <a16:creationId xmlns:a16="http://schemas.microsoft.com/office/drawing/2014/main" id="{F42FB902-8305-65CB-62C9-48571051E644}"/>
              </a:ext>
            </a:extLst>
          </p:cNvPr>
          <p:cNvGrpSpPr/>
          <p:nvPr/>
        </p:nvGrpSpPr>
        <p:grpSpPr>
          <a:xfrm>
            <a:off x="3370683" y="2311554"/>
            <a:ext cx="5058860" cy="2934400"/>
            <a:chOff x="3957549" y="2605863"/>
            <a:chExt cx="3330022" cy="1931585"/>
          </a:xfrm>
        </p:grpSpPr>
        <p:sp>
          <p:nvSpPr>
            <p:cNvPr id="4" name="Oval 3">
              <a:extLst>
                <a:ext uri="{FF2B5EF4-FFF2-40B4-BE49-F238E27FC236}">
                  <a16:creationId xmlns:a16="http://schemas.microsoft.com/office/drawing/2014/main" id="{FF3878B9-D2A9-9F0F-2925-38FD0B489129}"/>
                </a:ext>
              </a:extLst>
            </p:cNvPr>
            <p:cNvSpPr/>
            <p:nvPr/>
          </p:nvSpPr>
          <p:spPr>
            <a:xfrm>
              <a:off x="3957549" y="3817017"/>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Oval 4">
              <a:extLst>
                <a:ext uri="{FF2B5EF4-FFF2-40B4-BE49-F238E27FC236}">
                  <a16:creationId xmlns:a16="http://schemas.microsoft.com/office/drawing/2014/main" id="{843FC819-D30C-B6DE-2E32-CA08EFC74EDA}"/>
                </a:ext>
              </a:extLst>
            </p:cNvPr>
            <p:cNvSpPr/>
            <p:nvPr/>
          </p:nvSpPr>
          <p:spPr>
            <a:xfrm>
              <a:off x="4512605" y="3719161"/>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Oval 5">
              <a:extLst>
                <a:ext uri="{FF2B5EF4-FFF2-40B4-BE49-F238E27FC236}">
                  <a16:creationId xmlns:a16="http://schemas.microsoft.com/office/drawing/2014/main" id="{EC8D2304-7E80-9607-3623-A315504BBAB0}"/>
                </a:ext>
              </a:extLst>
            </p:cNvPr>
            <p:cNvSpPr/>
            <p:nvPr/>
          </p:nvSpPr>
          <p:spPr>
            <a:xfrm>
              <a:off x="4851109" y="3942145"/>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 name="Oval 6">
              <a:extLst>
                <a:ext uri="{FF2B5EF4-FFF2-40B4-BE49-F238E27FC236}">
                  <a16:creationId xmlns:a16="http://schemas.microsoft.com/office/drawing/2014/main" id="{B3AFF0D2-8ED1-663A-3FD0-57E1965D8A22}"/>
                </a:ext>
              </a:extLst>
            </p:cNvPr>
            <p:cNvSpPr/>
            <p:nvPr/>
          </p:nvSpPr>
          <p:spPr>
            <a:xfrm>
              <a:off x="4193105" y="3436169"/>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3748AECB-5C19-34D6-C5AB-F89DABE02E7A}"/>
                </a:ext>
              </a:extLst>
            </p:cNvPr>
            <p:cNvSpPr/>
            <p:nvPr/>
          </p:nvSpPr>
          <p:spPr>
            <a:xfrm>
              <a:off x="4296053" y="4067273"/>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10491643-3103-0104-4A20-909C08EFB4AC}"/>
                </a:ext>
              </a:extLst>
            </p:cNvPr>
            <p:cNvSpPr/>
            <p:nvPr/>
          </p:nvSpPr>
          <p:spPr>
            <a:xfrm>
              <a:off x="4725981" y="3371049"/>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432D3E37-A29A-6D8E-790B-B184EE468492}"/>
                </a:ext>
              </a:extLst>
            </p:cNvPr>
            <p:cNvSpPr/>
            <p:nvPr/>
          </p:nvSpPr>
          <p:spPr>
            <a:xfrm>
              <a:off x="5360390" y="2703719"/>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14E66DE4-34B2-1C31-AE20-80D136D7B885}"/>
                </a:ext>
              </a:extLst>
            </p:cNvPr>
            <p:cNvSpPr/>
            <p:nvPr/>
          </p:nvSpPr>
          <p:spPr>
            <a:xfrm>
              <a:off x="5845943" y="2605863"/>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40CBB3DF-861F-2576-4820-712B02CD7DA3}"/>
                </a:ext>
              </a:extLst>
            </p:cNvPr>
            <p:cNvSpPr/>
            <p:nvPr/>
          </p:nvSpPr>
          <p:spPr>
            <a:xfrm>
              <a:off x="6238667" y="2730991"/>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BE9D772E-C76B-511F-07BF-39F011078C98}"/>
                </a:ext>
              </a:extLst>
            </p:cNvPr>
            <p:cNvSpPr/>
            <p:nvPr/>
          </p:nvSpPr>
          <p:spPr>
            <a:xfrm>
              <a:off x="6370683" y="3120793"/>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462745AE-010B-4565-1257-31AF4837A8AA}"/>
                </a:ext>
              </a:extLst>
            </p:cNvPr>
            <p:cNvSpPr/>
            <p:nvPr/>
          </p:nvSpPr>
          <p:spPr>
            <a:xfrm>
              <a:off x="6770295" y="3132807"/>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823B042B-1BEA-E1DB-47D4-4B8831249E95}"/>
                </a:ext>
              </a:extLst>
            </p:cNvPr>
            <p:cNvSpPr/>
            <p:nvPr/>
          </p:nvSpPr>
          <p:spPr>
            <a:xfrm>
              <a:off x="6903559" y="3594033"/>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E1E443BA-2487-8DF2-2F57-1E1BC609C2A8}"/>
                </a:ext>
              </a:extLst>
            </p:cNvPr>
            <p:cNvSpPr/>
            <p:nvPr/>
          </p:nvSpPr>
          <p:spPr>
            <a:xfrm>
              <a:off x="6653303" y="3956083"/>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4C9806-609D-D381-9F6D-C84574AD8AE6}"/>
                </a:ext>
              </a:extLst>
            </p:cNvPr>
            <p:cNvSpPr/>
            <p:nvPr/>
          </p:nvSpPr>
          <p:spPr>
            <a:xfrm>
              <a:off x="6528175" y="4340720"/>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C97FCF5-772F-CAAB-98C4-894C72FDBD7E}"/>
                </a:ext>
              </a:extLst>
            </p:cNvPr>
            <p:cNvSpPr/>
            <p:nvPr/>
          </p:nvSpPr>
          <p:spPr>
            <a:xfrm>
              <a:off x="7090843" y="3281365"/>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ED520C83-E4C0-D319-2B3B-DB35057D78BA}"/>
                </a:ext>
              </a:extLst>
            </p:cNvPr>
            <p:cNvSpPr/>
            <p:nvPr/>
          </p:nvSpPr>
          <p:spPr>
            <a:xfrm>
              <a:off x="4601405" y="4104698"/>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BFF7D85C-1B50-C565-B845-E8AE66E422A4}"/>
                </a:ext>
              </a:extLst>
            </p:cNvPr>
            <p:cNvSpPr/>
            <p:nvPr/>
          </p:nvSpPr>
          <p:spPr>
            <a:xfrm>
              <a:off x="5664476" y="2844152"/>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23EAA31-E9F7-A64F-896E-88DBD39B838B}"/>
                </a:ext>
              </a:extLst>
            </p:cNvPr>
            <p:cNvSpPr/>
            <p:nvPr/>
          </p:nvSpPr>
          <p:spPr>
            <a:xfrm>
              <a:off x="6519982" y="2913296"/>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6EBF8753-B258-C301-787E-ABB13AE013CE}"/>
                </a:ext>
              </a:extLst>
            </p:cNvPr>
            <p:cNvSpPr/>
            <p:nvPr/>
          </p:nvSpPr>
          <p:spPr>
            <a:xfrm>
              <a:off x="6959041" y="3888617"/>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00B7B36C-0385-D1E5-20C3-81480C4F6916}"/>
                </a:ext>
              </a:extLst>
            </p:cNvPr>
            <p:cNvSpPr/>
            <p:nvPr/>
          </p:nvSpPr>
          <p:spPr>
            <a:xfrm>
              <a:off x="6804204" y="4185268"/>
              <a:ext cx="196728" cy="196728"/>
            </a:xfrm>
            <a:prstGeom prst="ellipse">
              <a:avLst/>
            </a:prstGeom>
            <a:solidFill>
              <a:srgbClr val="FF684D"/>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spTree>
    <p:extLst>
      <p:ext uri="{BB962C8B-B14F-4D97-AF65-F5344CB8AC3E}">
        <p14:creationId xmlns:p14="http://schemas.microsoft.com/office/powerpoint/2010/main" val="2048400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37A6F-28CA-0CAE-6D52-2EDB903205E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68862E6-AB6B-D9DE-7533-53C8A1561063}"/>
                  </a:ext>
                </a:extLst>
              </p:cNvPr>
              <p:cNvSpPr>
                <a:spLocks noGrp="1"/>
              </p:cNvSpPr>
              <p:nvPr>
                <p:ph type="title"/>
              </p:nvPr>
            </p:nvSpPr>
            <p:spPr/>
            <p:txBody>
              <a:bodyPr/>
              <a:lstStyle/>
              <a:p>
                <a14:m>
                  <m:oMath xmlns:m="http://schemas.openxmlformats.org/officeDocument/2006/math">
                    <m:r>
                      <a:rPr lang="en-US" i="1" dirty="0">
                        <a:latin typeface="Cambria Math" panose="02040503050406030204" pitchFamily="18" charset="0"/>
                      </a:rPr>
                      <m:t>𝑘</m:t>
                    </m:r>
                  </m:oMath>
                </a14:m>
                <a:r>
                  <a:rPr lang="en-US" dirty="0"/>
                  <a:t>-means step by step</a:t>
                </a:r>
                <a:endParaRPr lang="en-AT" dirty="0"/>
              </a:p>
            </p:txBody>
          </p:sp>
        </mc:Choice>
        <mc:Fallback xmlns="">
          <p:sp>
            <p:nvSpPr>
              <p:cNvPr id="2" name="Title 1">
                <a:extLst>
                  <a:ext uri="{FF2B5EF4-FFF2-40B4-BE49-F238E27FC236}">
                    <a16:creationId xmlns:a16="http://schemas.microsoft.com/office/drawing/2014/main" id="{468862E6-AB6B-D9DE-7533-53C8A1561063}"/>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03BB7370-F0CF-AE2E-7DB2-58CE418672E2}"/>
              </a:ext>
            </a:extLst>
          </p:cNvPr>
          <p:cNvSpPr>
            <a:spLocks noGrp="1"/>
          </p:cNvSpPr>
          <p:nvPr>
            <p:ph type="sldNum" sz="quarter" idx="12"/>
          </p:nvPr>
        </p:nvSpPr>
        <p:spPr/>
        <p:txBody>
          <a:bodyPr/>
          <a:lstStyle/>
          <a:p>
            <a:fld id="{CC491BDB-77F2-4EF0-887C-9DE660584513}" type="slidenum">
              <a:rPr lang="en-GB" smtClean="0"/>
              <a:pPr/>
              <a:t>44</a:t>
            </a:fld>
            <a:endParaRPr lang="en-GB" dirty="0"/>
          </a:p>
        </p:txBody>
      </p:sp>
      <p:sp>
        <p:nvSpPr>
          <p:cNvPr id="25" name="TextBox 24">
            <a:extLst>
              <a:ext uri="{FF2B5EF4-FFF2-40B4-BE49-F238E27FC236}">
                <a16:creationId xmlns:a16="http://schemas.microsoft.com/office/drawing/2014/main" id="{02A3718D-2888-B730-A3DB-BCB033F59F1A}"/>
              </a:ext>
            </a:extLst>
          </p:cNvPr>
          <p:cNvSpPr txBox="1"/>
          <p:nvPr/>
        </p:nvSpPr>
        <p:spPr>
          <a:xfrm>
            <a:off x="242891" y="1259506"/>
            <a:ext cx="4732935"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Initial step: </a:t>
            </a:r>
            <a:r>
              <a:rPr lang="en-US" sz="2400" dirty="0">
                <a:latin typeface="Beaufort for LOL" panose="02020503050000020004" pitchFamily="18" charset="0"/>
                <a:cs typeface="Beaufort for LOL" panose="02020503050000020004" pitchFamily="18" charset="0"/>
              </a:rPr>
              <a:t>randomly assign classes!</a:t>
            </a:r>
            <a:endParaRPr lang="en-AT" sz="2400" dirty="0">
              <a:latin typeface="Beaufort for LOL" panose="02020503050000020004" pitchFamily="18" charset="0"/>
              <a:cs typeface="Beaufort for LOL" panose="02020503050000020004" pitchFamily="18" charset="0"/>
            </a:endParaRPr>
          </a:p>
        </p:txBody>
      </p:sp>
      <p:grpSp>
        <p:nvGrpSpPr>
          <p:cNvPr id="26" name="Group 25">
            <a:extLst>
              <a:ext uri="{FF2B5EF4-FFF2-40B4-BE49-F238E27FC236}">
                <a16:creationId xmlns:a16="http://schemas.microsoft.com/office/drawing/2014/main" id="{7C91B2DD-1E81-A723-0A5C-915649A3D553}"/>
              </a:ext>
            </a:extLst>
          </p:cNvPr>
          <p:cNvGrpSpPr/>
          <p:nvPr/>
        </p:nvGrpSpPr>
        <p:grpSpPr>
          <a:xfrm>
            <a:off x="3370683" y="2311554"/>
            <a:ext cx="5058860" cy="2934400"/>
            <a:chOff x="3957549" y="2605863"/>
            <a:chExt cx="3330022" cy="1931585"/>
          </a:xfrm>
        </p:grpSpPr>
        <p:sp>
          <p:nvSpPr>
            <p:cNvPr id="27" name="Oval 26">
              <a:extLst>
                <a:ext uri="{FF2B5EF4-FFF2-40B4-BE49-F238E27FC236}">
                  <a16:creationId xmlns:a16="http://schemas.microsoft.com/office/drawing/2014/main" id="{AF1B2180-EF83-C0A7-CC11-CCC21CB0507D}"/>
                </a:ext>
              </a:extLst>
            </p:cNvPr>
            <p:cNvSpPr/>
            <p:nvPr/>
          </p:nvSpPr>
          <p:spPr>
            <a:xfrm>
              <a:off x="3957549" y="3817017"/>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956629D9-F1DE-5D8E-FCB3-951902B9B04B}"/>
                </a:ext>
              </a:extLst>
            </p:cNvPr>
            <p:cNvSpPr/>
            <p:nvPr/>
          </p:nvSpPr>
          <p:spPr>
            <a:xfrm>
              <a:off x="4512605" y="3719161"/>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A4BA27D-1976-D228-411A-9E039923D748}"/>
                </a:ext>
              </a:extLst>
            </p:cNvPr>
            <p:cNvSpPr/>
            <p:nvPr/>
          </p:nvSpPr>
          <p:spPr>
            <a:xfrm>
              <a:off x="4851109" y="3942145"/>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6B5EA9F5-EC5C-7694-056F-6B7DD2FC7B0A}"/>
                </a:ext>
              </a:extLst>
            </p:cNvPr>
            <p:cNvSpPr/>
            <p:nvPr/>
          </p:nvSpPr>
          <p:spPr>
            <a:xfrm>
              <a:off x="4193105" y="343616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54DDFD2B-F1E1-C225-925A-C34802DC1DE5}"/>
                </a:ext>
              </a:extLst>
            </p:cNvPr>
            <p:cNvSpPr/>
            <p:nvPr/>
          </p:nvSpPr>
          <p:spPr>
            <a:xfrm>
              <a:off x="4296053" y="4067273"/>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EB034984-402B-07CD-FACC-F3FDC76C90CE}"/>
                </a:ext>
              </a:extLst>
            </p:cNvPr>
            <p:cNvSpPr/>
            <p:nvPr/>
          </p:nvSpPr>
          <p:spPr>
            <a:xfrm>
              <a:off x="4725981" y="3371049"/>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3" name="Oval 32">
              <a:extLst>
                <a:ext uri="{FF2B5EF4-FFF2-40B4-BE49-F238E27FC236}">
                  <a16:creationId xmlns:a16="http://schemas.microsoft.com/office/drawing/2014/main" id="{49E41EFB-EAE3-CF9F-76DF-603BFD36A078}"/>
                </a:ext>
              </a:extLst>
            </p:cNvPr>
            <p:cNvSpPr/>
            <p:nvPr/>
          </p:nvSpPr>
          <p:spPr>
            <a:xfrm>
              <a:off x="5360390" y="2703719"/>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C84C4A7A-3624-7F09-B15A-68C4D9AFF431}"/>
                </a:ext>
              </a:extLst>
            </p:cNvPr>
            <p:cNvSpPr/>
            <p:nvPr/>
          </p:nvSpPr>
          <p:spPr>
            <a:xfrm>
              <a:off x="5845943" y="260586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B5C9A951-6B07-4832-CAC9-B518B3BC64D0}"/>
                </a:ext>
              </a:extLst>
            </p:cNvPr>
            <p:cNvSpPr/>
            <p:nvPr/>
          </p:nvSpPr>
          <p:spPr>
            <a:xfrm>
              <a:off x="6238667" y="2730991"/>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4CAD6722-2FBD-33FF-90BE-47B774E96CC0}"/>
                </a:ext>
              </a:extLst>
            </p:cNvPr>
            <p:cNvSpPr/>
            <p:nvPr/>
          </p:nvSpPr>
          <p:spPr>
            <a:xfrm>
              <a:off x="6370683" y="312079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55CE6D31-C600-8A01-47D7-4952CBA709B6}"/>
                </a:ext>
              </a:extLst>
            </p:cNvPr>
            <p:cNvSpPr/>
            <p:nvPr/>
          </p:nvSpPr>
          <p:spPr>
            <a:xfrm>
              <a:off x="6770295" y="313280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B03CD738-BEFE-EB22-5B75-BAA908D1B646}"/>
                </a:ext>
              </a:extLst>
            </p:cNvPr>
            <p:cNvSpPr/>
            <p:nvPr/>
          </p:nvSpPr>
          <p:spPr>
            <a:xfrm>
              <a:off x="6903559" y="359403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36612B8E-E19C-17FA-93C1-87625FBBA2AC}"/>
                </a:ext>
              </a:extLst>
            </p:cNvPr>
            <p:cNvSpPr/>
            <p:nvPr/>
          </p:nvSpPr>
          <p:spPr>
            <a:xfrm>
              <a:off x="6653303" y="3956083"/>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Oval 39">
              <a:extLst>
                <a:ext uri="{FF2B5EF4-FFF2-40B4-BE49-F238E27FC236}">
                  <a16:creationId xmlns:a16="http://schemas.microsoft.com/office/drawing/2014/main" id="{8D593B13-C16C-A738-EA49-C498D4440837}"/>
                </a:ext>
              </a:extLst>
            </p:cNvPr>
            <p:cNvSpPr/>
            <p:nvPr/>
          </p:nvSpPr>
          <p:spPr>
            <a:xfrm>
              <a:off x="6528175" y="4340720"/>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Oval 40">
              <a:extLst>
                <a:ext uri="{FF2B5EF4-FFF2-40B4-BE49-F238E27FC236}">
                  <a16:creationId xmlns:a16="http://schemas.microsoft.com/office/drawing/2014/main" id="{7F538056-AD61-4E39-1125-7617D7E83632}"/>
                </a:ext>
              </a:extLst>
            </p:cNvPr>
            <p:cNvSpPr/>
            <p:nvPr/>
          </p:nvSpPr>
          <p:spPr>
            <a:xfrm>
              <a:off x="7090843" y="3281365"/>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5F4D935E-E88C-27C1-EA91-3536361C9C55}"/>
                </a:ext>
              </a:extLst>
            </p:cNvPr>
            <p:cNvSpPr/>
            <p:nvPr/>
          </p:nvSpPr>
          <p:spPr>
            <a:xfrm>
              <a:off x="4601405" y="4104698"/>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Oval 42">
              <a:extLst>
                <a:ext uri="{FF2B5EF4-FFF2-40B4-BE49-F238E27FC236}">
                  <a16:creationId xmlns:a16="http://schemas.microsoft.com/office/drawing/2014/main" id="{8650FF77-B72E-9C2A-B8F5-E49FA3F236CA}"/>
                </a:ext>
              </a:extLst>
            </p:cNvPr>
            <p:cNvSpPr/>
            <p:nvPr/>
          </p:nvSpPr>
          <p:spPr>
            <a:xfrm>
              <a:off x="5664476" y="2844152"/>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A518C3C8-BC39-46E7-656E-AAE11413B34C}"/>
                </a:ext>
              </a:extLst>
            </p:cNvPr>
            <p:cNvSpPr/>
            <p:nvPr/>
          </p:nvSpPr>
          <p:spPr>
            <a:xfrm>
              <a:off x="6519982" y="2913296"/>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955989EC-426B-0965-7DD5-DCE9EA5FF7A0}"/>
                </a:ext>
              </a:extLst>
            </p:cNvPr>
            <p:cNvSpPr/>
            <p:nvPr/>
          </p:nvSpPr>
          <p:spPr>
            <a:xfrm>
              <a:off x="6959041" y="388861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11B04583-0081-3CF6-149E-3A75EDB2710F}"/>
                </a:ext>
              </a:extLst>
            </p:cNvPr>
            <p:cNvSpPr/>
            <p:nvPr/>
          </p:nvSpPr>
          <p:spPr>
            <a:xfrm>
              <a:off x="6804204" y="4185268"/>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spTree>
    <p:extLst>
      <p:ext uri="{BB962C8B-B14F-4D97-AF65-F5344CB8AC3E}">
        <p14:creationId xmlns:p14="http://schemas.microsoft.com/office/powerpoint/2010/main" val="2079691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9B07-1815-93D1-2D5E-B8ED0394EB9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DCCA548-3875-9888-A2A8-AD773C831BE2}"/>
                  </a:ext>
                </a:extLst>
              </p:cNvPr>
              <p:cNvSpPr>
                <a:spLocks noGrp="1"/>
              </p:cNvSpPr>
              <p:nvPr>
                <p:ph type="title"/>
              </p:nvPr>
            </p:nvSpPr>
            <p:spPr/>
            <p:txBody>
              <a:bodyPr/>
              <a:lstStyle/>
              <a:p>
                <a14:m>
                  <m:oMath xmlns:m="http://schemas.openxmlformats.org/officeDocument/2006/math">
                    <m:r>
                      <a:rPr lang="en-US" i="1" dirty="0">
                        <a:latin typeface="Cambria Math" panose="02040503050406030204" pitchFamily="18" charset="0"/>
                      </a:rPr>
                      <m:t>𝑘</m:t>
                    </m:r>
                  </m:oMath>
                </a14:m>
                <a:r>
                  <a:rPr lang="en-US" dirty="0"/>
                  <a:t>-means step by step</a:t>
                </a:r>
                <a:endParaRPr lang="en-AT" dirty="0"/>
              </a:p>
            </p:txBody>
          </p:sp>
        </mc:Choice>
        <mc:Fallback xmlns="">
          <p:sp>
            <p:nvSpPr>
              <p:cNvPr id="2" name="Title 1">
                <a:extLst>
                  <a:ext uri="{FF2B5EF4-FFF2-40B4-BE49-F238E27FC236}">
                    <a16:creationId xmlns:a16="http://schemas.microsoft.com/office/drawing/2014/main" id="{FDCCA548-3875-9888-A2A8-AD773C831BE2}"/>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AFA58E05-0FFE-10DC-E73D-E7359BD0FAA9}"/>
              </a:ext>
            </a:extLst>
          </p:cNvPr>
          <p:cNvSpPr>
            <a:spLocks noGrp="1"/>
          </p:cNvSpPr>
          <p:nvPr>
            <p:ph type="sldNum" sz="quarter" idx="12"/>
          </p:nvPr>
        </p:nvSpPr>
        <p:spPr/>
        <p:txBody>
          <a:bodyPr/>
          <a:lstStyle/>
          <a:p>
            <a:fld id="{CC491BDB-77F2-4EF0-887C-9DE660584513}" type="slidenum">
              <a:rPr lang="en-GB" smtClean="0"/>
              <a:pPr/>
              <a:t>45</a:t>
            </a:fld>
            <a:endParaRPr lang="en-GB" dirty="0"/>
          </a:p>
        </p:txBody>
      </p:sp>
      <p:sp>
        <p:nvSpPr>
          <p:cNvPr id="25" name="TextBox 24">
            <a:extLst>
              <a:ext uri="{FF2B5EF4-FFF2-40B4-BE49-F238E27FC236}">
                <a16:creationId xmlns:a16="http://schemas.microsoft.com/office/drawing/2014/main" id="{E03BCB7E-D4B0-E704-1651-5AE8156D46CB}"/>
              </a:ext>
            </a:extLst>
          </p:cNvPr>
          <p:cNvSpPr txBox="1"/>
          <p:nvPr/>
        </p:nvSpPr>
        <p:spPr>
          <a:xfrm>
            <a:off x="242891" y="1259506"/>
            <a:ext cx="7887789"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Then: </a:t>
            </a:r>
            <a:r>
              <a:rPr lang="en-US" sz="2400" dirty="0">
                <a:latin typeface="Beaufort for LOL" panose="02020503050000020004" pitchFamily="18" charset="0"/>
                <a:cs typeface="Beaufort for LOL" panose="02020503050000020004" pitchFamily="18" charset="0"/>
              </a:rPr>
              <a:t>calculate centroids = “</a:t>
            </a:r>
            <a:r>
              <a:rPr lang="en-US" sz="2400" dirty="0" err="1">
                <a:latin typeface="Beaufort for LOL" panose="02020503050000020004" pitchFamily="18" charset="0"/>
                <a:cs typeface="Beaufort for LOL" panose="02020503050000020004" pitchFamily="18" charset="0"/>
              </a:rPr>
              <a:t>centre</a:t>
            </a:r>
            <a:r>
              <a:rPr lang="en-US" sz="2400" dirty="0">
                <a:latin typeface="Beaufort for LOL" panose="02020503050000020004" pitchFamily="18" charset="0"/>
                <a:cs typeface="Beaufort for LOL" panose="02020503050000020004" pitchFamily="18" charset="0"/>
              </a:rPr>
              <a:t> of mass” per class!</a:t>
            </a:r>
            <a:endParaRPr lang="en-AT" sz="2400" dirty="0">
              <a:latin typeface="Beaufort for LOL" panose="02020503050000020004" pitchFamily="18" charset="0"/>
              <a:cs typeface="Beaufort for LOL" panose="02020503050000020004" pitchFamily="18" charset="0"/>
            </a:endParaRPr>
          </a:p>
        </p:txBody>
      </p:sp>
      <p:grpSp>
        <p:nvGrpSpPr>
          <p:cNvPr id="26" name="Group 25">
            <a:extLst>
              <a:ext uri="{FF2B5EF4-FFF2-40B4-BE49-F238E27FC236}">
                <a16:creationId xmlns:a16="http://schemas.microsoft.com/office/drawing/2014/main" id="{BE3FF477-7375-0D2E-55F6-DD981A03559A}"/>
              </a:ext>
            </a:extLst>
          </p:cNvPr>
          <p:cNvGrpSpPr/>
          <p:nvPr/>
        </p:nvGrpSpPr>
        <p:grpSpPr>
          <a:xfrm>
            <a:off x="3370683" y="2311554"/>
            <a:ext cx="5058860" cy="2934400"/>
            <a:chOff x="3957549" y="2605863"/>
            <a:chExt cx="3330022" cy="1931585"/>
          </a:xfrm>
        </p:grpSpPr>
        <p:sp>
          <p:nvSpPr>
            <p:cNvPr id="27" name="Oval 26">
              <a:extLst>
                <a:ext uri="{FF2B5EF4-FFF2-40B4-BE49-F238E27FC236}">
                  <a16:creationId xmlns:a16="http://schemas.microsoft.com/office/drawing/2014/main" id="{1A3CCD5A-2217-731E-39D2-BDF45C3A9F56}"/>
                </a:ext>
              </a:extLst>
            </p:cNvPr>
            <p:cNvSpPr/>
            <p:nvPr/>
          </p:nvSpPr>
          <p:spPr>
            <a:xfrm>
              <a:off x="3957549" y="3817017"/>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D8BD03FE-5DA6-FA73-B857-7B493FA7EFF3}"/>
                </a:ext>
              </a:extLst>
            </p:cNvPr>
            <p:cNvSpPr/>
            <p:nvPr/>
          </p:nvSpPr>
          <p:spPr>
            <a:xfrm>
              <a:off x="4512605" y="3719161"/>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5F310BF5-DEFA-B1DB-EB2F-709123C2ABD2}"/>
                </a:ext>
              </a:extLst>
            </p:cNvPr>
            <p:cNvSpPr/>
            <p:nvPr/>
          </p:nvSpPr>
          <p:spPr>
            <a:xfrm>
              <a:off x="4851109" y="3942145"/>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6BD1C653-884F-1638-EEEF-5E6EE6A8F2F7}"/>
                </a:ext>
              </a:extLst>
            </p:cNvPr>
            <p:cNvSpPr/>
            <p:nvPr/>
          </p:nvSpPr>
          <p:spPr>
            <a:xfrm>
              <a:off x="4193105" y="343616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AAE68715-917B-8F59-529B-CAD1AF8BBA69}"/>
                </a:ext>
              </a:extLst>
            </p:cNvPr>
            <p:cNvSpPr/>
            <p:nvPr/>
          </p:nvSpPr>
          <p:spPr>
            <a:xfrm>
              <a:off x="4296053" y="4067273"/>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1CB9BC1F-CCDB-7565-4588-590B5ECCA31E}"/>
                </a:ext>
              </a:extLst>
            </p:cNvPr>
            <p:cNvSpPr/>
            <p:nvPr/>
          </p:nvSpPr>
          <p:spPr>
            <a:xfrm>
              <a:off x="4725981" y="3371049"/>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3" name="Oval 32">
              <a:extLst>
                <a:ext uri="{FF2B5EF4-FFF2-40B4-BE49-F238E27FC236}">
                  <a16:creationId xmlns:a16="http://schemas.microsoft.com/office/drawing/2014/main" id="{75EEA888-7552-3C40-5409-8365E1045730}"/>
                </a:ext>
              </a:extLst>
            </p:cNvPr>
            <p:cNvSpPr/>
            <p:nvPr/>
          </p:nvSpPr>
          <p:spPr>
            <a:xfrm>
              <a:off x="5360390" y="2703719"/>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1DB05B1C-B3E1-DE85-FAB0-48E903D3FF9D}"/>
                </a:ext>
              </a:extLst>
            </p:cNvPr>
            <p:cNvSpPr/>
            <p:nvPr/>
          </p:nvSpPr>
          <p:spPr>
            <a:xfrm>
              <a:off x="5845943" y="260586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A1A1B2F3-0491-3C1F-EC8E-91717C652814}"/>
                </a:ext>
              </a:extLst>
            </p:cNvPr>
            <p:cNvSpPr/>
            <p:nvPr/>
          </p:nvSpPr>
          <p:spPr>
            <a:xfrm>
              <a:off x="6238667" y="2730991"/>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21DFD56A-A79A-B338-151B-13000FF865BF}"/>
                </a:ext>
              </a:extLst>
            </p:cNvPr>
            <p:cNvSpPr/>
            <p:nvPr/>
          </p:nvSpPr>
          <p:spPr>
            <a:xfrm>
              <a:off x="6370683" y="312079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22D90842-99DC-7622-1566-06B527E1517C}"/>
                </a:ext>
              </a:extLst>
            </p:cNvPr>
            <p:cNvSpPr/>
            <p:nvPr/>
          </p:nvSpPr>
          <p:spPr>
            <a:xfrm>
              <a:off x="6770295" y="313280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5DD58F54-1851-739E-75B2-8B4C9BB9D1A2}"/>
                </a:ext>
              </a:extLst>
            </p:cNvPr>
            <p:cNvSpPr/>
            <p:nvPr/>
          </p:nvSpPr>
          <p:spPr>
            <a:xfrm>
              <a:off x="6903559" y="359403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23290976-C458-6484-C1DA-C0177CE24713}"/>
                </a:ext>
              </a:extLst>
            </p:cNvPr>
            <p:cNvSpPr/>
            <p:nvPr/>
          </p:nvSpPr>
          <p:spPr>
            <a:xfrm>
              <a:off x="6653303" y="3956083"/>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Oval 39">
              <a:extLst>
                <a:ext uri="{FF2B5EF4-FFF2-40B4-BE49-F238E27FC236}">
                  <a16:creationId xmlns:a16="http://schemas.microsoft.com/office/drawing/2014/main" id="{67AB7560-3E49-BA57-3F39-1C76251744D0}"/>
                </a:ext>
              </a:extLst>
            </p:cNvPr>
            <p:cNvSpPr/>
            <p:nvPr/>
          </p:nvSpPr>
          <p:spPr>
            <a:xfrm>
              <a:off x="6528175" y="4340720"/>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Oval 40">
              <a:extLst>
                <a:ext uri="{FF2B5EF4-FFF2-40B4-BE49-F238E27FC236}">
                  <a16:creationId xmlns:a16="http://schemas.microsoft.com/office/drawing/2014/main" id="{B933702B-7CC0-4E84-A161-C223E86EB621}"/>
                </a:ext>
              </a:extLst>
            </p:cNvPr>
            <p:cNvSpPr/>
            <p:nvPr/>
          </p:nvSpPr>
          <p:spPr>
            <a:xfrm>
              <a:off x="7090843" y="3281365"/>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39FA2A53-8C5F-6095-C89C-B8EEA1330739}"/>
                </a:ext>
              </a:extLst>
            </p:cNvPr>
            <p:cNvSpPr/>
            <p:nvPr/>
          </p:nvSpPr>
          <p:spPr>
            <a:xfrm>
              <a:off x="4601405" y="4104698"/>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Oval 42">
              <a:extLst>
                <a:ext uri="{FF2B5EF4-FFF2-40B4-BE49-F238E27FC236}">
                  <a16:creationId xmlns:a16="http://schemas.microsoft.com/office/drawing/2014/main" id="{6E9D16F5-6FB2-B21D-126E-0014E8543D3D}"/>
                </a:ext>
              </a:extLst>
            </p:cNvPr>
            <p:cNvSpPr/>
            <p:nvPr/>
          </p:nvSpPr>
          <p:spPr>
            <a:xfrm>
              <a:off x="5664476" y="2844152"/>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A3E8B016-5F4D-C0A4-CE97-B3E61654F2A0}"/>
                </a:ext>
              </a:extLst>
            </p:cNvPr>
            <p:cNvSpPr/>
            <p:nvPr/>
          </p:nvSpPr>
          <p:spPr>
            <a:xfrm>
              <a:off x="6519982" y="2913296"/>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97C5B024-EA61-891B-BE05-42DFE4E98D07}"/>
                </a:ext>
              </a:extLst>
            </p:cNvPr>
            <p:cNvSpPr/>
            <p:nvPr/>
          </p:nvSpPr>
          <p:spPr>
            <a:xfrm>
              <a:off x="6959041" y="388861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361519EE-0853-9874-7F5E-F97DE47157B4}"/>
                </a:ext>
              </a:extLst>
            </p:cNvPr>
            <p:cNvSpPr/>
            <p:nvPr/>
          </p:nvSpPr>
          <p:spPr>
            <a:xfrm>
              <a:off x="6804204" y="4185268"/>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sp>
        <p:nvSpPr>
          <p:cNvPr id="4" name="Star: 5 Points 3">
            <a:extLst>
              <a:ext uri="{FF2B5EF4-FFF2-40B4-BE49-F238E27FC236}">
                <a16:creationId xmlns:a16="http://schemas.microsoft.com/office/drawing/2014/main" id="{825FE990-4A82-5C02-2DE9-346D51B5F9FF}"/>
              </a:ext>
            </a:extLst>
          </p:cNvPr>
          <p:cNvSpPr/>
          <p:nvPr/>
        </p:nvSpPr>
        <p:spPr>
          <a:xfrm>
            <a:off x="5528675" y="4450362"/>
            <a:ext cx="461957" cy="461957"/>
          </a:xfrm>
          <a:prstGeom prst="star5">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Star: 5 Points 4">
            <a:extLst>
              <a:ext uri="{FF2B5EF4-FFF2-40B4-BE49-F238E27FC236}">
                <a16:creationId xmlns:a16="http://schemas.microsoft.com/office/drawing/2014/main" id="{D1367C6F-7C2F-F409-3408-CDB037BB7977}"/>
              </a:ext>
            </a:extLst>
          </p:cNvPr>
          <p:cNvSpPr/>
          <p:nvPr/>
        </p:nvSpPr>
        <p:spPr>
          <a:xfrm>
            <a:off x="6397974" y="3094663"/>
            <a:ext cx="461957" cy="461957"/>
          </a:xfrm>
          <a:prstGeom prst="star5">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1185568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4D8A0-0E0D-2F99-FDD4-2A2BCBB575A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95FA09C-DF37-46B9-23D5-26D1DBEF77B4}"/>
                  </a:ext>
                </a:extLst>
              </p:cNvPr>
              <p:cNvSpPr>
                <a:spLocks noGrp="1"/>
              </p:cNvSpPr>
              <p:nvPr>
                <p:ph type="title"/>
              </p:nvPr>
            </p:nvSpPr>
            <p:spPr/>
            <p:txBody>
              <a:bodyPr/>
              <a:lstStyle/>
              <a:p>
                <a14:m>
                  <m:oMath xmlns:m="http://schemas.openxmlformats.org/officeDocument/2006/math">
                    <m:r>
                      <a:rPr lang="en-US" i="1" dirty="0">
                        <a:latin typeface="Cambria Math" panose="02040503050406030204" pitchFamily="18" charset="0"/>
                      </a:rPr>
                      <m:t>𝑘</m:t>
                    </m:r>
                  </m:oMath>
                </a14:m>
                <a:r>
                  <a:rPr lang="en-US" dirty="0"/>
                  <a:t>-means step by step</a:t>
                </a:r>
                <a:endParaRPr lang="en-AT" dirty="0"/>
              </a:p>
            </p:txBody>
          </p:sp>
        </mc:Choice>
        <mc:Fallback xmlns="">
          <p:sp>
            <p:nvSpPr>
              <p:cNvPr id="2" name="Title 1">
                <a:extLst>
                  <a:ext uri="{FF2B5EF4-FFF2-40B4-BE49-F238E27FC236}">
                    <a16:creationId xmlns:a16="http://schemas.microsoft.com/office/drawing/2014/main" id="{C95FA09C-DF37-46B9-23D5-26D1DBEF77B4}"/>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F8BB0C2C-8BC9-1FCE-4E35-DDB9DA792E10}"/>
              </a:ext>
            </a:extLst>
          </p:cNvPr>
          <p:cNvSpPr>
            <a:spLocks noGrp="1"/>
          </p:cNvSpPr>
          <p:nvPr>
            <p:ph type="sldNum" sz="quarter" idx="12"/>
          </p:nvPr>
        </p:nvSpPr>
        <p:spPr/>
        <p:txBody>
          <a:bodyPr/>
          <a:lstStyle/>
          <a:p>
            <a:fld id="{CC491BDB-77F2-4EF0-887C-9DE660584513}" type="slidenum">
              <a:rPr lang="en-GB" smtClean="0"/>
              <a:pPr/>
              <a:t>46</a:t>
            </a:fld>
            <a:endParaRPr lang="en-GB" dirty="0"/>
          </a:p>
        </p:txBody>
      </p:sp>
      <p:sp>
        <p:nvSpPr>
          <p:cNvPr id="25" name="TextBox 24">
            <a:extLst>
              <a:ext uri="{FF2B5EF4-FFF2-40B4-BE49-F238E27FC236}">
                <a16:creationId xmlns:a16="http://schemas.microsoft.com/office/drawing/2014/main" id="{9A8AE886-6B8F-9C69-E6E2-1CB85B39D3A6}"/>
              </a:ext>
            </a:extLst>
          </p:cNvPr>
          <p:cNvSpPr txBox="1"/>
          <p:nvPr/>
        </p:nvSpPr>
        <p:spPr>
          <a:xfrm>
            <a:off x="242891" y="1259506"/>
            <a:ext cx="1048119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Then: </a:t>
            </a:r>
            <a:r>
              <a:rPr lang="en-US" sz="2400" dirty="0">
                <a:latin typeface="Beaufort for LOL" panose="02020503050000020004" pitchFamily="18" charset="0"/>
                <a:cs typeface="Beaufort for LOL" panose="02020503050000020004" pitchFamily="18" charset="0"/>
              </a:rPr>
              <a:t>reassign classes – for each point, its class is given by the closer centroid!</a:t>
            </a:r>
            <a:endParaRPr lang="en-AT" sz="2400" dirty="0">
              <a:latin typeface="Beaufort for LOL" panose="02020503050000020004" pitchFamily="18" charset="0"/>
              <a:cs typeface="Beaufort for LOL" panose="02020503050000020004" pitchFamily="18" charset="0"/>
            </a:endParaRPr>
          </a:p>
        </p:txBody>
      </p:sp>
      <p:grpSp>
        <p:nvGrpSpPr>
          <p:cNvPr id="26" name="Group 25">
            <a:extLst>
              <a:ext uri="{FF2B5EF4-FFF2-40B4-BE49-F238E27FC236}">
                <a16:creationId xmlns:a16="http://schemas.microsoft.com/office/drawing/2014/main" id="{F0E7CB92-7AFE-5583-4532-63095FF9D51A}"/>
              </a:ext>
            </a:extLst>
          </p:cNvPr>
          <p:cNvGrpSpPr/>
          <p:nvPr/>
        </p:nvGrpSpPr>
        <p:grpSpPr>
          <a:xfrm>
            <a:off x="3370683" y="2311554"/>
            <a:ext cx="5058860" cy="2934400"/>
            <a:chOff x="3957549" y="2605863"/>
            <a:chExt cx="3330022" cy="1931585"/>
          </a:xfrm>
        </p:grpSpPr>
        <p:sp>
          <p:nvSpPr>
            <p:cNvPr id="27" name="Oval 26">
              <a:extLst>
                <a:ext uri="{FF2B5EF4-FFF2-40B4-BE49-F238E27FC236}">
                  <a16:creationId xmlns:a16="http://schemas.microsoft.com/office/drawing/2014/main" id="{DCCB564C-0145-06B8-F851-69F43B2DEC90}"/>
                </a:ext>
              </a:extLst>
            </p:cNvPr>
            <p:cNvSpPr/>
            <p:nvPr/>
          </p:nvSpPr>
          <p:spPr>
            <a:xfrm>
              <a:off x="3957549" y="3817017"/>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66ADEB38-2CD2-0FAD-30E5-F790889BDE6E}"/>
                </a:ext>
              </a:extLst>
            </p:cNvPr>
            <p:cNvSpPr/>
            <p:nvPr/>
          </p:nvSpPr>
          <p:spPr>
            <a:xfrm>
              <a:off x="4512605" y="3719161"/>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45805629-5FCE-6A53-3529-2B5690BEDC47}"/>
                </a:ext>
              </a:extLst>
            </p:cNvPr>
            <p:cNvSpPr/>
            <p:nvPr/>
          </p:nvSpPr>
          <p:spPr>
            <a:xfrm>
              <a:off x="4851109" y="3942145"/>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82B528C4-F3E5-6C1A-E831-D85D79CE56C5}"/>
                </a:ext>
              </a:extLst>
            </p:cNvPr>
            <p:cNvSpPr/>
            <p:nvPr/>
          </p:nvSpPr>
          <p:spPr>
            <a:xfrm>
              <a:off x="4193105" y="343616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E3C96D90-9BB7-FD51-05FD-6B6861D2192E}"/>
                </a:ext>
              </a:extLst>
            </p:cNvPr>
            <p:cNvSpPr/>
            <p:nvPr/>
          </p:nvSpPr>
          <p:spPr>
            <a:xfrm>
              <a:off x="4296053" y="4067273"/>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1E7B785B-AB5B-C50B-0F74-8A36AA7D752B}"/>
                </a:ext>
              </a:extLst>
            </p:cNvPr>
            <p:cNvSpPr/>
            <p:nvPr/>
          </p:nvSpPr>
          <p:spPr>
            <a:xfrm>
              <a:off x="4725981" y="337104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3" name="Oval 32">
              <a:extLst>
                <a:ext uri="{FF2B5EF4-FFF2-40B4-BE49-F238E27FC236}">
                  <a16:creationId xmlns:a16="http://schemas.microsoft.com/office/drawing/2014/main" id="{A70E481F-2003-84BA-93D0-832486C40206}"/>
                </a:ext>
              </a:extLst>
            </p:cNvPr>
            <p:cNvSpPr/>
            <p:nvPr/>
          </p:nvSpPr>
          <p:spPr>
            <a:xfrm>
              <a:off x="5360390" y="2703719"/>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54C00899-C520-5FDB-6A75-784D3609A98C}"/>
                </a:ext>
              </a:extLst>
            </p:cNvPr>
            <p:cNvSpPr/>
            <p:nvPr/>
          </p:nvSpPr>
          <p:spPr>
            <a:xfrm>
              <a:off x="5845943" y="260586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80F9D0AA-CE04-4D5C-569C-A3FA56B89AC0}"/>
                </a:ext>
              </a:extLst>
            </p:cNvPr>
            <p:cNvSpPr/>
            <p:nvPr/>
          </p:nvSpPr>
          <p:spPr>
            <a:xfrm>
              <a:off x="6238667" y="2730991"/>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685771AD-5E67-B921-11EA-B230E85B8528}"/>
                </a:ext>
              </a:extLst>
            </p:cNvPr>
            <p:cNvSpPr/>
            <p:nvPr/>
          </p:nvSpPr>
          <p:spPr>
            <a:xfrm>
              <a:off x="6370683" y="312079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6CF3D2AD-618F-2811-94EA-48C6F018C135}"/>
                </a:ext>
              </a:extLst>
            </p:cNvPr>
            <p:cNvSpPr/>
            <p:nvPr/>
          </p:nvSpPr>
          <p:spPr>
            <a:xfrm>
              <a:off x="6770295" y="313280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3A1866B6-1EB6-9D64-59D8-11915304077A}"/>
                </a:ext>
              </a:extLst>
            </p:cNvPr>
            <p:cNvSpPr/>
            <p:nvPr/>
          </p:nvSpPr>
          <p:spPr>
            <a:xfrm>
              <a:off x="6903559" y="359403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BB337185-F71A-E55A-7351-8D3A97F71EA3}"/>
                </a:ext>
              </a:extLst>
            </p:cNvPr>
            <p:cNvSpPr/>
            <p:nvPr/>
          </p:nvSpPr>
          <p:spPr>
            <a:xfrm>
              <a:off x="6653303" y="395608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Oval 39">
              <a:extLst>
                <a:ext uri="{FF2B5EF4-FFF2-40B4-BE49-F238E27FC236}">
                  <a16:creationId xmlns:a16="http://schemas.microsoft.com/office/drawing/2014/main" id="{36816FF6-F871-98DA-F52B-9E020CF9F1E0}"/>
                </a:ext>
              </a:extLst>
            </p:cNvPr>
            <p:cNvSpPr/>
            <p:nvPr/>
          </p:nvSpPr>
          <p:spPr>
            <a:xfrm>
              <a:off x="6528175" y="4340720"/>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Oval 40">
              <a:extLst>
                <a:ext uri="{FF2B5EF4-FFF2-40B4-BE49-F238E27FC236}">
                  <a16:creationId xmlns:a16="http://schemas.microsoft.com/office/drawing/2014/main" id="{4A0E84B5-7235-82F3-2BDD-26D857C789F4}"/>
                </a:ext>
              </a:extLst>
            </p:cNvPr>
            <p:cNvSpPr/>
            <p:nvPr/>
          </p:nvSpPr>
          <p:spPr>
            <a:xfrm>
              <a:off x="7090843" y="3281365"/>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E5AF8FFF-AAA4-CFDC-8983-707562058A79}"/>
                </a:ext>
              </a:extLst>
            </p:cNvPr>
            <p:cNvSpPr/>
            <p:nvPr/>
          </p:nvSpPr>
          <p:spPr>
            <a:xfrm>
              <a:off x="4601405" y="4104698"/>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Oval 42">
              <a:extLst>
                <a:ext uri="{FF2B5EF4-FFF2-40B4-BE49-F238E27FC236}">
                  <a16:creationId xmlns:a16="http://schemas.microsoft.com/office/drawing/2014/main" id="{ED119844-34A4-111D-7B36-1187B55BC1EE}"/>
                </a:ext>
              </a:extLst>
            </p:cNvPr>
            <p:cNvSpPr/>
            <p:nvPr/>
          </p:nvSpPr>
          <p:spPr>
            <a:xfrm>
              <a:off x="5664476" y="2844152"/>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C4F71CD6-AA26-571C-B173-4364547597EF}"/>
                </a:ext>
              </a:extLst>
            </p:cNvPr>
            <p:cNvSpPr/>
            <p:nvPr/>
          </p:nvSpPr>
          <p:spPr>
            <a:xfrm>
              <a:off x="6519982" y="2913296"/>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7B441A25-7E05-8AED-F10B-C233440C2F34}"/>
                </a:ext>
              </a:extLst>
            </p:cNvPr>
            <p:cNvSpPr/>
            <p:nvPr/>
          </p:nvSpPr>
          <p:spPr>
            <a:xfrm>
              <a:off x="6959041" y="388861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716623E0-1989-F6B6-807E-D9BE089D56D7}"/>
                </a:ext>
              </a:extLst>
            </p:cNvPr>
            <p:cNvSpPr/>
            <p:nvPr/>
          </p:nvSpPr>
          <p:spPr>
            <a:xfrm>
              <a:off x="6804204" y="4185268"/>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grpSp>
      <p:sp>
        <p:nvSpPr>
          <p:cNvPr id="4" name="Star: 5 Points 3">
            <a:extLst>
              <a:ext uri="{FF2B5EF4-FFF2-40B4-BE49-F238E27FC236}">
                <a16:creationId xmlns:a16="http://schemas.microsoft.com/office/drawing/2014/main" id="{15D1CE43-EE9B-4617-2FBB-82723CCBB007}"/>
              </a:ext>
            </a:extLst>
          </p:cNvPr>
          <p:cNvSpPr/>
          <p:nvPr/>
        </p:nvSpPr>
        <p:spPr>
          <a:xfrm>
            <a:off x="5528675" y="4450362"/>
            <a:ext cx="461957" cy="461957"/>
          </a:xfrm>
          <a:prstGeom prst="star5">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Star: 5 Points 4">
            <a:extLst>
              <a:ext uri="{FF2B5EF4-FFF2-40B4-BE49-F238E27FC236}">
                <a16:creationId xmlns:a16="http://schemas.microsoft.com/office/drawing/2014/main" id="{1AE796C1-F72C-9756-7A0A-64ED06B85D07}"/>
              </a:ext>
            </a:extLst>
          </p:cNvPr>
          <p:cNvSpPr/>
          <p:nvPr/>
        </p:nvSpPr>
        <p:spPr>
          <a:xfrm>
            <a:off x="6397974" y="3094663"/>
            <a:ext cx="461957" cy="461957"/>
          </a:xfrm>
          <a:prstGeom prst="star5">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1647521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ED4F8-A55A-5BD4-4046-09423B21A03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1F1F8B-52B7-23D1-B16D-04009A5EC611}"/>
                  </a:ext>
                </a:extLst>
              </p:cNvPr>
              <p:cNvSpPr>
                <a:spLocks noGrp="1"/>
              </p:cNvSpPr>
              <p:nvPr>
                <p:ph type="title"/>
              </p:nvPr>
            </p:nvSpPr>
            <p:spPr/>
            <p:txBody>
              <a:bodyPr/>
              <a:lstStyle/>
              <a:p>
                <a14:m>
                  <m:oMath xmlns:m="http://schemas.openxmlformats.org/officeDocument/2006/math">
                    <m:r>
                      <a:rPr lang="en-US" i="1" dirty="0">
                        <a:latin typeface="Cambria Math" panose="02040503050406030204" pitchFamily="18" charset="0"/>
                      </a:rPr>
                      <m:t>𝑘</m:t>
                    </m:r>
                  </m:oMath>
                </a14:m>
                <a:r>
                  <a:rPr lang="en-US" dirty="0"/>
                  <a:t>-means step by step</a:t>
                </a:r>
                <a:endParaRPr lang="en-AT" dirty="0"/>
              </a:p>
            </p:txBody>
          </p:sp>
        </mc:Choice>
        <mc:Fallback xmlns="">
          <p:sp>
            <p:nvSpPr>
              <p:cNvPr id="2" name="Title 1">
                <a:extLst>
                  <a:ext uri="{FF2B5EF4-FFF2-40B4-BE49-F238E27FC236}">
                    <a16:creationId xmlns:a16="http://schemas.microsoft.com/office/drawing/2014/main" id="{F11F1F8B-52B7-23D1-B16D-04009A5EC611}"/>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CBA3416E-E9D8-DA2A-1FFF-48C1C9D3A0C8}"/>
              </a:ext>
            </a:extLst>
          </p:cNvPr>
          <p:cNvSpPr>
            <a:spLocks noGrp="1"/>
          </p:cNvSpPr>
          <p:nvPr>
            <p:ph type="sldNum" sz="quarter" idx="12"/>
          </p:nvPr>
        </p:nvSpPr>
        <p:spPr/>
        <p:txBody>
          <a:bodyPr/>
          <a:lstStyle/>
          <a:p>
            <a:fld id="{CC491BDB-77F2-4EF0-887C-9DE660584513}" type="slidenum">
              <a:rPr lang="en-GB" smtClean="0"/>
              <a:pPr/>
              <a:t>47</a:t>
            </a:fld>
            <a:endParaRPr lang="en-GB" dirty="0"/>
          </a:p>
        </p:txBody>
      </p:sp>
      <p:sp>
        <p:nvSpPr>
          <p:cNvPr id="25" name="TextBox 24">
            <a:extLst>
              <a:ext uri="{FF2B5EF4-FFF2-40B4-BE49-F238E27FC236}">
                <a16:creationId xmlns:a16="http://schemas.microsoft.com/office/drawing/2014/main" id="{9469C3D0-4D63-E400-2726-C73D57AE67E7}"/>
              </a:ext>
            </a:extLst>
          </p:cNvPr>
          <p:cNvSpPr txBox="1"/>
          <p:nvPr/>
        </p:nvSpPr>
        <p:spPr>
          <a:xfrm>
            <a:off x="242891" y="1259506"/>
            <a:ext cx="1048119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Then: </a:t>
            </a:r>
            <a:r>
              <a:rPr lang="en-US" sz="2400" dirty="0">
                <a:latin typeface="Beaufort for LOL" panose="02020503050000020004" pitchFamily="18" charset="0"/>
                <a:cs typeface="Beaufort for LOL" panose="02020503050000020004" pitchFamily="18" charset="0"/>
              </a:rPr>
              <a:t>recalculate centroids!</a:t>
            </a:r>
            <a:endParaRPr lang="en-AT" sz="2400" dirty="0">
              <a:latin typeface="Beaufort for LOL" panose="02020503050000020004" pitchFamily="18" charset="0"/>
              <a:cs typeface="Beaufort for LOL" panose="02020503050000020004" pitchFamily="18" charset="0"/>
            </a:endParaRPr>
          </a:p>
        </p:txBody>
      </p:sp>
      <p:grpSp>
        <p:nvGrpSpPr>
          <p:cNvPr id="26" name="Group 25">
            <a:extLst>
              <a:ext uri="{FF2B5EF4-FFF2-40B4-BE49-F238E27FC236}">
                <a16:creationId xmlns:a16="http://schemas.microsoft.com/office/drawing/2014/main" id="{7F71916F-C888-B912-1F64-86DF5FC9CF68}"/>
              </a:ext>
            </a:extLst>
          </p:cNvPr>
          <p:cNvGrpSpPr/>
          <p:nvPr/>
        </p:nvGrpSpPr>
        <p:grpSpPr>
          <a:xfrm>
            <a:off x="3370683" y="2311554"/>
            <a:ext cx="5058860" cy="2934400"/>
            <a:chOff x="3957549" y="2605863"/>
            <a:chExt cx="3330022" cy="1931585"/>
          </a:xfrm>
        </p:grpSpPr>
        <p:sp>
          <p:nvSpPr>
            <p:cNvPr id="27" name="Oval 26">
              <a:extLst>
                <a:ext uri="{FF2B5EF4-FFF2-40B4-BE49-F238E27FC236}">
                  <a16:creationId xmlns:a16="http://schemas.microsoft.com/office/drawing/2014/main" id="{3B61B71D-31E4-2D69-DDC2-E8ADD66EBA31}"/>
                </a:ext>
              </a:extLst>
            </p:cNvPr>
            <p:cNvSpPr/>
            <p:nvPr/>
          </p:nvSpPr>
          <p:spPr>
            <a:xfrm>
              <a:off x="3957549" y="3817017"/>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54D52A7B-C112-DB05-5275-A46A1AABFA98}"/>
                </a:ext>
              </a:extLst>
            </p:cNvPr>
            <p:cNvSpPr/>
            <p:nvPr/>
          </p:nvSpPr>
          <p:spPr>
            <a:xfrm>
              <a:off x="4512605" y="3719161"/>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F7301C08-E744-E94C-3691-6E38C7B80E0B}"/>
                </a:ext>
              </a:extLst>
            </p:cNvPr>
            <p:cNvSpPr/>
            <p:nvPr/>
          </p:nvSpPr>
          <p:spPr>
            <a:xfrm>
              <a:off x="4851109" y="3942145"/>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13174D93-D949-F2C6-1F19-463BC4BFAD31}"/>
                </a:ext>
              </a:extLst>
            </p:cNvPr>
            <p:cNvSpPr/>
            <p:nvPr/>
          </p:nvSpPr>
          <p:spPr>
            <a:xfrm>
              <a:off x="4193105" y="343616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BA16F01E-A02D-EF25-50E8-7D7E3C2FE4F8}"/>
                </a:ext>
              </a:extLst>
            </p:cNvPr>
            <p:cNvSpPr/>
            <p:nvPr/>
          </p:nvSpPr>
          <p:spPr>
            <a:xfrm>
              <a:off x="4296053" y="4067273"/>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26FD8351-D94D-534C-F1C1-33DE4D7DC7C2}"/>
                </a:ext>
              </a:extLst>
            </p:cNvPr>
            <p:cNvSpPr/>
            <p:nvPr/>
          </p:nvSpPr>
          <p:spPr>
            <a:xfrm>
              <a:off x="4725981" y="337104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3" name="Oval 32">
              <a:extLst>
                <a:ext uri="{FF2B5EF4-FFF2-40B4-BE49-F238E27FC236}">
                  <a16:creationId xmlns:a16="http://schemas.microsoft.com/office/drawing/2014/main" id="{F8936ADC-44C5-D9B6-1D05-03549C732FDF}"/>
                </a:ext>
              </a:extLst>
            </p:cNvPr>
            <p:cNvSpPr/>
            <p:nvPr/>
          </p:nvSpPr>
          <p:spPr>
            <a:xfrm>
              <a:off x="5360390" y="2703719"/>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6ABFAC6E-0506-54D6-0860-2CE2FE55D343}"/>
                </a:ext>
              </a:extLst>
            </p:cNvPr>
            <p:cNvSpPr/>
            <p:nvPr/>
          </p:nvSpPr>
          <p:spPr>
            <a:xfrm>
              <a:off x="5845943" y="260586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AD3EDAEB-821C-E318-4956-9D1F0FA749ED}"/>
                </a:ext>
              </a:extLst>
            </p:cNvPr>
            <p:cNvSpPr/>
            <p:nvPr/>
          </p:nvSpPr>
          <p:spPr>
            <a:xfrm>
              <a:off x="6238667" y="2730991"/>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22238C4E-3EE4-5B01-5F36-AFE88998B9BB}"/>
                </a:ext>
              </a:extLst>
            </p:cNvPr>
            <p:cNvSpPr/>
            <p:nvPr/>
          </p:nvSpPr>
          <p:spPr>
            <a:xfrm>
              <a:off x="6370683" y="312079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537219E4-BD25-8900-3197-1FDEFB5C2CB9}"/>
                </a:ext>
              </a:extLst>
            </p:cNvPr>
            <p:cNvSpPr/>
            <p:nvPr/>
          </p:nvSpPr>
          <p:spPr>
            <a:xfrm>
              <a:off x="6770295" y="313280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576D75CA-67CB-EBDF-A823-B7D34CDD26CF}"/>
                </a:ext>
              </a:extLst>
            </p:cNvPr>
            <p:cNvSpPr/>
            <p:nvPr/>
          </p:nvSpPr>
          <p:spPr>
            <a:xfrm>
              <a:off x="6903559" y="359403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E955933F-5352-7ED6-CA0D-18FE03CD3611}"/>
                </a:ext>
              </a:extLst>
            </p:cNvPr>
            <p:cNvSpPr/>
            <p:nvPr/>
          </p:nvSpPr>
          <p:spPr>
            <a:xfrm>
              <a:off x="6653303" y="395608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Oval 39">
              <a:extLst>
                <a:ext uri="{FF2B5EF4-FFF2-40B4-BE49-F238E27FC236}">
                  <a16:creationId xmlns:a16="http://schemas.microsoft.com/office/drawing/2014/main" id="{D731E3FF-B560-AEB8-DDD2-FCD1B7D1D05C}"/>
                </a:ext>
              </a:extLst>
            </p:cNvPr>
            <p:cNvSpPr/>
            <p:nvPr/>
          </p:nvSpPr>
          <p:spPr>
            <a:xfrm>
              <a:off x="6528175" y="4340720"/>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Oval 40">
              <a:extLst>
                <a:ext uri="{FF2B5EF4-FFF2-40B4-BE49-F238E27FC236}">
                  <a16:creationId xmlns:a16="http://schemas.microsoft.com/office/drawing/2014/main" id="{B347DE44-2DBC-26DD-3882-37B9BA24FC2A}"/>
                </a:ext>
              </a:extLst>
            </p:cNvPr>
            <p:cNvSpPr/>
            <p:nvPr/>
          </p:nvSpPr>
          <p:spPr>
            <a:xfrm>
              <a:off x="7090843" y="3281365"/>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A8E83BD6-C13B-F533-2317-0C6A88F66D16}"/>
                </a:ext>
              </a:extLst>
            </p:cNvPr>
            <p:cNvSpPr/>
            <p:nvPr/>
          </p:nvSpPr>
          <p:spPr>
            <a:xfrm>
              <a:off x="4601405" y="4104698"/>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Oval 42">
              <a:extLst>
                <a:ext uri="{FF2B5EF4-FFF2-40B4-BE49-F238E27FC236}">
                  <a16:creationId xmlns:a16="http://schemas.microsoft.com/office/drawing/2014/main" id="{25C77957-D52F-CD97-6D57-6ACA6F8CAA37}"/>
                </a:ext>
              </a:extLst>
            </p:cNvPr>
            <p:cNvSpPr/>
            <p:nvPr/>
          </p:nvSpPr>
          <p:spPr>
            <a:xfrm>
              <a:off x="5664476" y="2844152"/>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957018D6-FDB2-C21B-46DE-83A8301E9FFC}"/>
                </a:ext>
              </a:extLst>
            </p:cNvPr>
            <p:cNvSpPr/>
            <p:nvPr/>
          </p:nvSpPr>
          <p:spPr>
            <a:xfrm>
              <a:off x="6519982" y="2913296"/>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1D6BFEEE-30E2-0076-27D8-7F1AD7C8EE39}"/>
                </a:ext>
              </a:extLst>
            </p:cNvPr>
            <p:cNvSpPr/>
            <p:nvPr/>
          </p:nvSpPr>
          <p:spPr>
            <a:xfrm>
              <a:off x="6959041" y="388861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83FD80B5-0064-845D-7C07-8C53EEB338C8}"/>
                </a:ext>
              </a:extLst>
            </p:cNvPr>
            <p:cNvSpPr/>
            <p:nvPr/>
          </p:nvSpPr>
          <p:spPr>
            <a:xfrm>
              <a:off x="6804204" y="4185268"/>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grpSp>
      <p:sp>
        <p:nvSpPr>
          <p:cNvPr id="4" name="Star: 5 Points 3">
            <a:extLst>
              <a:ext uri="{FF2B5EF4-FFF2-40B4-BE49-F238E27FC236}">
                <a16:creationId xmlns:a16="http://schemas.microsoft.com/office/drawing/2014/main" id="{B8E8A81D-1812-A073-B3E6-A456AB899EDC}"/>
              </a:ext>
            </a:extLst>
          </p:cNvPr>
          <p:cNvSpPr/>
          <p:nvPr/>
        </p:nvSpPr>
        <p:spPr>
          <a:xfrm>
            <a:off x="4538060" y="3880633"/>
            <a:ext cx="461957" cy="461957"/>
          </a:xfrm>
          <a:prstGeom prst="star5">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Star: 5 Points 4">
            <a:extLst>
              <a:ext uri="{FF2B5EF4-FFF2-40B4-BE49-F238E27FC236}">
                <a16:creationId xmlns:a16="http://schemas.microsoft.com/office/drawing/2014/main" id="{E3A0E3AE-6134-D01D-3427-5028DD3B7C68}"/>
              </a:ext>
            </a:extLst>
          </p:cNvPr>
          <p:cNvSpPr/>
          <p:nvPr/>
        </p:nvSpPr>
        <p:spPr>
          <a:xfrm>
            <a:off x="7004027" y="3455015"/>
            <a:ext cx="461957" cy="461957"/>
          </a:xfrm>
          <a:prstGeom prst="star5">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1629473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7AF83-FD79-AC19-0470-1238CCA86BB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56A3FE1-F5F1-6129-A7C7-CA8680007EC5}"/>
                  </a:ext>
                </a:extLst>
              </p:cNvPr>
              <p:cNvSpPr>
                <a:spLocks noGrp="1"/>
              </p:cNvSpPr>
              <p:nvPr>
                <p:ph type="title"/>
              </p:nvPr>
            </p:nvSpPr>
            <p:spPr/>
            <p:txBody>
              <a:bodyPr/>
              <a:lstStyle/>
              <a:p>
                <a14:m>
                  <m:oMath xmlns:m="http://schemas.openxmlformats.org/officeDocument/2006/math">
                    <m:r>
                      <a:rPr lang="en-US" i="1" dirty="0">
                        <a:latin typeface="Cambria Math" panose="02040503050406030204" pitchFamily="18" charset="0"/>
                      </a:rPr>
                      <m:t>𝑘</m:t>
                    </m:r>
                  </m:oMath>
                </a14:m>
                <a:r>
                  <a:rPr lang="en-US" dirty="0"/>
                  <a:t>-means step by step</a:t>
                </a:r>
                <a:endParaRPr lang="en-AT" dirty="0"/>
              </a:p>
            </p:txBody>
          </p:sp>
        </mc:Choice>
        <mc:Fallback xmlns="">
          <p:sp>
            <p:nvSpPr>
              <p:cNvPr id="2" name="Title 1">
                <a:extLst>
                  <a:ext uri="{FF2B5EF4-FFF2-40B4-BE49-F238E27FC236}">
                    <a16:creationId xmlns:a16="http://schemas.microsoft.com/office/drawing/2014/main" id="{356A3FE1-F5F1-6129-A7C7-CA8680007EC5}"/>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14E50B40-8797-831E-A3CF-AF3B5A8C417D}"/>
              </a:ext>
            </a:extLst>
          </p:cNvPr>
          <p:cNvSpPr>
            <a:spLocks noGrp="1"/>
          </p:cNvSpPr>
          <p:nvPr>
            <p:ph type="sldNum" sz="quarter" idx="12"/>
          </p:nvPr>
        </p:nvSpPr>
        <p:spPr/>
        <p:txBody>
          <a:bodyPr/>
          <a:lstStyle/>
          <a:p>
            <a:fld id="{CC491BDB-77F2-4EF0-887C-9DE660584513}" type="slidenum">
              <a:rPr lang="en-GB" smtClean="0"/>
              <a:pPr/>
              <a:t>48</a:t>
            </a:fld>
            <a:endParaRPr lang="en-GB" dirty="0"/>
          </a:p>
        </p:txBody>
      </p:sp>
      <p:sp>
        <p:nvSpPr>
          <p:cNvPr id="25" name="TextBox 24">
            <a:extLst>
              <a:ext uri="{FF2B5EF4-FFF2-40B4-BE49-F238E27FC236}">
                <a16:creationId xmlns:a16="http://schemas.microsoft.com/office/drawing/2014/main" id="{3BD2590D-4303-DAA3-350E-12B1879CD707}"/>
              </a:ext>
            </a:extLst>
          </p:cNvPr>
          <p:cNvSpPr txBox="1"/>
          <p:nvPr/>
        </p:nvSpPr>
        <p:spPr>
          <a:xfrm>
            <a:off x="242891" y="1259506"/>
            <a:ext cx="1048119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Then: </a:t>
            </a:r>
            <a:r>
              <a:rPr lang="en-US" sz="2400" dirty="0">
                <a:latin typeface="Beaufort for LOL" panose="02020503050000020004" pitchFamily="18" charset="0"/>
                <a:cs typeface="Beaufort for LOL" panose="02020503050000020004" pitchFamily="18" charset="0"/>
              </a:rPr>
              <a:t>reassign labels (you see where this is going!)</a:t>
            </a:r>
            <a:endParaRPr lang="en-AT" sz="2400" dirty="0">
              <a:latin typeface="Beaufort for LOL" panose="02020503050000020004" pitchFamily="18" charset="0"/>
              <a:cs typeface="Beaufort for LOL" panose="02020503050000020004" pitchFamily="18" charset="0"/>
            </a:endParaRPr>
          </a:p>
        </p:txBody>
      </p:sp>
      <p:grpSp>
        <p:nvGrpSpPr>
          <p:cNvPr id="26" name="Group 25">
            <a:extLst>
              <a:ext uri="{FF2B5EF4-FFF2-40B4-BE49-F238E27FC236}">
                <a16:creationId xmlns:a16="http://schemas.microsoft.com/office/drawing/2014/main" id="{517FC955-CCBD-9305-8054-207E03A255DD}"/>
              </a:ext>
            </a:extLst>
          </p:cNvPr>
          <p:cNvGrpSpPr/>
          <p:nvPr/>
        </p:nvGrpSpPr>
        <p:grpSpPr>
          <a:xfrm>
            <a:off x="3370683" y="2311554"/>
            <a:ext cx="5058860" cy="2934400"/>
            <a:chOff x="3957549" y="2605863"/>
            <a:chExt cx="3330022" cy="1931585"/>
          </a:xfrm>
        </p:grpSpPr>
        <p:sp>
          <p:nvSpPr>
            <p:cNvPr id="27" name="Oval 26">
              <a:extLst>
                <a:ext uri="{FF2B5EF4-FFF2-40B4-BE49-F238E27FC236}">
                  <a16:creationId xmlns:a16="http://schemas.microsoft.com/office/drawing/2014/main" id="{AA9929AC-CE78-DB5A-44DD-6C59B94EC276}"/>
                </a:ext>
              </a:extLst>
            </p:cNvPr>
            <p:cNvSpPr/>
            <p:nvPr/>
          </p:nvSpPr>
          <p:spPr>
            <a:xfrm>
              <a:off x="3957549" y="3817017"/>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63A239D0-0645-F4E4-EE93-C314D81CB194}"/>
                </a:ext>
              </a:extLst>
            </p:cNvPr>
            <p:cNvSpPr/>
            <p:nvPr/>
          </p:nvSpPr>
          <p:spPr>
            <a:xfrm>
              <a:off x="4512605" y="3719161"/>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9F922FFF-0A81-A721-BF03-5F9DAF50064F}"/>
                </a:ext>
              </a:extLst>
            </p:cNvPr>
            <p:cNvSpPr/>
            <p:nvPr/>
          </p:nvSpPr>
          <p:spPr>
            <a:xfrm>
              <a:off x="4851109" y="3942145"/>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0EB358F3-D172-B0BF-45A4-29442899B6F4}"/>
                </a:ext>
              </a:extLst>
            </p:cNvPr>
            <p:cNvSpPr/>
            <p:nvPr/>
          </p:nvSpPr>
          <p:spPr>
            <a:xfrm>
              <a:off x="4193105" y="343616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4DD6F466-6E86-B498-C898-97EC988A0C6C}"/>
                </a:ext>
              </a:extLst>
            </p:cNvPr>
            <p:cNvSpPr/>
            <p:nvPr/>
          </p:nvSpPr>
          <p:spPr>
            <a:xfrm>
              <a:off x="4296053" y="4067273"/>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E9D3B270-B9FA-41F2-18A4-55262A369F09}"/>
                </a:ext>
              </a:extLst>
            </p:cNvPr>
            <p:cNvSpPr/>
            <p:nvPr/>
          </p:nvSpPr>
          <p:spPr>
            <a:xfrm>
              <a:off x="4725981" y="337104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3" name="Oval 32">
              <a:extLst>
                <a:ext uri="{FF2B5EF4-FFF2-40B4-BE49-F238E27FC236}">
                  <a16:creationId xmlns:a16="http://schemas.microsoft.com/office/drawing/2014/main" id="{43B3FAEA-FC13-7FF7-0049-78EE18BCDA81}"/>
                </a:ext>
              </a:extLst>
            </p:cNvPr>
            <p:cNvSpPr/>
            <p:nvPr/>
          </p:nvSpPr>
          <p:spPr>
            <a:xfrm>
              <a:off x="5360390" y="2703719"/>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BDA125B1-1127-9F18-FF3E-AE2A89108974}"/>
                </a:ext>
              </a:extLst>
            </p:cNvPr>
            <p:cNvSpPr/>
            <p:nvPr/>
          </p:nvSpPr>
          <p:spPr>
            <a:xfrm>
              <a:off x="5845943" y="260586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135270B7-9546-3C38-0D49-D4D953F3BB6F}"/>
                </a:ext>
              </a:extLst>
            </p:cNvPr>
            <p:cNvSpPr/>
            <p:nvPr/>
          </p:nvSpPr>
          <p:spPr>
            <a:xfrm>
              <a:off x="6238667" y="2730991"/>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9E2B8741-8A97-247B-B77F-7C8FDB8496F1}"/>
                </a:ext>
              </a:extLst>
            </p:cNvPr>
            <p:cNvSpPr/>
            <p:nvPr/>
          </p:nvSpPr>
          <p:spPr>
            <a:xfrm>
              <a:off x="6370683" y="312079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28B04FF0-3294-1F06-A0AE-2129576FEC09}"/>
                </a:ext>
              </a:extLst>
            </p:cNvPr>
            <p:cNvSpPr/>
            <p:nvPr/>
          </p:nvSpPr>
          <p:spPr>
            <a:xfrm>
              <a:off x="6770295" y="313280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7285CAEB-449D-2550-3608-0A62E98C0775}"/>
                </a:ext>
              </a:extLst>
            </p:cNvPr>
            <p:cNvSpPr/>
            <p:nvPr/>
          </p:nvSpPr>
          <p:spPr>
            <a:xfrm>
              <a:off x="6903559" y="359403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E713A6AB-4A87-BEAC-BECC-FD0C11D062D8}"/>
                </a:ext>
              </a:extLst>
            </p:cNvPr>
            <p:cNvSpPr/>
            <p:nvPr/>
          </p:nvSpPr>
          <p:spPr>
            <a:xfrm>
              <a:off x="6653303" y="395608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Oval 39">
              <a:extLst>
                <a:ext uri="{FF2B5EF4-FFF2-40B4-BE49-F238E27FC236}">
                  <a16:creationId xmlns:a16="http://schemas.microsoft.com/office/drawing/2014/main" id="{53FDE195-E025-CC07-0839-37C47B453E2C}"/>
                </a:ext>
              </a:extLst>
            </p:cNvPr>
            <p:cNvSpPr/>
            <p:nvPr/>
          </p:nvSpPr>
          <p:spPr>
            <a:xfrm>
              <a:off x="6528175" y="4340720"/>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Oval 40">
              <a:extLst>
                <a:ext uri="{FF2B5EF4-FFF2-40B4-BE49-F238E27FC236}">
                  <a16:creationId xmlns:a16="http://schemas.microsoft.com/office/drawing/2014/main" id="{5E2DAD95-1F73-CEC4-E12C-197444E784E7}"/>
                </a:ext>
              </a:extLst>
            </p:cNvPr>
            <p:cNvSpPr/>
            <p:nvPr/>
          </p:nvSpPr>
          <p:spPr>
            <a:xfrm>
              <a:off x="7090843" y="3281365"/>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E8F15E15-38FB-BC95-4F1F-F9431F29603F}"/>
                </a:ext>
              </a:extLst>
            </p:cNvPr>
            <p:cNvSpPr/>
            <p:nvPr/>
          </p:nvSpPr>
          <p:spPr>
            <a:xfrm>
              <a:off x="4601405" y="4104698"/>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Oval 42">
              <a:extLst>
                <a:ext uri="{FF2B5EF4-FFF2-40B4-BE49-F238E27FC236}">
                  <a16:creationId xmlns:a16="http://schemas.microsoft.com/office/drawing/2014/main" id="{91DF2A77-8CBB-BA47-2D4E-58DF55F2E50F}"/>
                </a:ext>
              </a:extLst>
            </p:cNvPr>
            <p:cNvSpPr/>
            <p:nvPr/>
          </p:nvSpPr>
          <p:spPr>
            <a:xfrm>
              <a:off x="5664476" y="2844152"/>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26F3FB7C-59A1-01A4-6C07-7A088C46831F}"/>
                </a:ext>
              </a:extLst>
            </p:cNvPr>
            <p:cNvSpPr/>
            <p:nvPr/>
          </p:nvSpPr>
          <p:spPr>
            <a:xfrm>
              <a:off x="6519982" y="2913296"/>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A26FAAD6-4000-90D9-D937-B73067AC2EE4}"/>
                </a:ext>
              </a:extLst>
            </p:cNvPr>
            <p:cNvSpPr/>
            <p:nvPr/>
          </p:nvSpPr>
          <p:spPr>
            <a:xfrm>
              <a:off x="6959041" y="388861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95B570C9-6B50-5175-07FF-162AB8633576}"/>
                </a:ext>
              </a:extLst>
            </p:cNvPr>
            <p:cNvSpPr/>
            <p:nvPr/>
          </p:nvSpPr>
          <p:spPr>
            <a:xfrm>
              <a:off x="6804204" y="4185268"/>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grpSp>
      <p:sp>
        <p:nvSpPr>
          <p:cNvPr id="4" name="Star: 5 Points 3">
            <a:extLst>
              <a:ext uri="{FF2B5EF4-FFF2-40B4-BE49-F238E27FC236}">
                <a16:creationId xmlns:a16="http://schemas.microsoft.com/office/drawing/2014/main" id="{1C031171-73C2-2AB4-8B2B-CE2F455DAC58}"/>
              </a:ext>
            </a:extLst>
          </p:cNvPr>
          <p:cNvSpPr/>
          <p:nvPr/>
        </p:nvSpPr>
        <p:spPr>
          <a:xfrm>
            <a:off x="4538060" y="3880633"/>
            <a:ext cx="461957" cy="461957"/>
          </a:xfrm>
          <a:prstGeom prst="star5">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Star: 5 Points 4">
            <a:extLst>
              <a:ext uri="{FF2B5EF4-FFF2-40B4-BE49-F238E27FC236}">
                <a16:creationId xmlns:a16="http://schemas.microsoft.com/office/drawing/2014/main" id="{252ADE59-19F0-38B3-325F-233527AEC756}"/>
              </a:ext>
            </a:extLst>
          </p:cNvPr>
          <p:cNvSpPr/>
          <p:nvPr/>
        </p:nvSpPr>
        <p:spPr>
          <a:xfrm>
            <a:off x="7004027" y="3455015"/>
            <a:ext cx="461957" cy="461957"/>
          </a:xfrm>
          <a:prstGeom prst="star5">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1572917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8196F-3AC3-E1E3-EF07-E7D7749A04E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9666DB4-21C1-24AF-EAFB-8E3AF8B4BC6E}"/>
                  </a:ext>
                </a:extLst>
              </p:cNvPr>
              <p:cNvSpPr>
                <a:spLocks noGrp="1"/>
              </p:cNvSpPr>
              <p:nvPr>
                <p:ph type="title"/>
              </p:nvPr>
            </p:nvSpPr>
            <p:spPr/>
            <p:txBody>
              <a:bodyPr/>
              <a:lstStyle/>
              <a:p>
                <a14:m>
                  <m:oMath xmlns:m="http://schemas.openxmlformats.org/officeDocument/2006/math">
                    <m:r>
                      <a:rPr lang="en-US" i="1" dirty="0">
                        <a:latin typeface="Cambria Math" panose="02040503050406030204" pitchFamily="18" charset="0"/>
                      </a:rPr>
                      <m:t>𝑘</m:t>
                    </m:r>
                  </m:oMath>
                </a14:m>
                <a:r>
                  <a:rPr lang="en-US" dirty="0"/>
                  <a:t>-means step by step</a:t>
                </a:r>
                <a:endParaRPr lang="en-AT" dirty="0"/>
              </a:p>
            </p:txBody>
          </p:sp>
        </mc:Choice>
        <mc:Fallback xmlns="">
          <p:sp>
            <p:nvSpPr>
              <p:cNvPr id="2" name="Title 1">
                <a:extLst>
                  <a:ext uri="{FF2B5EF4-FFF2-40B4-BE49-F238E27FC236}">
                    <a16:creationId xmlns:a16="http://schemas.microsoft.com/office/drawing/2014/main" id="{39666DB4-21C1-24AF-EAFB-8E3AF8B4BC6E}"/>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27236874-44A7-5B5D-D951-A69D1923D87E}"/>
              </a:ext>
            </a:extLst>
          </p:cNvPr>
          <p:cNvSpPr>
            <a:spLocks noGrp="1"/>
          </p:cNvSpPr>
          <p:nvPr>
            <p:ph type="sldNum" sz="quarter" idx="12"/>
          </p:nvPr>
        </p:nvSpPr>
        <p:spPr/>
        <p:txBody>
          <a:bodyPr/>
          <a:lstStyle/>
          <a:p>
            <a:fld id="{CC491BDB-77F2-4EF0-887C-9DE660584513}" type="slidenum">
              <a:rPr lang="en-GB" smtClean="0"/>
              <a:pPr/>
              <a:t>49</a:t>
            </a:fld>
            <a:endParaRPr lang="en-GB" dirty="0"/>
          </a:p>
        </p:txBody>
      </p:sp>
      <p:sp>
        <p:nvSpPr>
          <p:cNvPr id="25" name="TextBox 24">
            <a:extLst>
              <a:ext uri="{FF2B5EF4-FFF2-40B4-BE49-F238E27FC236}">
                <a16:creationId xmlns:a16="http://schemas.microsoft.com/office/drawing/2014/main" id="{04D0E350-6E1B-9ABC-E6DD-77726242DD6A}"/>
              </a:ext>
            </a:extLst>
          </p:cNvPr>
          <p:cNvSpPr txBox="1"/>
          <p:nvPr/>
        </p:nvSpPr>
        <p:spPr>
          <a:xfrm>
            <a:off x="242891" y="1259506"/>
            <a:ext cx="1048119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Then: </a:t>
            </a:r>
            <a:r>
              <a:rPr lang="en-US" sz="2400" dirty="0">
                <a:latin typeface="Beaufort for LOL" panose="02020503050000020004" pitchFamily="18" charset="0"/>
                <a:cs typeface="Beaufort for LOL" panose="02020503050000020004" pitchFamily="18" charset="0"/>
              </a:rPr>
              <a:t>recalculate centroids!</a:t>
            </a:r>
            <a:endParaRPr lang="en-AT" sz="2400" dirty="0">
              <a:latin typeface="Beaufort for LOL" panose="02020503050000020004" pitchFamily="18" charset="0"/>
              <a:cs typeface="Beaufort for LOL" panose="02020503050000020004" pitchFamily="18" charset="0"/>
            </a:endParaRPr>
          </a:p>
        </p:txBody>
      </p:sp>
      <p:grpSp>
        <p:nvGrpSpPr>
          <p:cNvPr id="26" name="Group 25">
            <a:extLst>
              <a:ext uri="{FF2B5EF4-FFF2-40B4-BE49-F238E27FC236}">
                <a16:creationId xmlns:a16="http://schemas.microsoft.com/office/drawing/2014/main" id="{4024A70F-FA4E-9DE8-3EDE-6541DD4AAC77}"/>
              </a:ext>
            </a:extLst>
          </p:cNvPr>
          <p:cNvGrpSpPr/>
          <p:nvPr/>
        </p:nvGrpSpPr>
        <p:grpSpPr>
          <a:xfrm>
            <a:off x="3370683" y="2311554"/>
            <a:ext cx="5058860" cy="2934400"/>
            <a:chOff x="3957549" y="2605863"/>
            <a:chExt cx="3330022" cy="1931585"/>
          </a:xfrm>
        </p:grpSpPr>
        <p:sp>
          <p:nvSpPr>
            <p:cNvPr id="27" name="Oval 26">
              <a:extLst>
                <a:ext uri="{FF2B5EF4-FFF2-40B4-BE49-F238E27FC236}">
                  <a16:creationId xmlns:a16="http://schemas.microsoft.com/office/drawing/2014/main" id="{7A09DE05-3B57-302F-A105-B1F38D0018A2}"/>
                </a:ext>
              </a:extLst>
            </p:cNvPr>
            <p:cNvSpPr/>
            <p:nvPr/>
          </p:nvSpPr>
          <p:spPr>
            <a:xfrm>
              <a:off x="3957549" y="3817017"/>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E29803D9-C63F-0FD4-540C-779DC5A51909}"/>
                </a:ext>
              </a:extLst>
            </p:cNvPr>
            <p:cNvSpPr/>
            <p:nvPr/>
          </p:nvSpPr>
          <p:spPr>
            <a:xfrm>
              <a:off x="4512605" y="3719161"/>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DF747C6D-DE5E-EDCE-D499-52457F5C8A04}"/>
                </a:ext>
              </a:extLst>
            </p:cNvPr>
            <p:cNvSpPr/>
            <p:nvPr/>
          </p:nvSpPr>
          <p:spPr>
            <a:xfrm>
              <a:off x="4851109" y="3942145"/>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EDF1153B-3140-9746-CB0B-6568E86275CB}"/>
                </a:ext>
              </a:extLst>
            </p:cNvPr>
            <p:cNvSpPr/>
            <p:nvPr/>
          </p:nvSpPr>
          <p:spPr>
            <a:xfrm>
              <a:off x="4193105" y="343616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3636175D-F2E8-B9ED-A1B3-F96849ECFBB5}"/>
                </a:ext>
              </a:extLst>
            </p:cNvPr>
            <p:cNvSpPr/>
            <p:nvPr/>
          </p:nvSpPr>
          <p:spPr>
            <a:xfrm>
              <a:off x="4296053" y="4067273"/>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5EC2EE00-AF35-3D08-B2E2-E097912D6AE2}"/>
                </a:ext>
              </a:extLst>
            </p:cNvPr>
            <p:cNvSpPr/>
            <p:nvPr/>
          </p:nvSpPr>
          <p:spPr>
            <a:xfrm>
              <a:off x="4725981" y="337104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3" name="Oval 32">
              <a:extLst>
                <a:ext uri="{FF2B5EF4-FFF2-40B4-BE49-F238E27FC236}">
                  <a16:creationId xmlns:a16="http://schemas.microsoft.com/office/drawing/2014/main" id="{A2D8A516-96DA-AAE4-4ED1-AF39156A9619}"/>
                </a:ext>
              </a:extLst>
            </p:cNvPr>
            <p:cNvSpPr/>
            <p:nvPr/>
          </p:nvSpPr>
          <p:spPr>
            <a:xfrm>
              <a:off x="5360390" y="2703719"/>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744366BD-BC9E-E69A-7E07-F5DE233A5448}"/>
                </a:ext>
              </a:extLst>
            </p:cNvPr>
            <p:cNvSpPr/>
            <p:nvPr/>
          </p:nvSpPr>
          <p:spPr>
            <a:xfrm>
              <a:off x="5845943" y="260586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9E5B93A8-1863-00AC-5F2B-8F7F7C36D801}"/>
                </a:ext>
              </a:extLst>
            </p:cNvPr>
            <p:cNvSpPr/>
            <p:nvPr/>
          </p:nvSpPr>
          <p:spPr>
            <a:xfrm>
              <a:off x="6238667" y="2730991"/>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C001188F-C554-D41B-7D13-D75F7D50A557}"/>
                </a:ext>
              </a:extLst>
            </p:cNvPr>
            <p:cNvSpPr/>
            <p:nvPr/>
          </p:nvSpPr>
          <p:spPr>
            <a:xfrm>
              <a:off x="6370683" y="312079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9BD30323-3AC3-BCA8-0B6F-638B9BB9872A}"/>
                </a:ext>
              </a:extLst>
            </p:cNvPr>
            <p:cNvSpPr/>
            <p:nvPr/>
          </p:nvSpPr>
          <p:spPr>
            <a:xfrm>
              <a:off x="6770295" y="313280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9CA8E931-92F3-F512-C9E9-6809A9AFAAA0}"/>
                </a:ext>
              </a:extLst>
            </p:cNvPr>
            <p:cNvSpPr/>
            <p:nvPr/>
          </p:nvSpPr>
          <p:spPr>
            <a:xfrm>
              <a:off x="6903559" y="359403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B6E01480-E1B4-5D12-E6BE-5742929D6680}"/>
                </a:ext>
              </a:extLst>
            </p:cNvPr>
            <p:cNvSpPr/>
            <p:nvPr/>
          </p:nvSpPr>
          <p:spPr>
            <a:xfrm>
              <a:off x="6653303" y="395608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Oval 39">
              <a:extLst>
                <a:ext uri="{FF2B5EF4-FFF2-40B4-BE49-F238E27FC236}">
                  <a16:creationId xmlns:a16="http://schemas.microsoft.com/office/drawing/2014/main" id="{0A734398-C4D6-9CC4-BCA6-28835202ECDE}"/>
                </a:ext>
              </a:extLst>
            </p:cNvPr>
            <p:cNvSpPr/>
            <p:nvPr/>
          </p:nvSpPr>
          <p:spPr>
            <a:xfrm>
              <a:off x="6528175" y="4340720"/>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Oval 40">
              <a:extLst>
                <a:ext uri="{FF2B5EF4-FFF2-40B4-BE49-F238E27FC236}">
                  <a16:creationId xmlns:a16="http://schemas.microsoft.com/office/drawing/2014/main" id="{74A8B3E8-698A-7CE7-CD26-CCB56CB5A1C1}"/>
                </a:ext>
              </a:extLst>
            </p:cNvPr>
            <p:cNvSpPr/>
            <p:nvPr/>
          </p:nvSpPr>
          <p:spPr>
            <a:xfrm>
              <a:off x="7090843" y="3281365"/>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9DE5B7BD-7BCF-3C60-EA5F-3660F2150529}"/>
                </a:ext>
              </a:extLst>
            </p:cNvPr>
            <p:cNvSpPr/>
            <p:nvPr/>
          </p:nvSpPr>
          <p:spPr>
            <a:xfrm>
              <a:off x="4601405" y="4104698"/>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Oval 42">
              <a:extLst>
                <a:ext uri="{FF2B5EF4-FFF2-40B4-BE49-F238E27FC236}">
                  <a16:creationId xmlns:a16="http://schemas.microsoft.com/office/drawing/2014/main" id="{C9722CC9-5D06-8DF6-FA82-497850D33140}"/>
                </a:ext>
              </a:extLst>
            </p:cNvPr>
            <p:cNvSpPr/>
            <p:nvPr/>
          </p:nvSpPr>
          <p:spPr>
            <a:xfrm>
              <a:off x="5664476" y="2844152"/>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31FB7F70-3FE6-71F8-1500-E3BC8A636FEA}"/>
                </a:ext>
              </a:extLst>
            </p:cNvPr>
            <p:cNvSpPr/>
            <p:nvPr/>
          </p:nvSpPr>
          <p:spPr>
            <a:xfrm>
              <a:off x="6519982" y="2913296"/>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44A67205-E91C-B5DC-9559-6D8EEE52ACEE}"/>
                </a:ext>
              </a:extLst>
            </p:cNvPr>
            <p:cNvSpPr/>
            <p:nvPr/>
          </p:nvSpPr>
          <p:spPr>
            <a:xfrm>
              <a:off x="6959041" y="388861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028EE151-DBCC-18B7-86CB-DBA690BA0E1E}"/>
                </a:ext>
              </a:extLst>
            </p:cNvPr>
            <p:cNvSpPr/>
            <p:nvPr/>
          </p:nvSpPr>
          <p:spPr>
            <a:xfrm>
              <a:off x="6804204" y="4185268"/>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grpSp>
      <p:sp>
        <p:nvSpPr>
          <p:cNvPr id="4" name="Star: 5 Points 3">
            <a:extLst>
              <a:ext uri="{FF2B5EF4-FFF2-40B4-BE49-F238E27FC236}">
                <a16:creationId xmlns:a16="http://schemas.microsoft.com/office/drawing/2014/main" id="{D7FA0E6E-ABDC-EF79-295D-E0C4890159BD}"/>
              </a:ext>
            </a:extLst>
          </p:cNvPr>
          <p:cNvSpPr/>
          <p:nvPr/>
        </p:nvSpPr>
        <p:spPr>
          <a:xfrm>
            <a:off x="4058232" y="3962180"/>
            <a:ext cx="461957" cy="461957"/>
          </a:xfrm>
          <a:prstGeom prst="star5">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Star: 5 Points 4">
            <a:extLst>
              <a:ext uri="{FF2B5EF4-FFF2-40B4-BE49-F238E27FC236}">
                <a16:creationId xmlns:a16="http://schemas.microsoft.com/office/drawing/2014/main" id="{F8838AAA-1045-06BC-B72C-2FE702919F8C}"/>
              </a:ext>
            </a:extLst>
          </p:cNvPr>
          <p:cNvSpPr/>
          <p:nvPr/>
        </p:nvSpPr>
        <p:spPr>
          <a:xfrm>
            <a:off x="6679758" y="3455015"/>
            <a:ext cx="461957" cy="461957"/>
          </a:xfrm>
          <a:prstGeom prst="star5">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191357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34D47-45D8-9760-B70C-719B5196DF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FAD8E-B5FF-2D9F-0E01-F5D9D481997A}"/>
              </a:ext>
            </a:extLst>
          </p:cNvPr>
          <p:cNvSpPr>
            <a:spLocks noGrp="1"/>
          </p:cNvSpPr>
          <p:nvPr>
            <p:ph type="title"/>
          </p:nvPr>
        </p:nvSpPr>
        <p:spPr/>
        <p:txBody>
          <a:bodyPr/>
          <a:lstStyle/>
          <a:p>
            <a:r>
              <a:rPr lang="en-US" dirty="0"/>
              <a:t>“Fun in high dimensions” quiz: question 1</a:t>
            </a:r>
            <a:endParaRPr lang="en-AT" dirty="0"/>
          </a:p>
        </p:txBody>
      </p:sp>
      <p:sp>
        <p:nvSpPr>
          <p:cNvPr id="3" name="Slide Number Placeholder 2">
            <a:extLst>
              <a:ext uri="{FF2B5EF4-FFF2-40B4-BE49-F238E27FC236}">
                <a16:creationId xmlns:a16="http://schemas.microsoft.com/office/drawing/2014/main" id="{C2C92273-8941-C93B-C6C2-BD274030B8E8}"/>
              </a:ext>
            </a:extLst>
          </p:cNvPr>
          <p:cNvSpPr>
            <a:spLocks noGrp="1"/>
          </p:cNvSpPr>
          <p:nvPr>
            <p:ph type="sldNum" sz="quarter" idx="12"/>
          </p:nvPr>
        </p:nvSpPr>
        <p:spPr/>
        <p:txBody>
          <a:bodyPr/>
          <a:lstStyle/>
          <a:p>
            <a:fld id="{CC491BDB-77F2-4EF0-887C-9DE660584513}" type="slidenum">
              <a:rPr lang="en-GB" smtClean="0"/>
              <a:pPr/>
              <a:t>5</a:t>
            </a:fld>
            <a:endParaRPr lang="en-GB" dirty="0"/>
          </a:p>
        </p:txBody>
      </p:sp>
      <p:pic>
        <p:nvPicPr>
          <p:cNvPr id="1026" name="Picture 2" descr="Orange fruit peeling skin illustration with leaves sketch drawing vector  design 28271475 Vector Art at Vecteezy">
            <a:extLst>
              <a:ext uri="{FF2B5EF4-FFF2-40B4-BE49-F238E27FC236}">
                <a16:creationId xmlns:a16="http://schemas.microsoft.com/office/drawing/2014/main" id="{13FE7A2A-92B0-33A5-00F4-044618531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221" y="1440710"/>
            <a:ext cx="5357852" cy="26789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B0B7FB-FDDA-F196-6598-DDED3C3A1B43}"/>
                  </a:ext>
                </a:extLst>
              </p:cNvPr>
              <p:cNvSpPr txBox="1"/>
              <p:nvPr/>
            </p:nvSpPr>
            <p:spPr>
              <a:xfrm>
                <a:off x="715927" y="1326058"/>
                <a:ext cx="9983823" cy="830997"/>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Assume you are peeling an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𝑁</m:t>
                    </m:r>
                  </m:oMath>
                </a14:m>
                <a:r>
                  <a:rPr lang="en-US" sz="2400" dirty="0">
                    <a:latin typeface="Beaufort for LOL" panose="02020503050000020004" pitchFamily="18" charset="0"/>
                    <a:cs typeface="Beaufort for LOL" panose="02020503050000020004" pitchFamily="18" charset="0"/>
                  </a:rPr>
                  <a:t>-dimensional orange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𝑁</m:t>
                    </m:r>
                  </m:oMath>
                </a14:m>
                <a:r>
                  <a:rPr lang="en-US" sz="2400" dirty="0">
                    <a:latin typeface="Beaufort for LOL" panose="02020503050000020004" pitchFamily="18" charset="0"/>
                    <a:cs typeface="Beaufort for LOL" panose="02020503050000020004" pitchFamily="18" charset="0"/>
                  </a:rPr>
                  <a:t>-dimensional unit sphere). </a:t>
                </a:r>
                <a:br>
                  <a:rPr lang="en-US" sz="2400" dirty="0">
                    <a:latin typeface="Beaufort for LOL" panose="02020503050000020004" pitchFamily="18" charset="0"/>
                    <a:cs typeface="Beaufort for LOL" panose="02020503050000020004" pitchFamily="18" charset="0"/>
                  </a:rPr>
                </a:br>
                <a:r>
                  <a:rPr lang="en-US" sz="2400" b="1" dirty="0">
                    <a:latin typeface="Beaufort for LOL" panose="02020503050000020004" pitchFamily="18" charset="0"/>
                    <a:cs typeface="Beaufort for LOL" panose="02020503050000020004" pitchFamily="18" charset="0"/>
                  </a:rPr>
                  <a:t>Which statement is true if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𝑁</m:t>
                    </m:r>
                    <m:r>
                      <a:rPr lang="en-US" sz="2400" b="0" i="1" dirty="0" smtClean="0">
                        <a:latin typeface="Cambria Math" panose="02040503050406030204" pitchFamily="18" charset="0"/>
                        <a:cs typeface="Beaufort for LOL" panose="02020503050000020004" pitchFamily="18" charset="0"/>
                      </a:rPr>
                      <m:t>≫3</m:t>
                    </m:r>
                  </m:oMath>
                </a14:m>
                <a:r>
                  <a:rPr lang="en-US" sz="2400" b="1" dirty="0">
                    <a:latin typeface="Beaufort for LOL" panose="02020503050000020004" pitchFamily="18" charset="0"/>
                    <a:cs typeface="Beaufort for LOL" panose="02020503050000020004" pitchFamily="18" charset="0"/>
                  </a:rPr>
                  <a:t>?</a:t>
                </a:r>
                <a:endParaRPr lang="en-AT" sz="2400" b="1"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CDB0B7FB-FDDA-F196-6598-DDED3C3A1B43}"/>
                  </a:ext>
                </a:extLst>
              </p:cNvPr>
              <p:cNvSpPr txBox="1">
                <a:spLocks noRot="1" noChangeAspect="1" noMove="1" noResize="1" noEditPoints="1" noAdjustHandles="1" noChangeArrowheads="1" noChangeShapeType="1" noTextEdit="1"/>
              </p:cNvSpPr>
              <p:nvPr/>
            </p:nvSpPr>
            <p:spPr>
              <a:xfrm>
                <a:off x="715927" y="1326058"/>
                <a:ext cx="9983823" cy="830997"/>
              </a:xfrm>
              <a:prstGeom prst="rect">
                <a:avLst/>
              </a:prstGeom>
              <a:blipFill>
                <a:blip r:embed="rId3"/>
                <a:stretch>
                  <a:fillRect l="-916" t="-5882" r="-366" b="-16176"/>
                </a:stretch>
              </a:blipFill>
            </p:spPr>
            <p:txBody>
              <a:bodyPr/>
              <a:lstStyle/>
              <a:p>
                <a:r>
                  <a:rPr lang="en-AT">
                    <a:noFill/>
                  </a:rPr>
                  <a:t> </a:t>
                </a:r>
              </a:p>
            </p:txBody>
          </p:sp>
        </mc:Fallback>
      </mc:AlternateContent>
      <p:sp>
        <p:nvSpPr>
          <p:cNvPr id="5" name="TextBox 4">
            <a:extLst>
              <a:ext uri="{FF2B5EF4-FFF2-40B4-BE49-F238E27FC236}">
                <a16:creationId xmlns:a16="http://schemas.microsoft.com/office/drawing/2014/main" id="{449A892C-91A4-0A00-0F19-AFC9B5FD4396}"/>
              </a:ext>
            </a:extLst>
          </p:cNvPr>
          <p:cNvSpPr txBox="1"/>
          <p:nvPr/>
        </p:nvSpPr>
        <p:spPr>
          <a:xfrm>
            <a:off x="715927" y="2391790"/>
            <a:ext cx="5981125" cy="830997"/>
          </a:xfrm>
          <a:prstGeom prst="rect">
            <a:avLst/>
          </a:prstGeom>
          <a:noFill/>
        </p:spPr>
        <p:txBody>
          <a:bodyPr wrap="none" rtlCol="0">
            <a:spAutoFit/>
          </a:bodyPr>
          <a:lstStyle/>
          <a:p>
            <a:pPr marL="457200" indent="-457200">
              <a:buAutoNum type="alphaUcParenR"/>
            </a:pPr>
            <a:r>
              <a:rPr lang="en-US" sz="2400" dirty="0">
                <a:latin typeface="Beaufort for LOL" panose="02020503050000020004" pitchFamily="18" charset="0"/>
                <a:cs typeface="Beaufort for LOL" panose="02020503050000020004" pitchFamily="18" charset="0"/>
              </a:rPr>
              <a:t>After peeling, most of the orange is gone.</a:t>
            </a:r>
          </a:p>
          <a:p>
            <a:pPr marL="457200" indent="-457200">
              <a:buAutoNum type="alphaUcParenR"/>
            </a:pPr>
            <a:r>
              <a:rPr lang="en-US" sz="2400" dirty="0">
                <a:latin typeface="Beaufort for LOL" panose="02020503050000020004" pitchFamily="18" charset="0"/>
                <a:cs typeface="Beaufort for LOL" panose="02020503050000020004" pitchFamily="18" charset="0"/>
              </a:rPr>
              <a:t>After peeling, most of the orange is left.</a:t>
            </a:r>
            <a:endParaRPr lang="en-AT" sz="240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C654C827-D7E3-84DB-3437-454DED136B05}"/>
              </a:ext>
            </a:extLst>
          </p:cNvPr>
          <p:cNvSpPr txBox="1"/>
          <p:nvPr/>
        </p:nvSpPr>
        <p:spPr>
          <a:xfrm>
            <a:off x="2635250" y="6581001"/>
            <a:ext cx="10501289" cy="276999"/>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Image: </a:t>
            </a:r>
            <a:r>
              <a:rPr lang="en-AT" sz="1200" i="1" dirty="0">
                <a:latin typeface="Beaufort for LOL" panose="02020503050000020004" pitchFamily="18" charset="0"/>
                <a:cs typeface="Beaufort for LOL" panose="02020503050000020004" pitchFamily="18" charset="0"/>
              </a:rPr>
              <a:t>https://www.vecteezy.com/vector-art/28271475-orange-fruit-peeling-skin-illustration-with-leaves-sketch-drawing-vector-design</a:t>
            </a:r>
            <a:r>
              <a:rPr lang="en-US" sz="1200" i="1" dirty="0">
                <a:latin typeface="Beaufort for LOL" panose="02020503050000020004" pitchFamily="18" charset="0"/>
                <a:cs typeface="Beaufort for LOL" panose="02020503050000020004" pitchFamily="18" charset="0"/>
              </a:rPr>
              <a:t>, August 2025</a:t>
            </a:r>
            <a:endParaRPr lang="en-AT"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627683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D7A5-ADC4-95FB-7F48-CC746443222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3F2647C-DF70-3939-92F9-8822C9589A32}"/>
                  </a:ext>
                </a:extLst>
              </p:cNvPr>
              <p:cNvSpPr>
                <a:spLocks noGrp="1"/>
              </p:cNvSpPr>
              <p:nvPr>
                <p:ph type="title"/>
              </p:nvPr>
            </p:nvSpPr>
            <p:spPr/>
            <p:txBody>
              <a:bodyPr/>
              <a:lstStyle/>
              <a:p>
                <a14:m>
                  <m:oMath xmlns:m="http://schemas.openxmlformats.org/officeDocument/2006/math">
                    <m:r>
                      <a:rPr lang="en-US" i="1" dirty="0">
                        <a:latin typeface="Cambria Math" panose="02040503050406030204" pitchFamily="18" charset="0"/>
                      </a:rPr>
                      <m:t>𝑘</m:t>
                    </m:r>
                  </m:oMath>
                </a14:m>
                <a:r>
                  <a:rPr lang="en-US" dirty="0"/>
                  <a:t>-means step by step</a:t>
                </a:r>
                <a:endParaRPr lang="en-AT" dirty="0"/>
              </a:p>
            </p:txBody>
          </p:sp>
        </mc:Choice>
        <mc:Fallback xmlns="">
          <p:sp>
            <p:nvSpPr>
              <p:cNvPr id="2" name="Title 1">
                <a:extLst>
                  <a:ext uri="{FF2B5EF4-FFF2-40B4-BE49-F238E27FC236}">
                    <a16:creationId xmlns:a16="http://schemas.microsoft.com/office/drawing/2014/main" id="{03F2647C-DF70-3939-92F9-8822C9589A32}"/>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4C09A70F-9D82-A5B3-D85A-8E3CBF2CB942}"/>
              </a:ext>
            </a:extLst>
          </p:cNvPr>
          <p:cNvSpPr>
            <a:spLocks noGrp="1"/>
          </p:cNvSpPr>
          <p:nvPr>
            <p:ph type="sldNum" sz="quarter" idx="12"/>
          </p:nvPr>
        </p:nvSpPr>
        <p:spPr/>
        <p:txBody>
          <a:bodyPr/>
          <a:lstStyle/>
          <a:p>
            <a:fld id="{CC491BDB-77F2-4EF0-887C-9DE660584513}" type="slidenum">
              <a:rPr lang="en-GB" smtClean="0"/>
              <a:pPr/>
              <a:t>50</a:t>
            </a:fld>
            <a:endParaRPr lang="en-GB" dirty="0"/>
          </a:p>
        </p:txBody>
      </p:sp>
      <p:sp>
        <p:nvSpPr>
          <p:cNvPr id="25" name="TextBox 24">
            <a:extLst>
              <a:ext uri="{FF2B5EF4-FFF2-40B4-BE49-F238E27FC236}">
                <a16:creationId xmlns:a16="http://schemas.microsoft.com/office/drawing/2014/main" id="{0FEF9BDB-D7D8-A87D-D3E4-78236B0D67A1}"/>
              </a:ext>
            </a:extLst>
          </p:cNvPr>
          <p:cNvSpPr txBox="1"/>
          <p:nvPr/>
        </p:nvSpPr>
        <p:spPr>
          <a:xfrm>
            <a:off x="242891" y="1259506"/>
            <a:ext cx="1048119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Then: </a:t>
            </a:r>
            <a:r>
              <a:rPr lang="en-US" sz="2400" dirty="0">
                <a:latin typeface="Beaufort for LOL" panose="02020503050000020004" pitchFamily="18" charset="0"/>
                <a:cs typeface="Beaufort for LOL" panose="02020503050000020004" pitchFamily="18" charset="0"/>
              </a:rPr>
              <a:t>reassign labels! Nothing changed, so we are done :)</a:t>
            </a:r>
            <a:endParaRPr lang="en-AT" sz="2400" dirty="0">
              <a:latin typeface="Beaufort for LOL" panose="02020503050000020004" pitchFamily="18" charset="0"/>
              <a:cs typeface="Beaufort for LOL" panose="02020503050000020004" pitchFamily="18" charset="0"/>
            </a:endParaRPr>
          </a:p>
        </p:txBody>
      </p:sp>
      <p:grpSp>
        <p:nvGrpSpPr>
          <p:cNvPr id="26" name="Group 25">
            <a:extLst>
              <a:ext uri="{FF2B5EF4-FFF2-40B4-BE49-F238E27FC236}">
                <a16:creationId xmlns:a16="http://schemas.microsoft.com/office/drawing/2014/main" id="{988DB808-4814-EB3D-E9FE-555996370EBD}"/>
              </a:ext>
            </a:extLst>
          </p:cNvPr>
          <p:cNvGrpSpPr/>
          <p:nvPr/>
        </p:nvGrpSpPr>
        <p:grpSpPr>
          <a:xfrm>
            <a:off x="3370683" y="2311554"/>
            <a:ext cx="5058860" cy="2934400"/>
            <a:chOff x="3957549" y="2605863"/>
            <a:chExt cx="3330022" cy="1931585"/>
          </a:xfrm>
        </p:grpSpPr>
        <p:sp>
          <p:nvSpPr>
            <p:cNvPr id="27" name="Oval 26">
              <a:extLst>
                <a:ext uri="{FF2B5EF4-FFF2-40B4-BE49-F238E27FC236}">
                  <a16:creationId xmlns:a16="http://schemas.microsoft.com/office/drawing/2014/main" id="{D11D4AD5-D0E3-A2B1-9C78-759EFE0E8686}"/>
                </a:ext>
              </a:extLst>
            </p:cNvPr>
            <p:cNvSpPr/>
            <p:nvPr/>
          </p:nvSpPr>
          <p:spPr>
            <a:xfrm>
              <a:off x="3957549" y="3817017"/>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656C4166-CF12-108F-03EE-13EF591C48F9}"/>
                </a:ext>
              </a:extLst>
            </p:cNvPr>
            <p:cNvSpPr/>
            <p:nvPr/>
          </p:nvSpPr>
          <p:spPr>
            <a:xfrm>
              <a:off x="4512605" y="3719161"/>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7F8E3D60-D4AB-D355-A0D0-73756D33B771}"/>
                </a:ext>
              </a:extLst>
            </p:cNvPr>
            <p:cNvSpPr/>
            <p:nvPr/>
          </p:nvSpPr>
          <p:spPr>
            <a:xfrm>
              <a:off x="4851109" y="3942145"/>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73A91E8F-EDD5-0BA5-1112-D8367FD35989}"/>
                </a:ext>
              </a:extLst>
            </p:cNvPr>
            <p:cNvSpPr/>
            <p:nvPr/>
          </p:nvSpPr>
          <p:spPr>
            <a:xfrm>
              <a:off x="4193105" y="343616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5DBF6C02-361E-31D4-7432-2F95798F7FA5}"/>
                </a:ext>
              </a:extLst>
            </p:cNvPr>
            <p:cNvSpPr/>
            <p:nvPr/>
          </p:nvSpPr>
          <p:spPr>
            <a:xfrm>
              <a:off x="4296053" y="4067273"/>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999EC8F2-ACAC-827A-95A0-05093D4EFF91}"/>
                </a:ext>
              </a:extLst>
            </p:cNvPr>
            <p:cNvSpPr/>
            <p:nvPr/>
          </p:nvSpPr>
          <p:spPr>
            <a:xfrm>
              <a:off x="4725981" y="3371049"/>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3" name="Oval 32">
              <a:extLst>
                <a:ext uri="{FF2B5EF4-FFF2-40B4-BE49-F238E27FC236}">
                  <a16:creationId xmlns:a16="http://schemas.microsoft.com/office/drawing/2014/main" id="{BD0B7605-C377-A67A-45AB-99DE1C95C1DA}"/>
                </a:ext>
              </a:extLst>
            </p:cNvPr>
            <p:cNvSpPr/>
            <p:nvPr/>
          </p:nvSpPr>
          <p:spPr>
            <a:xfrm>
              <a:off x="5360390" y="2703719"/>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9FCF660A-7CB1-9EC6-E601-9E4C725AE460}"/>
                </a:ext>
              </a:extLst>
            </p:cNvPr>
            <p:cNvSpPr/>
            <p:nvPr/>
          </p:nvSpPr>
          <p:spPr>
            <a:xfrm>
              <a:off x="5845943" y="260586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94E4183A-228A-2B58-DECB-E29FFE212BE2}"/>
                </a:ext>
              </a:extLst>
            </p:cNvPr>
            <p:cNvSpPr/>
            <p:nvPr/>
          </p:nvSpPr>
          <p:spPr>
            <a:xfrm>
              <a:off x="6238667" y="2730991"/>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0921BA90-2C7F-41BA-5BAF-783BED6B33B0}"/>
                </a:ext>
              </a:extLst>
            </p:cNvPr>
            <p:cNvSpPr/>
            <p:nvPr/>
          </p:nvSpPr>
          <p:spPr>
            <a:xfrm>
              <a:off x="6370683" y="312079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26B3CB43-C5A8-776C-988B-1CBF422A8A75}"/>
                </a:ext>
              </a:extLst>
            </p:cNvPr>
            <p:cNvSpPr/>
            <p:nvPr/>
          </p:nvSpPr>
          <p:spPr>
            <a:xfrm>
              <a:off x="6770295" y="313280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3912DA0C-1667-A870-0A45-779401CB6E3D}"/>
                </a:ext>
              </a:extLst>
            </p:cNvPr>
            <p:cNvSpPr/>
            <p:nvPr/>
          </p:nvSpPr>
          <p:spPr>
            <a:xfrm>
              <a:off x="6903559" y="359403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8DD150A7-563A-7638-4D7F-3C5DA73EC8A7}"/>
                </a:ext>
              </a:extLst>
            </p:cNvPr>
            <p:cNvSpPr/>
            <p:nvPr/>
          </p:nvSpPr>
          <p:spPr>
            <a:xfrm>
              <a:off x="6653303" y="3956083"/>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Oval 39">
              <a:extLst>
                <a:ext uri="{FF2B5EF4-FFF2-40B4-BE49-F238E27FC236}">
                  <a16:creationId xmlns:a16="http://schemas.microsoft.com/office/drawing/2014/main" id="{57B72640-1C14-6CEB-1FF3-8D56DBDFE712}"/>
                </a:ext>
              </a:extLst>
            </p:cNvPr>
            <p:cNvSpPr/>
            <p:nvPr/>
          </p:nvSpPr>
          <p:spPr>
            <a:xfrm>
              <a:off x="6528175" y="4340720"/>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Oval 40">
              <a:extLst>
                <a:ext uri="{FF2B5EF4-FFF2-40B4-BE49-F238E27FC236}">
                  <a16:creationId xmlns:a16="http://schemas.microsoft.com/office/drawing/2014/main" id="{12F9625F-414D-DA40-68C3-61673FD47062}"/>
                </a:ext>
              </a:extLst>
            </p:cNvPr>
            <p:cNvSpPr/>
            <p:nvPr/>
          </p:nvSpPr>
          <p:spPr>
            <a:xfrm>
              <a:off x="7090843" y="3281365"/>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1BA0C75E-2829-0E33-9ED7-6C169ECF2816}"/>
                </a:ext>
              </a:extLst>
            </p:cNvPr>
            <p:cNvSpPr/>
            <p:nvPr/>
          </p:nvSpPr>
          <p:spPr>
            <a:xfrm>
              <a:off x="4601405" y="4104698"/>
              <a:ext cx="196728" cy="196728"/>
            </a:xfrm>
            <a:prstGeom prst="ellipse">
              <a:avLst/>
            </a:prstGeom>
            <a:solidFill>
              <a:schemeClr val="accent1">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Oval 42">
              <a:extLst>
                <a:ext uri="{FF2B5EF4-FFF2-40B4-BE49-F238E27FC236}">
                  <a16:creationId xmlns:a16="http://schemas.microsoft.com/office/drawing/2014/main" id="{1486D5FC-CC28-7DA7-90D8-EA3882EB0B97}"/>
                </a:ext>
              </a:extLst>
            </p:cNvPr>
            <p:cNvSpPr/>
            <p:nvPr/>
          </p:nvSpPr>
          <p:spPr>
            <a:xfrm>
              <a:off x="5664476" y="2844152"/>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669F43A6-938D-5CD6-7C48-B98466CD84B5}"/>
                </a:ext>
              </a:extLst>
            </p:cNvPr>
            <p:cNvSpPr/>
            <p:nvPr/>
          </p:nvSpPr>
          <p:spPr>
            <a:xfrm>
              <a:off x="6519982" y="2913296"/>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49C79D81-F34E-F27B-CE74-E6F121EE53B2}"/>
                </a:ext>
              </a:extLst>
            </p:cNvPr>
            <p:cNvSpPr/>
            <p:nvPr/>
          </p:nvSpPr>
          <p:spPr>
            <a:xfrm>
              <a:off x="6959041" y="3888617"/>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91024799-E5B6-0627-D492-F47ECE00A2D1}"/>
                </a:ext>
              </a:extLst>
            </p:cNvPr>
            <p:cNvSpPr/>
            <p:nvPr/>
          </p:nvSpPr>
          <p:spPr>
            <a:xfrm>
              <a:off x="6804204" y="4185268"/>
              <a:ext cx="196728" cy="196728"/>
            </a:xfrm>
            <a:prstGeom prst="ellipse">
              <a:avLst/>
            </a:prstGeom>
            <a:solidFill>
              <a:schemeClr val="accent4">
                <a:lumMod val="75000"/>
              </a:schemeClr>
            </a:solid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grpSp>
      <p:sp>
        <p:nvSpPr>
          <p:cNvPr id="4" name="Star: 5 Points 3">
            <a:extLst>
              <a:ext uri="{FF2B5EF4-FFF2-40B4-BE49-F238E27FC236}">
                <a16:creationId xmlns:a16="http://schemas.microsoft.com/office/drawing/2014/main" id="{F920A95E-BAB3-7E0B-FE17-740A7622E991}"/>
              </a:ext>
            </a:extLst>
          </p:cNvPr>
          <p:cNvSpPr/>
          <p:nvPr/>
        </p:nvSpPr>
        <p:spPr>
          <a:xfrm>
            <a:off x="4058232" y="3962180"/>
            <a:ext cx="461957" cy="461957"/>
          </a:xfrm>
          <a:prstGeom prst="star5">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Star: 5 Points 4">
            <a:extLst>
              <a:ext uri="{FF2B5EF4-FFF2-40B4-BE49-F238E27FC236}">
                <a16:creationId xmlns:a16="http://schemas.microsoft.com/office/drawing/2014/main" id="{406FFFC0-B47C-BF7C-453D-84D4D623EAF7}"/>
              </a:ext>
            </a:extLst>
          </p:cNvPr>
          <p:cNvSpPr/>
          <p:nvPr/>
        </p:nvSpPr>
        <p:spPr>
          <a:xfrm>
            <a:off x="6679758" y="3455015"/>
            <a:ext cx="461957" cy="461957"/>
          </a:xfrm>
          <a:prstGeom prst="star5">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942402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53FFA-1516-8638-7A41-E945934468F9}"/>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D30C848-0350-64E9-F7A5-1942AEEF86C0}"/>
              </a:ext>
            </a:extLst>
          </p:cNvPr>
          <p:cNvGrpSpPr/>
          <p:nvPr/>
        </p:nvGrpSpPr>
        <p:grpSpPr>
          <a:xfrm>
            <a:off x="0" y="1092199"/>
            <a:ext cx="12204700" cy="6126479"/>
            <a:chOff x="-177800" y="2775976"/>
            <a:chExt cx="8534400" cy="4284073"/>
          </a:xfrm>
        </p:grpSpPr>
        <p:pic>
          <p:nvPicPr>
            <p:cNvPr id="13" name="Picture 12">
              <a:extLst>
                <a:ext uri="{FF2B5EF4-FFF2-40B4-BE49-F238E27FC236}">
                  <a16:creationId xmlns:a16="http://schemas.microsoft.com/office/drawing/2014/main" id="{C29BA287-6BAB-7762-5CC2-53A013400C6A}"/>
                </a:ext>
              </a:extLst>
            </p:cNvPr>
            <p:cNvPicPr>
              <a:picLocks noChangeAspect="1"/>
            </p:cNvPicPr>
            <p:nvPr/>
          </p:nvPicPr>
          <p:blipFill>
            <a:blip r:embed="rId2">
              <a:extLst>
                <a:ext uri="{28A0092B-C50C-407E-A947-70E740481C1C}">
                  <a14:useLocalDpi xmlns:a14="http://schemas.microsoft.com/office/drawing/2010/main" val="0"/>
                </a:ext>
              </a:extLst>
            </a:blip>
            <a:srcRect t="6866" b="-7262"/>
            <a:stretch>
              <a:fillRect/>
            </a:stretch>
          </p:blipFill>
          <p:spPr>
            <a:xfrm>
              <a:off x="-177800" y="2775976"/>
              <a:ext cx="8534400" cy="4284073"/>
            </a:xfrm>
            <a:prstGeom prst="rect">
              <a:avLst/>
            </a:prstGeom>
          </p:spPr>
        </p:pic>
        <p:sp>
          <p:nvSpPr>
            <p:cNvPr id="11" name="Rectangle: Rounded Corners 10">
              <a:extLst>
                <a:ext uri="{FF2B5EF4-FFF2-40B4-BE49-F238E27FC236}">
                  <a16:creationId xmlns:a16="http://schemas.microsoft.com/office/drawing/2014/main" id="{AC2BDD25-8CB5-414B-E8ED-7FFE1DAD499D}"/>
                </a:ext>
              </a:extLst>
            </p:cNvPr>
            <p:cNvSpPr/>
            <p:nvPr/>
          </p:nvSpPr>
          <p:spPr>
            <a:xfrm>
              <a:off x="844550" y="2879922"/>
              <a:ext cx="6629400" cy="3505200"/>
            </a:xfrm>
            <a:prstGeom prst="round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3D6B465-04C2-DF43-FB07-52D788A4FC04}"/>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first example</a:t>
                </a:r>
                <a:endParaRPr lang="en-AT" dirty="0"/>
              </a:p>
            </p:txBody>
          </p:sp>
        </mc:Choice>
        <mc:Fallback xmlns="">
          <p:sp>
            <p:nvSpPr>
              <p:cNvPr id="2" name="Title 1">
                <a:extLst>
                  <a:ext uri="{FF2B5EF4-FFF2-40B4-BE49-F238E27FC236}">
                    <a16:creationId xmlns:a16="http://schemas.microsoft.com/office/drawing/2014/main" id="{73D6B465-04C2-DF43-FB07-52D788A4FC04}"/>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39DACC2D-4A51-71FC-DA99-03EE1F9D59AD}"/>
              </a:ext>
            </a:extLst>
          </p:cNvPr>
          <p:cNvSpPr>
            <a:spLocks noGrp="1"/>
          </p:cNvSpPr>
          <p:nvPr>
            <p:ph type="sldNum" sz="quarter" idx="12"/>
          </p:nvPr>
        </p:nvSpPr>
        <p:spPr/>
        <p:txBody>
          <a:bodyPr/>
          <a:lstStyle/>
          <a:p>
            <a:fld id="{CC491BDB-77F2-4EF0-887C-9DE660584513}" type="slidenum">
              <a:rPr lang="en-GB" smtClean="0"/>
              <a:pPr/>
              <a:t>51</a:t>
            </a:fld>
            <a:endParaRPr lang="en-GB" dirty="0"/>
          </a:p>
        </p:txBody>
      </p:sp>
    </p:spTree>
    <p:extLst>
      <p:ext uri="{BB962C8B-B14F-4D97-AF65-F5344CB8AC3E}">
        <p14:creationId xmlns:p14="http://schemas.microsoft.com/office/powerpoint/2010/main" val="3270118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2A343-26CE-7067-36CD-1A1865D6D3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566C02C-9A6A-1F08-1798-6BA16269FA2F}"/>
              </a:ext>
            </a:extLst>
          </p:cNvPr>
          <p:cNvPicPr>
            <a:picLocks noChangeAspect="1"/>
          </p:cNvPicPr>
          <p:nvPr/>
        </p:nvPicPr>
        <p:blipFill>
          <a:blip r:embed="rId2">
            <a:extLst>
              <a:ext uri="{28A0092B-C50C-407E-A947-70E740481C1C}">
                <a14:useLocalDpi xmlns:a14="http://schemas.microsoft.com/office/drawing/2010/main" val="0"/>
              </a:ext>
            </a:extLst>
          </a:blip>
          <a:srcRect t="7854" b="-7854"/>
          <a:stretch>
            <a:fillRect/>
          </a:stretch>
        </p:blipFill>
        <p:spPr>
          <a:xfrm>
            <a:off x="50800" y="1188720"/>
            <a:ext cx="12141200" cy="6070600"/>
          </a:xfrm>
          <a:prstGeom prst="rect">
            <a:avLst/>
          </a:prstGeom>
        </p:spPr>
      </p:pic>
      <p:sp>
        <p:nvSpPr>
          <p:cNvPr id="11" name="Rectangle: Rounded Corners 10">
            <a:extLst>
              <a:ext uri="{FF2B5EF4-FFF2-40B4-BE49-F238E27FC236}">
                <a16:creationId xmlns:a16="http://schemas.microsoft.com/office/drawing/2014/main" id="{F926659C-8FC6-2057-E1CF-0EB557250DCD}"/>
              </a:ext>
            </a:extLst>
          </p:cNvPr>
          <p:cNvSpPr/>
          <p:nvPr/>
        </p:nvSpPr>
        <p:spPr>
          <a:xfrm>
            <a:off x="1462021" y="1240848"/>
            <a:ext cx="9480437" cy="5012644"/>
          </a:xfrm>
          <a:prstGeom prst="round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A1A407-38BB-AEC3-9AA4-0871DE8D1BF8}"/>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second example</a:t>
                </a:r>
                <a:endParaRPr lang="en-AT" dirty="0"/>
              </a:p>
            </p:txBody>
          </p:sp>
        </mc:Choice>
        <mc:Fallback xmlns="">
          <p:sp>
            <p:nvSpPr>
              <p:cNvPr id="2" name="Title 1">
                <a:extLst>
                  <a:ext uri="{FF2B5EF4-FFF2-40B4-BE49-F238E27FC236}">
                    <a16:creationId xmlns:a16="http://schemas.microsoft.com/office/drawing/2014/main" id="{13A1A407-38BB-AEC3-9AA4-0871DE8D1BF8}"/>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1F40113A-9A2F-ABB4-0812-D2987EE035C5}"/>
              </a:ext>
            </a:extLst>
          </p:cNvPr>
          <p:cNvSpPr>
            <a:spLocks noGrp="1"/>
          </p:cNvSpPr>
          <p:nvPr>
            <p:ph type="sldNum" sz="quarter" idx="12"/>
          </p:nvPr>
        </p:nvSpPr>
        <p:spPr/>
        <p:txBody>
          <a:bodyPr/>
          <a:lstStyle/>
          <a:p>
            <a:fld id="{CC491BDB-77F2-4EF0-887C-9DE660584513}" type="slidenum">
              <a:rPr lang="en-GB" smtClean="0"/>
              <a:pPr/>
              <a:t>52</a:t>
            </a:fld>
            <a:endParaRPr lang="en-GB" dirty="0"/>
          </a:p>
        </p:txBody>
      </p:sp>
    </p:spTree>
    <p:extLst>
      <p:ext uri="{BB962C8B-B14F-4D97-AF65-F5344CB8AC3E}">
        <p14:creationId xmlns:p14="http://schemas.microsoft.com/office/powerpoint/2010/main" val="2116216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F981D-5254-2432-FD32-C510B6EB5536}"/>
            </a:ext>
          </a:extLst>
        </p:cNvPr>
        <p:cNvGrpSpPr/>
        <p:nvPr/>
      </p:nvGrpSpPr>
      <p:grpSpPr>
        <a:xfrm>
          <a:off x="0" y="0"/>
          <a:ext cx="0" cy="0"/>
          <a:chOff x="0" y="0"/>
          <a:chExt cx="0" cy="0"/>
        </a:xfrm>
      </p:grpSpPr>
      <p:pic>
        <p:nvPicPr>
          <p:cNvPr id="1026" name="Picture 2" descr="The Thinking Man's Thinking Man! by Pornomaniac on DeviantArt">
            <a:extLst>
              <a:ext uri="{FF2B5EF4-FFF2-40B4-BE49-F238E27FC236}">
                <a16:creationId xmlns:a16="http://schemas.microsoft.com/office/drawing/2014/main" id="{3F50FB90-A5DF-95EC-9AA5-73798D70E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841" y="5004391"/>
            <a:ext cx="1367956" cy="2174896"/>
          </a:xfrm>
          <a:prstGeom prst="rect">
            <a:avLst/>
          </a:prstGeom>
          <a:noFill/>
          <a:extLst>
            <a:ext uri="{909E8E84-426E-40DD-AFC4-6F175D3DCCD1}">
              <a14:hiddenFill xmlns:a14="http://schemas.microsoft.com/office/drawing/2010/main">
                <a:solidFill>
                  <a:srgbClr val="FFFFFF"/>
                </a:solidFill>
              </a14:hiddenFill>
            </a:ext>
          </a:extLst>
        </p:spPr>
      </p:pic>
      <p:sp>
        <p:nvSpPr>
          <p:cNvPr id="10" name="Thought Bubble: Cloud 9">
            <a:extLst>
              <a:ext uri="{FF2B5EF4-FFF2-40B4-BE49-F238E27FC236}">
                <a16:creationId xmlns:a16="http://schemas.microsoft.com/office/drawing/2014/main" id="{1601E80F-C00E-A758-CCE3-724168B43A86}"/>
              </a:ext>
            </a:extLst>
          </p:cNvPr>
          <p:cNvSpPr/>
          <p:nvPr/>
        </p:nvSpPr>
        <p:spPr>
          <a:xfrm>
            <a:off x="5947144" y="701749"/>
            <a:ext cx="6001965" cy="4990215"/>
          </a:xfrm>
          <a:prstGeom prst="cloudCallout">
            <a:avLst>
              <a:gd name="adj1" fmla="val -45468"/>
              <a:gd name="adj2" fmla="val 50954"/>
            </a:avLst>
          </a:prstGeom>
          <a:solidFill>
            <a:schemeClr val="bg1">
              <a:lumMod val="95000"/>
              <a:alpha val="64000"/>
            </a:schemeClr>
          </a:solidFill>
          <a:ln w="19050">
            <a:solidFill>
              <a:schemeClr val="tx1">
                <a:alpha val="5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1028" name="Picture 4" descr="Spongebob Squarepants | The United Organization Toons Heroes Wiki | Fandom">
            <a:extLst>
              <a:ext uri="{FF2B5EF4-FFF2-40B4-BE49-F238E27FC236}">
                <a16:creationId xmlns:a16="http://schemas.microsoft.com/office/drawing/2014/main" id="{33B70F7B-9377-F65C-1957-047A003BF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5" y="5318890"/>
            <a:ext cx="1763486" cy="2598315"/>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F8CC4544-7F54-DD87-3B8E-E16A898F3B06}"/>
              </a:ext>
            </a:extLst>
          </p:cNvPr>
          <p:cNvSpPr/>
          <p:nvPr/>
        </p:nvSpPr>
        <p:spPr>
          <a:xfrm>
            <a:off x="70885" y="1020726"/>
            <a:ext cx="5812466" cy="3983665"/>
          </a:xfrm>
          <a:prstGeom prst="cloudCallout">
            <a:avLst>
              <a:gd name="adj1" fmla="val -19005"/>
              <a:gd name="adj2" fmla="val 64655"/>
            </a:avLst>
          </a:prstGeom>
          <a:solidFill>
            <a:schemeClr val="bg1">
              <a:lumMod val="95000"/>
              <a:alpha val="64000"/>
            </a:schemeClr>
          </a:solidFill>
          <a:ln w="19050">
            <a:solidFill>
              <a:schemeClr val="tx1">
                <a:alpha val="5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BD2C787-EC59-72EC-72CB-3D9F21316D94}"/>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advantages and downsides</a:t>
                </a:r>
                <a:endParaRPr lang="en-AT" dirty="0"/>
              </a:p>
            </p:txBody>
          </p:sp>
        </mc:Choice>
        <mc:Fallback xmlns="">
          <p:sp>
            <p:nvSpPr>
              <p:cNvPr id="2" name="Title 1">
                <a:extLst>
                  <a:ext uri="{FF2B5EF4-FFF2-40B4-BE49-F238E27FC236}">
                    <a16:creationId xmlns:a16="http://schemas.microsoft.com/office/drawing/2014/main" id="{ABD2C787-EC59-72EC-72CB-3D9F21316D94}"/>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6A96462D-EF06-481A-BB79-56991027509A}"/>
              </a:ext>
            </a:extLst>
          </p:cNvPr>
          <p:cNvSpPr>
            <a:spLocks noGrp="1"/>
          </p:cNvSpPr>
          <p:nvPr>
            <p:ph type="sldNum" sz="quarter" idx="12"/>
          </p:nvPr>
        </p:nvSpPr>
        <p:spPr/>
        <p:txBody>
          <a:bodyPr/>
          <a:lstStyle/>
          <a:p>
            <a:fld id="{CC491BDB-77F2-4EF0-887C-9DE660584513}" type="slidenum">
              <a:rPr lang="en-GB" smtClean="0"/>
              <a:pPr/>
              <a:t>53</a:t>
            </a:fld>
            <a:endParaRPr lang="en-GB" dirty="0"/>
          </a:p>
        </p:txBody>
      </p:sp>
      <p:sp>
        <p:nvSpPr>
          <p:cNvPr id="4" name="TextBox 3">
            <a:extLst>
              <a:ext uri="{FF2B5EF4-FFF2-40B4-BE49-F238E27FC236}">
                <a16:creationId xmlns:a16="http://schemas.microsoft.com/office/drawing/2014/main" id="{57EA371F-A238-AFC4-D5C6-6268BCFA4C5A}"/>
              </a:ext>
            </a:extLst>
          </p:cNvPr>
          <p:cNvSpPr txBox="1"/>
          <p:nvPr/>
        </p:nvSpPr>
        <p:spPr>
          <a:xfrm>
            <a:off x="838583" y="1539110"/>
            <a:ext cx="3504944"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Advantages:</a:t>
            </a:r>
            <a:endParaRPr lang="en-AT"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D1576D03-BDE8-252D-3E60-DD2302ABA516}"/>
              </a:ext>
            </a:extLst>
          </p:cNvPr>
          <p:cNvSpPr txBox="1"/>
          <p:nvPr/>
        </p:nvSpPr>
        <p:spPr>
          <a:xfrm>
            <a:off x="717825" y="2000775"/>
            <a:ext cx="5007680" cy="1938992"/>
          </a:xfrm>
          <a:prstGeom prst="rect">
            <a:avLst/>
          </a:prstGeom>
          <a:noFill/>
        </p:spPr>
        <p:txBody>
          <a:bodyPr wrap="square" rtlCol="0">
            <a:spAutoFit/>
          </a:bodyPr>
          <a:lstStyle/>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Simple algorithm, very intuitive</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Easily enhanced by combining it with other preprocessing methods </a:t>
            </a:r>
            <a:r>
              <a:rPr lang="en-US" sz="2400" i="1" dirty="0">
                <a:latin typeface="Beaufort for LOL" panose="02020503050000020004" pitchFamily="18" charset="0"/>
                <a:cs typeface="Beaufort for LOL" panose="02020503050000020004" pitchFamily="18" charset="0"/>
              </a:rPr>
              <a:t>(we investigate one later!)</a:t>
            </a:r>
            <a:endParaRPr lang="en-US" sz="2400" dirty="0">
              <a:latin typeface="Beaufort for LOL" panose="02020503050000020004" pitchFamily="18" charset="0"/>
              <a:cs typeface="Beaufort for LOL" panose="02020503050000020004" pitchFamily="18" charset="0"/>
            </a:endParaRP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Almost no hyperparameters</a:t>
            </a:r>
            <a:endParaRPr lang="en-AT" sz="2400" i="1" dirty="0">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8B241C07-7CF3-22AF-8004-F11737CC8156}"/>
              </a:ext>
            </a:extLst>
          </p:cNvPr>
          <p:cNvSpPr txBox="1"/>
          <p:nvPr/>
        </p:nvSpPr>
        <p:spPr>
          <a:xfrm>
            <a:off x="6493203" y="1678995"/>
            <a:ext cx="3504944"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Downsides:</a:t>
            </a:r>
            <a:endParaRPr lang="en-AT" sz="2400" b="1" dirty="0">
              <a:latin typeface="Beaufort for LOL" panose="02020503050000020004" pitchFamily="18" charset="0"/>
              <a:cs typeface="Beaufort for LOL" panose="02020503050000020004" pitchFamily="18" charset="0"/>
            </a:endParaRPr>
          </a:p>
        </p:txBody>
      </p:sp>
      <p:sp>
        <p:nvSpPr>
          <p:cNvPr id="8" name="TextBox 7">
            <a:extLst>
              <a:ext uri="{FF2B5EF4-FFF2-40B4-BE49-F238E27FC236}">
                <a16:creationId xmlns:a16="http://schemas.microsoft.com/office/drawing/2014/main" id="{F1A56864-5C20-D265-D4DD-4EB0E14AB30A}"/>
              </a:ext>
            </a:extLst>
          </p:cNvPr>
          <p:cNvSpPr txBox="1"/>
          <p:nvPr/>
        </p:nvSpPr>
        <p:spPr>
          <a:xfrm>
            <a:off x="6441445" y="2140660"/>
            <a:ext cx="5337530" cy="2308324"/>
          </a:xfrm>
          <a:prstGeom prst="rect">
            <a:avLst/>
          </a:prstGeom>
          <a:noFill/>
        </p:spPr>
        <p:txBody>
          <a:bodyPr wrap="square" rtlCol="0">
            <a:spAutoFit/>
          </a:bodyPr>
          <a:lstStyle/>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We have to set the number of clusters</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Does not detect outliers, i.e., every point is assigned a cluster</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Only finds </a:t>
            </a:r>
            <a:r>
              <a:rPr lang="en-US" sz="2400" i="1" dirty="0">
                <a:latin typeface="Beaufort for LOL" panose="02020503050000020004" pitchFamily="18" charset="0"/>
                <a:cs typeface="Beaufort for LOL" panose="02020503050000020004" pitchFamily="18" charset="0"/>
              </a:rPr>
              <a:t>convex</a:t>
            </a:r>
            <a:r>
              <a:rPr lang="en-US" sz="2400" dirty="0">
                <a:latin typeface="Beaufort for LOL" panose="02020503050000020004" pitchFamily="18" charset="0"/>
                <a:cs typeface="Beaufort for LOL" panose="02020503050000020004" pitchFamily="18" charset="0"/>
              </a:rPr>
              <a:t> clusters </a:t>
            </a:r>
            <a:r>
              <a:rPr lang="en-US" sz="2400" i="1" dirty="0">
                <a:latin typeface="Beaufort for LOL" panose="02020503050000020004" pitchFamily="18" charset="0"/>
                <a:cs typeface="Beaufort for LOL" panose="02020503050000020004" pitchFamily="18" charset="0"/>
              </a:rPr>
              <a:t>(see the “circle in circle” example, which is not convex)</a:t>
            </a:r>
            <a:endParaRPr lang="en-AT" sz="24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66913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AD34-1BBF-4817-C9DB-1969D15D1B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F710D-095E-CE93-790C-BAF5035798DC}"/>
              </a:ext>
            </a:extLst>
          </p:cNvPr>
          <p:cNvSpPr>
            <a:spLocks noGrp="1"/>
          </p:cNvSpPr>
          <p:nvPr>
            <p:ph type="title"/>
          </p:nvPr>
        </p:nvSpPr>
        <p:spPr/>
        <p:txBody>
          <a:bodyPr/>
          <a:lstStyle/>
          <a:p>
            <a:r>
              <a:rPr lang="en-US" dirty="0"/>
              <a:t>An alternative: DBSCAN</a:t>
            </a:r>
            <a:endParaRPr lang="en-AT" dirty="0"/>
          </a:p>
        </p:txBody>
      </p:sp>
      <p:sp>
        <p:nvSpPr>
          <p:cNvPr id="3" name="Slide Number Placeholder 2">
            <a:extLst>
              <a:ext uri="{FF2B5EF4-FFF2-40B4-BE49-F238E27FC236}">
                <a16:creationId xmlns:a16="http://schemas.microsoft.com/office/drawing/2014/main" id="{C95F458C-1F8D-8953-121F-8B75E079E347}"/>
              </a:ext>
            </a:extLst>
          </p:cNvPr>
          <p:cNvSpPr>
            <a:spLocks noGrp="1"/>
          </p:cNvSpPr>
          <p:nvPr>
            <p:ph type="sldNum" sz="quarter" idx="12"/>
          </p:nvPr>
        </p:nvSpPr>
        <p:spPr/>
        <p:txBody>
          <a:bodyPr/>
          <a:lstStyle/>
          <a:p>
            <a:fld id="{CC491BDB-77F2-4EF0-887C-9DE660584513}" type="slidenum">
              <a:rPr lang="en-GB" smtClean="0"/>
              <a:pPr/>
              <a:t>54</a:t>
            </a:fld>
            <a:endParaRPr lang="en-GB" dirty="0"/>
          </a:p>
        </p:txBody>
      </p:sp>
      <p:sp>
        <p:nvSpPr>
          <p:cNvPr id="8" name="Rectangle: Rounded Corners 7">
            <a:extLst>
              <a:ext uri="{FF2B5EF4-FFF2-40B4-BE49-F238E27FC236}">
                <a16:creationId xmlns:a16="http://schemas.microsoft.com/office/drawing/2014/main" id="{F5656659-20FC-AA94-811B-FAD507E416AD}"/>
              </a:ext>
            </a:extLst>
          </p:cNvPr>
          <p:cNvSpPr/>
          <p:nvPr/>
        </p:nvSpPr>
        <p:spPr>
          <a:xfrm>
            <a:off x="172589" y="1337944"/>
            <a:ext cx="11776520" cy="3574314"/>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78D67A-53CC-CB97-7A1D-7B0E5530D955}"/>
                  </a:ext>
                </a:extLst>
              </p:cNvPr>
              <p:cNvSpPr txBox="1"/>
              <p:nvPr/>
            </p:nvSpPr>
            <p:spPr>
              <a:xfrm>
                <a:off x="339278" y="1443841"/>
                <a:ext cx="11609831" cy="3970318"/>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DBSCAN: </a:t>
                </a:r>
                <a:r>
                  <a:rPr lang="en-US" sz="2400" dirty="0">
                    <a:latin typeface="Beaufort for LOL" panose="02020503050000020004" pitchFamily="18" charset="0"/>
                    <a:cs typeface="Beaufort for LOL" panose="02020503050000020004" pitchFamily="18" charset="0"/>
                  </a:rPr>
                  <a:t>We have </a:t>
                </a:r>
                <a14:m>
                  <m:oMath xmlns:m="http://schemas.openxmlformats.org/officeDocument/2006/math">
                    <m:r>
                      <a:rPr lang="en-US" sz="2400" i="1" dirty="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data samples </a:t>
                </a:r>
                <a14:m>
                  <m:oMath xmlns:m="http://schemas.openxmlformats.org/officeDocument/2006/math">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𝑥</m:t>
                        </m:r>
                      </m:e>
                      <m:sub>
                        <m:r>
                          <a:rPr lang="en-US" sz="2400" i="1" dirty="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dirty="0">
                        <a:latin typeface="Cambria Math" panose="02040503050406030204" pitchFamily="18" charset="0"/>
                        <a:cs typeface="Beaufort for LOL" panose="02020503050000020004" pitchFamily="18" charset="0"/>
                      </a:rPr>
                      <m:t>𝑖</m:t>
                    </m:r>
                    <m:r>
                      <a:rPr lang="en-US" sz="2400" i="1" dirty="0">
                        <a:latin typeface="Cambria Math" panose="02040503050406030204" pitchFamily="18" charset="0"/>
                        <a:cs typeface="Beaufort for LOL" panose="02020503050000020004" pitchFamily="18" charset="0"/>
                      </a:rPr>
                      <m:t>∈[1,</m:t>
                    </m:r>
                    <m:r>
                      <a:rPr lang="en-US" sz="2400" i="1" dirty="0">
                        <a:latin typeface="Cambria Math" panose="02040503050406030204" pitchFamily="18" charset="0"/>
                        <a:cs typeface="Beaufort for LOL" panose="02020503050000020004" pitchFamily="18" charset="0"/>
                      </a:rPr>
                      <m:t>𝑛</m:t>
                    </m:r>
                    <m:r>
                      <a:rPr lang="en-US" sz="2400" i="1" dirty="0">
                        <a:latin typeface="Cambria Math" panose="02040503050406030204" pitchFamily="18" charset="0"/>
                        <a:cs typeface="Beaufort for LOL" panose="02020503050000020004" pitchFamily="18" charset="0"/>
                      </a:rPr>
                      <m:t>]</m:t>
                    </m:r>
                  </m:oMath>
                </a14:m>
                <a:r>
                  <a:rPr lang="en-US" sz="2400" i="1" dirty="0">
                    <a:latin typeface="Beaufort for LOL" panose="02020503050000020004" pitchFamily="18" charset="0"/>
                    <a:ea typeface="Cambria Math" panose="02040503050406030204" pitchFamily="18" charset="0"/>
                    <a:cs typeface="Beaufort for LOL" panose="02020503050000020004" pitchFamily="18" charset="0"/>
                  </a:rPr>
                  <a:t>. </a:t>
                </a:r>
                <a:r>
                  <a:rPr lang="en-US" sz="2400" dirty="0">
                    <a:latin typeface="Beaufort for LOL" panose="02020503050000020004" pitchFamily="18" charset="0"/>
                    <a:ea typeface="Cambria Math" panose="02040503050406030204" pitchFamily="18" charset="0"/>
                    <a:cs typeface="Beaufort for LOL" panose="02020503050000020004" pitchFamily="18" charset="0"/>
                  </a:rPr>
                  <a:t>Choose the radius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𝑟</m:t>
                    </m:r>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used to search for </a:t>
                </a:r>
                <a:r>
                  <a:rPr lang="en-US" sz="2400" dirty="0" err="1">
                    <a:latin typeface="Beaufort for LOL" panose="02020503050000020004" pitchFamily="18" charset="0"/>
                    <a:ea typeface="Cambria Math" panose="02040503050406030204" pitchFamily="18" charset="0"/>
                    <a:cs typeface="Beaufort for LOL" panose="02020503050000020004" pitchFamily="18" charset="0"/>
                  </a:rPr>
                  <a:t>neighbours</a:t>
                </a:r>
                <a:r>
                  <a:rPr lang="en-US" sz="2400" dirty="0">
                    <a:latin typeface="Beaufort for LOL" panose="02020503050000020004" pitchFamily="18" charset="0"/>
                    <a:ea typeface="Cambria Math" panose="02040503050406030204" pitchFamily="18" charset="0"/>
                    <a:cs typeface="Beaufort for LOL" panose="02020503050000020004" pitchFamily="18" charset="0"/>
                  </a:rPr>
                  <a:t> around data points, and the number of </a:t>
                </a:r>
                <a:r>
                  <a:rPr lang="en-US" sz="2400" dirty="0" err="1">
                    <a:latin typeface="Beaufort for LOL" panose="02020503050000020004" pitchFamily="18" charset="0"/>
                    <a:ea typeface="Cambria Math" panose="02040503050406030204" pitchFamily="18" charset="0"/>
                    <a:cs typeface="Beaufort for LOL" panose="02020503050000020004" pitchFamily="18" charset="0"/>
                  </a:rPr>
                  <a:t>neighbours</a:t>
                </a:r>
                <a:r>
                  <a:rPr lang="en-US" sz="2400" dirty="0">
                    <a:latin typeface="Beaufort for LOL" panose="02020503050000020004" pitchFamily="18" charset="0"/>
                    <a:ea typeface="Cambria Math" panose="02040503050406030204" pitchFamily="18" charset="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𝑁</m:t>
                    </m:r>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required to form a cluster.</a:t>
                </a:r>
              </a:p>
              <a:p>
                <a:r>
                  <a:rPr lang="en-US" sz="2400" dirty="0">
                    <a:latin typeface="Beaufort for LOL" panose="02020503050000020004" pitchFamily="18" charset="0"/>
                    <a:ea typeface="Cambria Math" panose="02040503050406030204" pitchFamily="18" charset="0"/>
                    <a:cs typeface="Beaufort for LOL" panose="02020503050000020004" pitchFamily="18" charset="0"/>
                  </a:rPr>
                  <a:t>Do the following:</a:t>
                </a:r>
              </a:p>
              <a:p>
                <a:pPr marL="457200" indent="-457200">
                  <a:buFont typeface="+mj-lt"/>
                  <a:buAutoNum type="arabicPeriod"/>
                </a:pPr>
                <a:r>
                  <a:rPr lang="en-US" sz="2400" dirty="0">
                    <a:latin typeface="Beaufort for LOL" panose="02020503050000020004" pitchFamily="18" charset="0"/>
                    <a:ea typeface="Cambria Math" panose="02040503050406030204" pitchFamily="18" charset="0"/>
                    <a:cs typeface="Beaufort for LOL" panose="02020503050000020004" pitchFamily="18" charset="0"/>
                  </a:rPr>
                  <a:t>Pick one point without label assigned. Detect all points within radius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𝑟</m:t>
                    </m:r>
                  </m:oMath>
                </a14:m>
                <a:r>
                  <a:rPr lang="en-US" sz="2400" b="1" i="1" dirty="0">
                    <a:latin typeface="Beaufort for LOL" panose="02020503050000020004" pitchFamily="18" charset="0"/>
                    <a:ea typeface="Cambria Math" panose="02040503050406030204" pitchFamily="18" charset="0"/>
                    <a:cs typeface="Beaufort for LOL" panose="02020503050000020004" pitchFamily="18" charset="0"/>
                  </a:rPr>
                  <a:t> </a:t>
                </a:r>
                <a:r>
                  <a:rPr lang="en-US" sz="2400" dirty="0">
                    <a:latin typeface="Beaufort for LOL" panose="02020503050000020004" pitchFamily="18" charset="0"/>
                    <a:ea typeface="Cambria Math" panose="02040503050406030204" pitchFamily="18" charset="0"/>
                    <a:cs typeface="Beaufort for LOL" panose="02020503050000020004" pitchFamily="18" charset="0"/>
                  </a:rPr>
                  <a:t>of it. If the number of these points is equal or larger to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𝑁</m:t>
                    </m:r>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form a new cluster and add all these points to it.</a:t>
                </a:r>
              </a:p>
              <a:p>
                <a:pPr marL="457200" indent="-457200">
                  <a:buFont typeface="+mj-lt"/>
                  <a:buAutoNum type="arabicPeriod"/>
                </a:pPr>
                <a:r>
                  <a:rPr lang="en-US" sz="2400" dirty="0">
                    <a:latin typeface="Beaufort for LOL" panose="02020503050000020004" pitchFamily="18" charset="0"/>
                    <a:ea typeface="Cambria Math" panose="02040503050406030204" pitchFamily="18" charset="0"/>
                    <a:cs typeface="Beaufort for LOL" panose="02020503050000020004" pitchFamily="18" charset="0"/>
                  </a:rPr>
                  <a:t>Check for each </a:t>
                </a:r>
                <a:r>
                  <a:rPr lang="en-US" sz="2400" dirty="0" err="1">
                    <a:latin typeface="Beaufort for LOL" panose="02020503050000020004" pitchFamily="18" charset="0"/>
                    <a:ea typeface="Cambria Math" panose="02040503050406030204" pitchFamily="18" charset="0"/>
                    <a:cs typeface="Beaufort for LOL" panose="02020503050000020004" pitchFamily="18" charset="0"/>
                  </a:rPr>
                  <a:t>neighbour</a:t>
                </a:r>
                <a:r>
                  <a:rPr lang="en-US" sz="2400" dirty="0">
                    <a:latin typeface="Beaufort for LOL" panose="02020503050000020004" pitchFamily="18" charset="0"/>
                    <a:ea typeface="Cambria Math" panose="02040503050406030204" pitchFamily="18" charset="0"/>
                    <a:cs typeface="Beaufort for LOL" panose="02020503050000020004" pitchFamily="18" charset="0"/>
                  </a:rPr>
                  <a:t> whether they also have more than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𝑁</m:t>
                    </m:r>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a:t>
                </a:r>
                <a:r>
                  <a:rPr lang="en-US" sz="2400" dirty="0" err="1">
                    <a:latin typeface="Beaufort for LOL" panose="02020503050000020004" pitchFamily="18" charset="0"/>
                    <a:ea typeface="Cambria Math" panose="02040503050406030204" pitchFamily="18" charset="0"/>
                    <a:cs typeface="Beaufort for LOL" panose="02020503050000020004" pitchFamily="18" charset="0"/>
                  </a:rPr>
                  <a:t>neighbours</a:t>
                </a:r>
                <a:r>
                  <a:rPr lang="en-US" sz="2400" dirty="0">
                    <a:latin typeface="Beaufort for LOL" panose="02020503050000020004" pitchFamily="18" charset="0"/>
                    <a:ea typeface="Cambria Math" panose="02040503050406030204" pitchFamily="18" charset="0"/>
                    <a:cs typeface="Beaufort for LOL" panose="02020503050000020004" pitchFamily="18" charset="0"/>
                  </a:rPr>
                  <a:t> within radius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𝑟</m:t>
                    </m:r>
                  </m:oMath>
                </a14:m>
                <a:r>
                  <a:rPr lang="en-US" sz="2400" dirty="0">
                    <a:latin typeface="Beaufort for LOL" panose="02020503050000020004" pitchFamily="18" charset="0"/>
                    <a:ea typeface="Cambria Math" panose="02040503050406030204" pitchFamily="18" charset="0"/>
                    <a:cs typeface="Beaufort for LOL" panose="02020503050000020004" pitchFamily="18" charset="0"/>
                  </a:rPr>
                  <a:t>. If so, add all </a:t>
                </a:r>
                <a:r>
                  <a:rPr lang="en-US" sz="2400" dirty="0" err="1">
                    <a:latin typeface="Beaufort for LOL" panose="02020503050000020004" pitchFamily="18" charset="0"/>
                    <a:ea typeface="Cambria Math" panose="02040503050406030204" pitchFamily="18" charset="0"/>
                    <a:cs typeface="Beaufort for LOL" panose="02020503050000020004" pitchFamily="18" charset="0"/>
                  </a:rPr>
                  <a:t>neighbours</a:t>
                </a:r>
                <a:r>
                  <a:rPr lang="en-US" sz="2400" dirty="0">
                    <a:latin typeface="Beaufort for LOL" panose="02020503050000020004" pitchFamily="18" charset="0"/>
                    <a:ea typeface="Cambria Math" panose="02040503050406030204" pitchFamily="18" charset="0"/>
                    <a:cs typeface="Beaufort for LOL" panose="02020503050000020004" pitchFamily="18" charset="0"/>
                  </a:rPr>
                  <a:t> that do not belong to another cluster.</a:t>
                </a:r>
                <a:br>
                  <a:rPr lang="en-US" sz="2400" dirty="0">
                    <a:latin typeface="Beaufort for LOL" panose="02020503050000020004" pitchFamily="18" charset="0"/>
                    <a:ea typeface="Cambria Math" panose="02040503050406030204" pitchFamily="18" charset="0"/>
                    <a:cs typeface="Beaufort for LOL" panose="02020503050000020004" pitchFamily="18" charset="0"/>
                  </a:rPr>
                </a:br>
                <a:r>
                  <a:rPr lang="en-US" sz="2400" dirty="0">
                    <a:latin typeface="Beaufort for LOL" panose="02020503050000020004" pitchFamily="18" charset="0"/>
                    <a:ea typeface="Cambria Math" panose="02040503050406030204" pitchFamily="18" charset="0"/>
                    <a:cs typeface="Beaufort for LOL" panose="02020503050000020004" pitchFamily="18" charset="0"/>
                  </a:rPr>
                  <a:t>Repeat for all new points detected like that until no </a:t>
                </a:r>
                <a:r>
                  <a:rPr lang="en-US" sz="2400" dirty="0" err="1">
                    <a:latin typeface="Beaufort for LOL" panose="02020503050000020004" pitchFamily="18" charset="0"/>
                    <a:ea typeface="Cambria Math" panose="02040503050406030204" pitchFamily="18" charset="0"/>
                    <a:cs typeface="Beaufort for LOL" panose="02020503050000020004" pitchFamily="18" charset="0"/>
                  </a:rPr>
                  <a:t>neighbours</a:t>
                </a:r>
                <a:r>
                  <a:rPr lang="en-US" sz="2400" dirty="0">
                    <a:latin typeface="Beaufort for LOL" panose="02020503050000020004" pitchFamily="18" charset="0"/>
                    <a:ea typeface="Cambria Math" panose="02040503050406030204" pitchFamily="18" charset="0"/>
                    <a:cs typeface="Beaufort for LOL" panose="02020503050000020004" pitchFamily="18" charset="0"/>
                  </a:rPr>
                  <a:t> remain to be visited.</a:t>
                </a:r>
              </a:p>
              <a:p>
                <a:pPr marL="457200" indent="-457200">
                  <a:buFont typeface="+mj-lt"/>
                  <a:buAutoNum type="arabicPeriod"/>
                </a:pPr>
                <a:r>
                  <a:rPr lang="en-US" sz="2400" dirty="0">
                    <a:latin typeface="Beaufort for LOL" panose="02020503050000020004" pitchFamily="18" charset="0"/>
                    <a:ea typeface="Cambria Math" panose="02040503050406030204" pitchFamily="18" charset="0"/>
                    <a:cs typeface="Beaufort for LOL" panose="02020503050000020004" pitchFamily="18" charset="0"/>
                  </a:rPr>
                  <a:t>Start again at 1. for a new cluster. Stop when all points are assigned to a cluster.</a:t>
                </a:r>
              </a:p>
              <a:p>
                <a:br>
                  <a:rPr lang="en-US" sz="2400" b="1" i="1" dirty="0">
                    <a:latin typeface="Beaufort for LOL" panose="02020503050000020004" pitchFamily="18" charset="0"/>
                    <a:ea typeface="Cambria Math" panose="02040503050406030204" pitchFamily="18" charset="0"/>
                    <a:cs typeface="Beaufort for LOL" panose="02020503050000020004" pitchFamily="18" charset="0"/>
                  </a:rPr>
                </a:br>
                <a:endParaRPr lang="en-US" sz="1200" b="1" i="1" dirty="0">
                  <a:latin typeface="Beaufort for LOL" panose="02020503050000020004" pitchFamily="18" charset="0"/>
                  <a:ea typeface="Cambria Math" panose="02040503050406030204" pitchFamily="18" charset="0"/>
                  <a:cs typeface="Beaufort for LOL" panose="02020503050000020004" pitchFamily="18" charset="0"/>
                </a:endParaRPr>
              </a:p>
            </p:txBody>
          </p:sp>
        </mc:Choice>
        <mc:Fallback xmlns="">
          <p:sp>
            <p:nvSpPr>
              <p:cNvPr id="9" name="TextBox 8">
                <a:extLst>
                  <a:ext uri="{FF2B5EF4-FFF2-40B4-BE49-F238E27FC236}">
                    <a16:creationId xmlns:a16="http://schemas.microsoft.com/office/drawing/2014/main" id="{2878D67A-53CC-CB97-7A1D-7B0E5530D955}"/>
                  </a:ext>
                </a:extLst>
              </p:cNvPr>
              <p:cNvSpPr txBox="1">
                <a:spLocks noRot="1" noChangeAspect="1" noMove="1" noResize="1" noEditPoints="1" noAdjustHandles="1" noChangeArrowheads="1" noChangeShapeType="1" noTextEdit="1"/>
              </p:cNvSpPr>
              <p:nvPr/>
            </p:nvSpPr>
            <p:spPr>
              <a:xfrm>
                <a:off x="339278" y="1443841"/>
                <a:ext cx="11609831" cy="3970318"/>
              </a:xfrm>
              <a:prstGeom prst="rect">
                <a:avLst/>
              </a:prstGeom>
              <a:blipFill>
                <a:blip r:embed="rId3"/>
                <a:stretch>
                  <a:fillRect l="-893" t="-1229" r="-893"/>
                </a:stretch>
              </a:blipFill>
            </p:spPr>
            <p:txBody>
              <a:bodyPr/>
              <a:lstStyle/>
              <a:p>
                <a:r>
                  <a:rPr lang="en-AT">
                    <a:noFill/>
                  </a:rPr>
                  <a:t> </a:t>
                </a:r>
              </a:p>
            </p:txBody>
          </p:sp>
        </mc:Fallback>
      </mc:AlternateContent>
    </p:spTree>
    <p:extLst>
      <p:ext uri="{BB962C8B-B14F-4D97-AF65-F5344CB8AC3E}">
        <p14:creationId xmlns:p14="http://schemas.microsoft.com/office/powerpoint/2010/main" val="346987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647E-28C7-EEF7-1A65-60DCADB0CA19}"/>
              </a:ext>
            </a:extLst>
          </p:cNvPr>
          <p:cNvSpPr>
            <a:spLocks noGrp="1"/>
          </p:cNvSpPr>
          <p:nvPr>
            <p:ph type="title"/>
          </p:nvPr>
        </p:nvSpPr>
        <p:spPr/>
        <p:txBody>
          <a:bodyPr/>
          <a:lstStyle/>
          <a:p>
            <a:r>
              <a:rPr lang="en-US" dirty="0"/>
              <a:t>DBSCAN step by step</a:t>
            </a:r>
            <a:endParaRPr lang="en-AT" dirty="0"/>
          </a:p>
        </p:txBody>
      </p:sp>
      <p:sp>
        <p:nvSpPr>
          <p:cNvPr id="3" name="Slide Number Placeholder 2">
            <a:extLst>
              <a:ext uri="{FF2B5EF4-FFF2-40B4-BE49-F238E27FC236}">
                <a16:creationId xmlns:a16="http://schemas.microsoft.com/office/drawing/2014/main" id="{90E0EED0-AE31-0D68-C7CD-33FEEA526AA0}"/>
              </a:ext>
            </a:extLst>
          </p:cNvPr>
          <p:cNvSpPr>
            <a:spLocks noGrp="1"/>
          </p:cNvSpPr>
          <p:nvPr>
            <p:ph type="sldNum" sz="quarter" idx="12"/>
          </p:nvPr>
        </p:nvSpPr>
        <p:spPr/>
        <p:txBody>
          <a:bodyPr/>
          <a:lstStyle/>
          <a:p>
            <a:fld id="{CC491BDB-77F2-4EF0-887C-9DE660584513}" type="slidenum">
              <a:rPr lang="en-GB" smtClean="0"/>
              <a:pPr/>
              <a:t>55</a:t>
            </a:fld>
            <a:endParaRPr lang="en-GB" dirty="0"/>
          </a:p>
        </p:txBody>
      </p:sp>
      <p:sp>
        <p:nvSpPr>
          <p:cNvPr id="4" name="Oval 3">
            <a:extLst>
              <a:ext uri="{FF2B5EF4-FFF2-40B4-BE49-F238E27FC236}">
                <a16:creationId xmlns:a16="http://schemas.microsoft.com/office/drawing/2014/main" id="{7E679ABE-ABED-BB21-3B4E-DCFB0D468125}"/>
              </a:ext>
            </a:extLst>
          </p:cNvPr>
          <p:cNvSpPr/>
          <p:nvPr/>
        </p:nvSpPr>
        <p:spPr>
          <a:xfrm>
            <a:off x="451858" y="2735800"/>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Oval 4">
            <a:extLst>
              <a:ext uri="{FF2B5EF4-FFF2-40B4-BE49-F238E27FC236}">
                <a16:creationId xmlns:a16="http://schemas.microsoft.com/office/drawing/2014/main" id="{8681975F-A687-9EC3-760A-894CDBBA2B5B}"/>
              </a:ext>
            </a:extLst>
          </p:cNvPr>
          <p:cNvSpPr/>
          <p:nvPr/>
        </p:nvSpPr>
        <p:spPr>
          <a:xfrm>
            <a:off x="604258" y="2888200"/>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Oval 5">
            <a:extLst>
              <a:ext uri="{FF2B5EF4-FFF2-40B4-BE49-F238E27FC236}">
                <a16:creationId xmlns:a16="http://schemas.microsoft.com/office/drawing/2014/main" id="{D9870321-DFFA-65EA-169E-FDF8BA1CBE99}"/>
              </a:ext>
            </a:extLst>
          </p:cNvPr>
          <p:cNvSpPr/>
          <p:nvPr/>
        </p:nvSpPr>
        <p:spPr>
          <a:xfrm>
            <a:off x="665056" y="2675002"/>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 name="Oval 6">
            <a:extLst>
              <a:ext uri="{FF2B5EF4-FFF2-40B4-BE49-F238E27FC236}">
                <a16:creationId xmlns:a16="http://schemas.microsoft.com/office/drawing/2014/main" id="{99142B11-341D-AC55-0F09-92F316BFD42B}"/>
              </a:ext>
            </a:extLst>
          </p:cNvPr>
          <p:cNvSpPr/>
          <p:nvPr/>
        </p:nvSpPr>
        <p:spPr>
          <a:xfrm>
            <a:off x="817456" y="2827402"/>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FC0F6189-4BA6-E68D-9C0E-53E4814E79F2}"/>
              </a:ext>
            </a:extLst>
          </p:cNvPr>
          <p:cNvSpPr/>
          <p:nvPr/>
        </p:nvSpPr>
        <p:spPr>
          <a:xfrm>
            <a:off x="878254" y="2591159"/>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77334EB0-EAFB-F19D-94D0-3AAD926CBBB3}"/>
              </a:ext>
            </a:extLst>
          </p:cNvPr>
          <p:cNvSpPr/>
          <p:nvPr/>
        </p:nvSpPr>
        <p:spPr>
          <a:xfrm>
            <a:off x="1030654" y="2743559"/>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DB90385D-9B9B-B7F1-6E84-85384BD173A4}"/>
              </a:ext>
            </a:extLst>
          </p:cNvPr>
          <p:cNvSpPr/>
          <p:nvPr/>
        </p:nvSpPr>
        <p:spPr>
          <a:xfrm>
            <a:off x="1091452" y="2521611"/>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916B1CBD-95B5-9100-8ABB-7397241545D6}"/>
              </a:ext>
            </a:extLst>
          </p:cNvPr>
          <p:cNvSpPr/>
          <p:nvPr/>
        </p:nvSpPr>
        <p:spPr>
          <a:xfrm>
            <a:off x="482662" y="2514959"/>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F3C51388-D9BA-E5A7-4BCB-58FF262C429E}"/>
              </a:ext>
            </a:extLst>
          </p:cNvPr>
          <p:cNvSpPr/>
          <p:nvPr/>
        </p:nvSpPr>
        <p:spPr>
          <a:xfrm>
            <a:off x="786652" y="3014869"/>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07ED77AE-E204-D691-23CD-968AC6898445}"/>
              </a:ext>
            </a:extLst>
          </p:cNvPr>
          <p:cNvSpPr/>
          <p:nvPr/>
        </p:nvSpPr>
        <p:spPr>
          <a:xfrm>
            <a:off x="1731856" y="2743559"/>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C76F905B-26F3-14B2-C6EB-6842E331B677}"/>
              </a:ext>
            </a:extLst>
          </p:cNvPr>
          <p:cNvSpPr/>
          <p:nvPr/>
        </p:nvSpPr>
        <p:spPr>
          <a:xfrm>
            <a:off x="1898847" y="2614204"/>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2BC5E425-27EC-AB03-3863-8BDB79E6ABEB}"/>
              </a:ext>
            </a:extLst>
          </p:cNvPr>
          <p:cNvSpPr/>
          <p:nvPr/>
        </p:nvSpPr>
        <p:spPr>
          <a:xfrm>
            <a:off x="1213048" y="3261106"/>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173FF3FA-E164-EE6D-3B84-D6AA891B4FD4}"/>
              </a:ext>
            </a:extLst>
          </p:cNvPr>
          <p:cNvSpPr/>
          <p:nvPr/>
        </p:nvSpPr>
        <p:spPr>
          <a:xfrm>
            <a:off x="1365448" y="3413506"/>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F9DBDB29-8CD9-B906-8AD6-94108C53D1CA}"/>
              </a:ext>
            </a:extLst>
          </p:cNvPr>
          <p:cNvSpPr/>
          <p:nvPr/>
        </p:nvSpPr>
        <p:spPr>
          <a:xfrm>
            <a:off x="1389767" y="3128011"/>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4FBEFA5-0823-1D47-A9E5-2521696B33FB}"/>
              </a:ext>
            </a:extLst>
          </p:cNvPr>
          <p:cNvSpPr/>
          <p:nvPr/>
        </p:nvSpPr>
        <p:spPr>
          <a:xfrm>
            <a:off x="1512173" y="3275084"/>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ABC982EF-1A9A-BDD5-A4A8-3DFF4DAAC66D}"/>
              </a:ext>
            </a:extLst>
          </p:cNvPr>
          <p:cNvSpPr/>
          <p:nvPr/>
        </p:nvSpPr>
        <p:spPr>
          <a:xfrm>
            <a:off x="1572971" y="3471872"/>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350EB04-4262-DAFB-C78B-70F2F6E119A6}"/>
                  </a:ext>
                </a:extLst>
              </p:cNvPr>
              <p:cNvSpPr txBox="1"/>
              <p:nvPr/>
            </p:nvSpPr>
            <p:spPr>
              <a:xfrm>
                <a:off x="223944" y="1168827"/>
                <a:ext cx="2465962" cy="369332"/>
              </a:xfrm>
              <a:prstGeom prst="rect">
                <a:avLst/>
              </a:prstGeom>
              <a:noFill/>
            </p:spPr>
            <p:txBody>
              <a:bodyPr wrap="square">
                <a:spAutoFit/>
              </a:bodyPr>
              <a:lstStyle/>
              <a:p>
                <a:r>
                  <a:rPr lang="en-US" b="1" dirty="0">
                    <a:latin typeface="Beaufort for LOL" panose="02020503050000020004" pitchFamily="18" charset="0"/>
                    <a:cs typeface="Beaufort for LOL" panose="02020503050000020004" pitchFamily="18" charset="0"/>
                  </a:rPr>
                  <a:t>Example with </a:t>
                </a:r>
                <a14:m>
                  <m:oMath xmlns:m="http://schemas.openxmlformats.org/officeDocument/2006/math">
                    <m:r>
                      <m:rPr>
                        <m:sty m:val="p"/>
                      </m:rPr>
                      <a:rPr lang="en-US" b="0" i="0" smtClean="0">
                        <a:latin typeface="Cambria Math" panose="02040503050406030204" pitchFamily="18" charset="0"/>
                      </a:rPr>
                      <m:t>N</m:t>
                    </m:r>
                    <m:r>
                      <a:rPr lang="en-US" b="0" i="0" smtClean="0">
                        <a:latin typeface="Cambria Math" panose="02040503050406030204" pitchFamily="18" charset="0"/>
                      </a:rPr>
                      <m:t>=4</m:t>
                    </m:r>
                  </m:oMath>
                </a14:m>
                <a:endParaRPr lang="en-AT" dirty="0">
                  <a:latin typeface="Beaufort for LOL" panose="02020503050000020004" pitchFamily="18" charset="0"/>
                  <a:cs typeface="Beaufort for LOL" panose="02020503050000020004" pitchFamily="18" charset="0"/>
                </a:endParaRPr>
              </a:p>
            </p:txBody>
          </p:sp>
        </mc:Choice>
        <mc:Fallback xmlns="">
          <p:sp>
            <p:nvSpPr>
              <p:cNvPr id="20" name="TextBox 19">
                <a:extLst>
                  <a:ext uri="{FF2B5EF4-FFF2-40B4-BE49-F238E27FC236}">
                    <a16:creationId xmlns:a16="http://schemas.microsoft.com/office/drawing/2014/main" id="{7350EB04-4262-DAFB-C78B-70F2F6E119A6}"/>
                  </a:ext>
                </a:extLst>
              </p:cNvPr>
              <p:cNvSpPr txBox="1">
                <a:spLocks noRot="1" noChangeAspect="1" noMove="1" noResize="1" noEditPoints="1" noAdjustHandles="1" noChangeArrowheads="1" noChangeShapeType="1" noTextEdit="1"/>
              </p:cNvSpPr>
              <p:nvPr/>
            </p:nvSpPr>
            <p:spPr>
              <a:xfrm>
                <a:off x="223944" y="1168827"/>
                <a:ext cx="2465962" cy="369332"/>
              </a:xfrm>
              <a:prstGeom prst="rect">
                <a:avLst/>
              </a:prstGeom>
              <a:blipFill>
                <a:blip r:embed="rId2"/>
                <a:stretch>
                  <a:fillRect l="-2228" t="-8333" b="-28333"/>
                </a:stretch>
              </a:blipFill>
            </p:spPr>
            <p:txBody>
              <a:bodyPr/>
              <a:lstStyle/>
              <a:p>
                <a:r>
                  <a:rPr lang="en-AT">
                    <a:noFill/>
                  </a:rPr>
                  <a:t> </a:t>
                </a:r>
              </a:p>
            </p:txBody>
          </p:sp>
        </mc:Fallback>
      </mc:AlternateContent>
      <p:sp>
        <p:nvSpPr>
          <p:cNvPr id="21" name="Oval 20">
            <a:extLst>
              <a:ext uri="{FF2B5EF4-FFF2-40B4-BE49-F238E27FC236}">
                <a16:creationId xmlns:a16="http://schemas.microsoft.com/office/drawing/2014/main" id="{F11327F6-ADDA-5BC9-F9AF-A0033E83F86A}"/>
              </a:ext>
            </a:extLst>
          </p:cNvPr>
          <p:cNvSpPr/>
          <p:nvPr/>
        </p:nvSpPr>
        <p:spPr>
          <a:xfrm>
            <a:off x="576391" y="2553659"/>
            <a:ext cx="607473" cy="607473"/>
          </a:xfrm>
          <a:prstGeom prst="ellipse">
            <a:avLst/>
          </a:prstGeom>
          <a:noFill/>
          <a:ln>
            <a:solidFill>
              <a:srgbClr val="9E0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TextBox 21">
            <a:extLst>
              <a:ext uri="{FF2B5EF4-FFF2-40B4-BE49-F238E27FC236}">
                <a16:creationId xmlns:a16="http://schemas.microsoft.com/office/drawing/2014/main" id="{52168BA4-72BA-E5EB-7D0E-1D4098741B15}"/>
              </a:ext>
            </a:extLst>
          </p:cNvPr>
          <p:cNvSpPr txBox="1"/>
          <p:nvPr/>
        </p:nvSpPr>
        <p:spPr>
          <a:xfrm>
            <a:off x="338478" y="1914951"/>
            <a:ext cx="2773788" cy="523220"/>
          </a:xfrm>
          <a:prstGeom prst="rect">
            <a:avLst/>
          </a:prstGeom>
          <a:noFill/>
        </p:spPr>
        <p:txBody>
          <a:bodyPr wrap="square">
            <a:spAutoFit/>
          </a:bodyPr>
          <a:lstStyle/>
          <a:p>
            <a:r>
              <a:rPr lang="en-US" sz="1400" i="1" dirty="0">
                <a:latin typeface="Beaufort for LOL" panose="02020503050000020004" pitchFamily="18" charset="0"/>
                <a:cs typeface="Beaufort for LOL" panose="02020503050000020004" pitchFamily="18" charset="0"/>
              </a:rPr>
              <a:t>1. Select point, </a:t>
            </a:r>
            <a:br>
              <a:rPr lang="en-US" sz="1400" i="1" dirty="0">
                <a:latin typeface="Beaufort for LOL" panose="02020503050000020004" pitchFamily="18" charset="0"/>
                <a:cs typeface="Beaufort for LOL" panose="02020503050000020004" pitchFamily="18" charset="0"/>
              </a:rPr>
            </a:br>
            <a:r>
              <a:rPr lang="en-US" sz="1400" i="1" dirty="0">
                <a:latin typeface="Beaufort for LOL" panose="02020503050000020004" pitchFamily="18" charset="0"/>
                <a:cs typeface="Beaufort for LOL" panose="02020503050000020004" pitchFamily="18" charset="0"/>
              </a:rPr>
              <a:t>check </a:t>
            </a:r>
            <a:r>
              <a:rPr lang="en-US" sz="1400" i="1" dirty="0" err="1">
                <a:latin typeface="Beaufort for LOL" panose="02020503050000020004" pitchFamily="18" charset="0"/>
                <a:cs typeface="Beaufort for LOL" panose="02020503050000020004" pitchFamily="18" charset="0"/>
              </a:rPr>
              <a:t>neighbourhood</a:t>
            </a:r>
            <a:endParaRPr lang="en-AT" sz="1400" i="1" dirty="0">
              <a:latin typeface="Beaufort for LOL" panose="02020503050000020004" pitchFamily="18" charset="0"/>
              <a:cs typeface="Beaufort for LOL" panose="02020503050000020004" pitchFamily="18" charset="0"/>
            </a:endParaRPr>
          </a:p>
        </p:txBody>
      </p:sp>
      <p:sp>
        <p:nvSpPr>
          <p:cNvPr id="23" name="Oval 22">
            <a:extLst>
              <a:ext uri="{FF2B5EF4-FFF2-40B4-BE49-F238E27FC236}">
                <a16:creationId xmlns:a16="http://schemas.microsoft.com/office/drawing/2014/main" id="{C66F6B62-74E8-19E6-4FA3-30793E0D4E89}"/>
              </a:ext>
            </a:extLst>
          </p:cNvPr>
          <p:cNvSpPr/>
          <p:nvPr/>
        </p:nvSpPr>
        <p:spPr>
          <a:xfrm>
            <a:off x="2936256" y="2740782"/>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9F8A6089-8136-7B5A-8D8C-D16AE4B87DAC}"/>
              </a:ext>
            </a:extLst>
          </p:cNvPr>
          <p:cNvSpPr/>
          <p:nvPr/>
        </p:nvSpPr>
        <p:spPr>
          <a:xfrm>
            <a:off x="3088656" y="2893182"/>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F51DA50C-C4DD-E672-60E6-48BA65559603}"/>
              </a:ext>
            </a:extLst>
          </p:cNvPr>
          <p:cNvSpPr/>
          <p:nvPr/>
        </p:nvSpPr>
        <p:spPr>
          <a:xfrm>
            <a:off x="3149454" y="2679984"/>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A2D2D8C2-6B2F-FB51-9B42-E12C56BF9843}"/>
              </a:ext>
            </a:extLst>
          </p:cNvPr>
          <p:cNvSpPr/>
          <p:nvPr/>
        </p:nvSpPr>
        <p:spPr>
          <a:xfrm>
            <a:off x="3301854" y="2832384"/>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9A013ACE-A973-A324-0BD5-4FED60C8D051}"/>
              </a:ext>
            </a:extLst>
          </p:cNvPr>
          <p:cNvSpPr/>
          <p:nvPr/>
        </p:nvSpPr>
        <p:spPr>
          <a:xfrm>
            <a:off x="3362652" y="2596141"/>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3ECA0CE8-2181-8D63-4AE7-8ADF12E5D744}"/>
              </a:ext>
            </a:extLst>
          </p:cNvPr>
          <p:cNvSpPr/>
          <p:nvPr/>
        </p:nvSpPr>
        <p:spPr>
          <a:xfrm>
            <a:off x="3515052" y="2748541"/>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3C0A2C23-FB12-8DDC-0CDF-349570C8DB38}"/>
              </a:ext>
            </a:extLst>
          </p:cNvPr>
          <p:cNvSpPr/>
          <p:nvPr/>
        </p:nvSpPr>
        <p:spPr>
          <a:xfrm>
            <a:off x="3575850" y="2526593"/>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693B7FF6-DD5B-5C45-5B5B-3AD6ED46EB63}"/>
              </a:ext>
            </a:extLst>
          </p:cNvPr>
          <p:cNvSpPr/>
          <p:nvPr/>
        </p:nvSpPr>
        <p:spPr>
          <a:xfrm>
            <a:off x="2967060" y="2519941"/>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7F8BAAC9-F340-6639-F1CA-BFA84F73C0E2}"/>
              </a:ext>
            </a:extLst>
          </p:cNvPr>
          <p:cNvSpPr/>
          <p:nvPr/>
        </p:nvSpPr>
        <p:spPr>
          <a:xfrm>
            <a:off x="3271050" y="3019851"/>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054BBAFD-0E5D-ED20-3AB5-63113191037A}"/>
              </a:ext>
            </a:extLst>
          </p:cNvPr>
          <p:cNvSpPr/>
          <p:nvPr/>
        </p:nvSpPr>
        <p:spPr>
          <a:xfrm>
            <a:off x="4216254" y="2748541"/>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0264D0C1-C835-03B9-DAD4-8EBD3EF11C94}"/>
              </a:ext>
            </a:extLst>
          </p:cNvPr>
          <p:cNvSpPr/>
          <p:nvPr/>
        </p:nvSpPr>
        <p:spPr>
          <a:xfrm>
            <a:off x="4383245" y="2619186"/>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4B9E2758-1E80-3D74-3970-9D4BA29F9A09}"/>
              </a:ext>
            </a:extLst>
          </p:cNvPr>
          <p:cNvSpPr/>
          <p:nvPr/>
        </p:nvSpPr>
        <p:spPr>
          <a:xfrm>
            <a:off x="3697446" y="3266088"/>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46F8AE7D-9060-DA51-EC20-71F5D7DC6409}"/>
              </a:ext>
            </a:extLst>
          </p:cNvPr>
          <p:cNvSpPr/>
          <p:nvPr/>
        </p:nvSpPr>
        <p:spPr>
          <a:xfrm>
            <a:off x="3849846" y="3418488"/>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1F5A0AA3-8A04-2181-F7A7-B1C85BB25DBF}"/>
              </a:ext>
            </a:extLst>
          </p:cNvPr>
          <p:cNvSpPr/>
          <p:nvPr/>
        </p:nvSpPr>
        <p:spPr>
          <a:xfrm>
            <a:off x="3874165" y="3132993"/>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F16F368C-A5B6-EE81-EDD5-98C12FEA53CE}"/>
              </a:ext>
            </a:extLst>
          </p:cNvPr>
          <p:cNvSpPr/>
          <p:nvPr/>
        </p:nvSpPr>
        <p:spPr>
          <a:xfrm>
            <a:off x="3996571" y="3280066"/>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F9309764-7C5C-5C44-969F-EAA3D7DFB53B}"/>
              </a:ext>
            </a:extLst>
          </p:cNvPr>
          <p:cNvSpPr/>
          <p:nvPr/>
        </p:nvSpPr>
        <p:spPr>
          <a:xfrm>
            <a:off x="4057369" y="3476854"/>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F021001F-97DC-071A-BEEC-B0A8116F381F}"/>
              </a:ext>
            </a:extLst>
          </p:cNvPr>
          <p:cNvSpPr/>
          <p:nvPr/>
        </p:nvSpPr>
        <p:spPr>
          <a:xfrm>
            <a:off x="3060789" y="2558641"/>
            <a:ext cx="607473" cy="607473"/>
          </a:xfrm>
          <a:prstGeom prst="ellipse">
            <a:avLst/>
          </a:prstGeom>
          <a:noFill/>
          <a:ln>
            <a:solidFill>
              <a:srgbClr val="9E0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TextBox 39">
            <a:extLst>
              <a:ext uri="{FF2B5EF4-FFF2-40B4-BE49-F238E27FC236}">
                <a16:creationId xmlns:a16="http://schemas.microsoft.com/office/drawing/2014/main" id="{393211D2-5093-AFB3-5E16-2982F473A063}"/>
              </a:ext>
            </a:extLst>
          </p:cNvPr>
          <p:cNvSpPr txBox="1"/>
          <p:nvPr/>
        </p:nvSpPr>
        <p:spPr>
          <a:xfrm>
            <a:off x="2876080" y="1881229"/>
            <a:ext cx="3274358" cy="523220"/>
          </a:xfrm>
          <a:prstGeom prst="rect">
            <a:avLst/>
          </a:prstGeom>
          <a:noFill/>
        </p:spPr>
        <p:txBody>
          <a:bodyPr wrap="square">
            <a:spAutoFit/>
          </a:bodyPr>
          <a:lstStyle/>
          <a:p>
            <a:r>
              <a:rPr lang="en-US" sz="1400" i="1" dirty="0">
                <a:latin typeface="Beaufort for LOL" panose="02020503050000020004" pitchFamily="18" charset="0"/>
                <a:cs typeface="Beaufort for LOL" panose="02020503050000020004" pitchFamily="18" charset="0"/>
              </a:rPr>
              <a:t>2. Form cluster if more </a:t>
            </a:r>
            <a:br>
              <a:rPr lang="en-US" sz="1400" i="1" dirty="0">
                <a:latin typeface="Beaufort for LOL" panose="02020503050000020004" pitchFamily="18" charset="0"/>
                <a:cs typeface="Beaufort for LOL" panose="02020503050000020004" pitchFamily="18" charset="0"/>
              </a:rPr>
            </a:br>
            <a:r>
              <a:rPr lang="en-US" sz="1400" i="1" dirty="0">
                <a:latin typeface="Beaufort for LOL" panose="02020503050000020004" pitchFamily="18" charset="0"/>
                <a:cs typeface="Beaufort for LOL" panose="02020503050000020004" pitchFamily="18" charset="0"/>
              </a:rPr>
              <a:t>than N </a:t>
            </a:r>
            <a:r>
              <a:rPr lang="en-US" sz="1400" i="1" dirty="0" err="1">
                <a:latin typeface="Beaufort for LOL" panose="02020503050000020004" pitchFamily="18" charset="0"/>
                <a:cs typeface="Beaufort for LOL" panose="02020503050000020004" pitchFamily="18" charset="0"/>
              </a:rPr>
              <a:t>neighbours</a:t>
            </a:r>
            <a:endParaRPr lang="en-AT" sz="1400" i="1" dirty="0">
              <a:latin typeface="Beaufort for LOL" panose="02020503050000020004" pitchFamily="18" charset="0"/>
              <a:cs typeface="Beaufort for LOL" panose="02020503050000020004" pitchFamily="18" charset="0"/>
            </a:endParaRPr>
          </a:p>
        </p:txBody>
      </p:sp>
      <p:sp>
        <p:nvSpPr>
          <p:cNvPr id="41" name="Oval 40">
            <a:extLst>
              <a:ext uri="{FF2B5EF4-FFF2-40B4-BE49-F238E27FC236}">
                <a16:creationId xmlns:a16="http://schemas.microsoft.com/office/drawing/2014/main" id="{ED37908B-9DEE-6851-4B06-450816001007}"/>
              </a:ext>
            </a:extLst>
          </p:cNvPr>
          <p:cNvSpPr/>
          <p:nvPr/>
        </p:nvSpPr>
        <p:spPr>
          <a:xfrm>
            <a:off x="5777606" y="2720809"/>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73261B8C-0D84-7E2B-17FD-F41C72EB739D}"/>
              </a:ext>
            </a:extLst>
          </p:cNvPr>
          <p:cNvSpPr/>
          <p:nvPr/>
        </p:nvSpPr>
        <p:spPr>
          <a:xfrm>
            <a:off x="5930006" y="2873209"/>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Oval 42">
            <a:extLst>
              <a:ext uri="{FF2B5EF4-FFF2-40B4-BE49-F238E27FC236}">
                <a16:creationId xmlns:a16="http://schemas.microsoft.com/office/drawing/2014/main" id="{C996D84D-D167-9583-9526-EB83465D1833}"/>
              </a:ext>
            </a:extLst>
          </p:cNvPr>
          <p:cNvSpPr/>
          <p:nvPr/>
        </p:nvSpPr>
        <p:spPr>
          <a:xfrm>
            <a:off x="5990804" y="2660011"/>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0B26DDDC-8A5A-94A9-13C4-E0A335E125D1}"/>
              </a:ext>
            </a:extLst>
          </p:cNvPr>
          <p:cNvSpPr/>
          <p:nvPr/>
        </p:nvSpPr>
        <p:spPr>
          <a:xfrm>
            <a:off x="6143204" y="2812411"/>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7E4C2C3B-A3E2-ECDD-44FE-F31903D6D0AA}"/>
              </a:ext>
            </a:extLst>
          </p:cNvPr>
          <p:cNvSpPr/>
          <p:nvPr/>
        </p:nvSpPr>
        <p:spPr>
          <a:xfrm>
            <a:off x="6204002" y="2576168"/>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8A236812-6C7B-21FD-9E5D-75677642DFD7}"/>
              </a:ext>
            </a:extLst>
          </p:cNvPr>
          <p:cNvSpPr/>
          <p:nvPr/>
        </p:nvSpPr>
        <p:spPr>
          <a:xfrm>
            <a:off x="6356402" y="2728568"/>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7" name="Oval 46">
            <a:extLst>
              <a:ext uri="{FF2B5EF4-FFF2-40B4-BE49-F238E27FC236}">
                <a16:creationId xmlns:a16="http://schemas.microsoft.com/office/drawing/2014/main" id="{28ACF0D5-38D0-7593-A86C-2ABF15321984}"/>
              </a:ext>
            </a:extLst>
          </p:cNvPr>
          <p:cNvSpPr/>
          <p:nvPr/>
        </p:nvSpPr>
        <p:spPr>
          <a:xfrm>
            <a:off x="6417200" y="2506620"/>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8" name="Oval 47">
            <a:extLst>
              <a:ext uri="{FF2B5EF4-FFF2-40B4-BE49-F238E27FC236}">
                <a16:creationId xmlns:a16="http://schemas.microsoft.com/office/drawing/2014/main" id="{3B2A0709-8BE8-BF39-08C4-3898A749B27A}"/>
              </a:ext>
            </a:extLst>
          </p:cNvPr>
          <p:cNvSpPr/>
          <p:nvPr/>
        </p:nvSpPr>
        <p:spPr>
          <a:xfrm>
            <a:off x="5808410" y="2499968"/>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9" name="Oval 48">
            <a:extLst>
              <a:ext uri="{FF2B5EF4-FFF2-40B4-BE49-F238E27FC236}">
                <a16:creationId xmlns:a16="http://schemas.microsoft.com/office/drawing/2014/main" id="{48DDC316-1009-4EAE-0C54-A43D286E1BBE}"/>
              </a:ext>
            </a:extLst>
          </p:cNvPr>
          <p:cNvSpPr/>
          <p:nvPr/>
        </p:nvSpPr>
        <p:spPr>
          <a:xfrm>
            <a:off x="6112400" y="2999878"/>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Oval 49">
            <a:extLst>
              <a:ext uri="{FF2B5EF4-FFF2-40B4-BE49-F238E27FC236}">
                <a16:creationId xmlns:a16="http://schemas.microsoft.com/office/drawing/2014/main" id="{D2BA8299-EC3F-6C71-BA74-2DD753A2CCA0}"/>
              </a:ext>
            </a:extLst>
          </p:cNvPr>
          <p:cNvSpPr/>
          <p:nvPr/>
        </p:nvSpPr>
        <p:spPr>
          <a:xfrm>
            <a:off x="7057604" y="2728568"/>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1" name="Oval 50">
            <a:extLst>
              <a:ext uri="{FF2B5EF4-FFF2-40B4-BE49-F238E27FC236}">
                <a16:creationId xmlns:a16="http://schemas.microsoft.com/office/drawing/2014/main" id="{88BC4D03-322E-F14D-12AD-D6BFB43DF9C0}"/>
              </a:ext>
            </a:extLst>
          </p:cNvPr>
          <p:cNvSpPr/>
          <p:nvPr/>
        </p:nvSpPr>
        <p:spPr>
          <a:xfrm>
            <a:off x="7224595" y="2599213"/>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2" name="Oval 51">
            <a:extLst>
              <a:ext uri="{FF2B5EF4-FFF2-40B4-BE49-F238E27FC236}">
                <a16:creationId xmlns:a16="http://schemas.microsoft.com/office/drawing/2014/main" id="{9E870957-F4FC-52A9-6333-D920137F4C75}"/>
              </a:ext>
            </a:extLst>
          </p:cNvPr>
          <p:cNvSpPr/>
          <p:nvPr/>
        </p:nvSpPr>
        <p:spPr>
          <a:xfrm>
            <a:off x="6538796" y="3246115"/>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3" name="Oval 52">
            <a:extLst>
              <a:ext uri="{FF2B5EF4-FFF2-40B4-BE49-F238E27FC236}">
                <a16:creationId xmlns:a16="http://schemas.microsoft.com/office/drawing/2014/main" id="{E1AB9407-C69E-79C6-8200-B42FAFD4CE51}"/>
              </a:ext>
            </a:extLst>
          </p:cNvPr>
          <p:cNvSpPr/>
          <p:nvPr/>
        </p:nvSpPr>
        <p:spPr>
          <a:xfrm>
            <a:off x="6691196" y="3398515"/>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4" name="Oval 53">
            <a:extLst>
              <a:ext uri="{FF2B5EF4-FFF2-40B4-BE49-F238E27FC236}">
                <a16:creationId xmlns:a16="http://schemas.microsoft.com/office/drawing/2014/main" id="{614281F7-E9E7-D707-5D42-91487F89019C}"/>
              </a:ext>
            </a:extLst>
          </p:cNvPr>
          <p:cNvSpPr/>
          <p:nvPr/>
        </p:nvSpPr>
        <p:spPr>
          <a:xfrm>
            <a:off x="6715515" y="3113020"/>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5" name="Oval 54">
            <a:extLst>
              <a:ext uri="{FF2B5EF4-FFF2-40B4-BE49-F238E27FC236}">
                <a16:creationId xmlns:a16="http://schemas.microsoft.com/office/drawing/2014/main" id="{DB57EFBB-3226-E794-5AE8-A780F0E77C3A}"/>
              </a:ext>
            </a:extLst>
          </p:cNvPr>
          <p:cNvSpPr/>
          <p:nvPr/>
        </p:nvSpPr>
        <p:spPr>
          <a:xfrm>
            <a:off x="6837921" y="3260093"/>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6" name="Oval 55">
            <a:extLst>
              <a:ext uri="{FF2B5EF4-FFF2-40B4-BE49-F238E27FC236}">
                <a16:creationId xmlns:a16="http://schemas.microsoft.com/office/drawing/2014/main" id="{0DB99E6C-E2A1-EC87-08B5-CA89AEA5F037}"/>
              </a:ext>
            </a:extLst>
          </p:cNvPr>
          <p:cNvSpPr/>
          <p:nvPr/>
        </p:nvSpPr>
        <p:spPr>
          <a:xfrm>
            <a:off x="6898719" y="3456881"/>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7" name="Oval 56">
            <a:extLst>
              <a:ext uri="{FF2B5EF4-FFF2-40B4-BE49-F238E27FC236}">
                <a16:creationId xmlns:a16="http://schemas.microsoft.com/office/drawing/2014/main" id="{844C31A1-71F2-93A8-B8A5-49088BFD6487}"/>
              </a:ext>
            </a:extLst>
          </p:cNvPr>
          <p:cNvSpPr/>
          <p:nvPr/>
        </p:nvSpPr>
        <p:spPr>
          <a:xfrm>
            <a:off x="5875492" y="2765885"/>
            <a:ext cx="607473" cy="607473"/>
          </a:xfrm>
          <a:prstGeom prst="ellipse">
            <a:avLst/>
          </a:prstGeom>
          <a:noFill/>
          <a:ln>
            <a:solidFill>
              <a:srgbClr val="9E0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8" name="TextBox 57">
            <a:extLst>
              <a:ext uri="{FF2B5EF4-FFF2-40B4-BE49-F238E27FC236}">
                <a16:creationId xmlns:a16="http://schemas.microsoft.com/office/drawing/2014/main" id="{EB3C82CD-4A03-80B9-8AA4-1C232B087E54}"/>
              </a:ext>
            </a:extLst>
          </p:cNvPr>
          <p:cNvSpPr txBox="1"/>
          <p:nvPr/>
        </p:nvSpPr>
        <p:spPr>
          <a:xfrm>
            <a:off x="5717430" y="1861256"/>
            <a:ext cx="3274358" cy="523220"/>
          </a:xfrm>
          <a:prstGeom prst="rect">
            <a:avLst/>
          </a:prstGeom>
          <a:noFill/>
        </p:spPr>
        <p:txBody>
          <a:bodyPr wrap="square">
            <a:spAutoFit/>
          </a:bodyPr>
          <a:lstStyle/>
          <a:p>
            <a:r>
              <a:rPr lang="en-US" sz="1400" i="1" dirty="0">
                <a:latin typeface="Beaufort for LOL" panose="02020503050000020004" pitchFamily="18" charset="0"/>
                <a:cs typeface="Beaufort for LOL" panose="02020503050000020004" pitchFamily="18" charset="0"/>
              </a:rPr>
              <a:t>3. Increase cluster recursively </a:t>
            </a:r>
            <a:br>
              <a:rPr lang="en-US" sz="1400" i="1" dirty="0">
                <a:latin typeface="Beaufort for LOL" panose="02020503050000020004" pitchFamily="18" charset="0"/>
                <a:cs typeface="Beaufort for LOL" panose="02020503050000020004" pitchFamily="18" charset="0"/>
              </a:rPr>
            </a:br>
            <a:r>
              <a:rPr lang="en-US" sz="1400" i="1" dirty="0">
                <a:latin typeface="Beaufort for LOL" panose="02020503050000020004" pitchFamily="18" charset="0"/>
                <a:cs typeface="Beaufort for LOL" panose="02020503050000020004" pitchFamily="18" charset="0"/>
              </a:rPr>
              <a:t>by exploring </a:t>
            </a:r>
            <a:r>
              <a:rPr lang="en-US" sz="1400" i="1" dirty="0" err="1">
                <a:latin typeface="Beaufort for LOL" panose="02020503050000020004" pitchFamily="18" charset="0"/>
                <a:cs typeface="Beaufort for LOL" panose="02020503050000020004" pitchFamily="18" charset="0"/>
              </a:rPr>
              <a:t>neighbourhood</a:t>
            </a:r>
            <a:endParaRPr lang="en-AT" sz="1400" i="1" dirty="0">
              <a:latin typeface="Beaufort for LOL" panose="02020503050000020004" pitchFamily="18" charset="0"/>
              <a:cs typeface="Beaufort for LOL" panose="02020503050000020004" pitchFamily="18" charset="0"/>
            </a:endParaRPr>
          </a:p>
        </p:txBody>
      </p:sp>
      <p:sp>
        <p:nvSpPr>
          <p:cNvPr id="59" name="Oval 58">
            <a:extLst>
              <a:ext uri="{FF2B5EF4-FFF2-40B4-BE49-F238E27FC236}">
                <a16:creationId xmlns:a16="http://schemas.microsoft.com/office/drawing/2014/main" id="{2B8C9C48-BACB-D97F-06DF-642AAE5D1FDF}"/>
              </a:ext>
            </a:extLst>
          </p:cNvPr>
          <p:cNvSpPr/>
          <p:nvPr/>
        </p:nvSpPr>
        <p:spPr>
          <a:xfrm>
            <a:off x="5687677" y="2618649"/>
            <a:ext cx="607473" cy="607473"/>
          </a:xfrm>
          <a:prstGeom prst="ellipse">
            <a:avLst/>
          </a:prstGeom>
          <a:noFill/>
          <a:ln>
            <a:solidFill>
              <a:srgbClr val="9E0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0" name="Oval 59">
            <a:extLst>
              <a:ext uri="{FF2B5EF4-FFF2-40B4-BE49-F238E27FC236}">
                <a16:creationId xmlns:a16="http://schemas.microsoft.com/office/drawing/2014/main" id="{09BCF09E-7C97-87C8-BC62-E42177EAC8E2}"/>
              </a:ext>
            </a:extLst>
          </p:cNvPr>
          <p:cNvSpPr/>
          <p:nvPr/>
        </p:nvSpPr>
        <p:spPr>
          <a:xfrm>
            <a:off x="5722906" y="2384476"/>
            <a:ext cx="607473" cy="607473"/>
          </a:xfrm>
          <a:prstGeom prst="ellipse">
            <a:avLst/>
          </a:prstGeom>
          <a:noFill/>
          <a:ln>
            <a:solidFill>
              <a:srgbClr val="9E0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1" name="Oval 60">
            <a:extLst>
              <a:ext uri="{FF2B5EF4-FFF2-40B4-BE49-F238E27FC236}">
                <a16:creationId xmlns:a16="http://schemas.microsoft.com/office/drawing/2014/main" id="{D5482403-2303-76D8-2C61-DAE248BEE70E}"/>
              </a:ext>
            </a:extLst>
          </p:cNvPr>
          <p:cNvSpPr/>
          <p:nvPr/>
        </p:nvSpPr>
        <p:spPr>
          <a:xfrm>
            <a:off x="5966357" y="2313205"/>
            <a:ext cx="607473" cy="607473"/>
          </a:xfrm>
          <a:prstGeom prst="ellipse">
            <a:avLst/>
          </a:prstGeom>
          <a:noFill/>
          <a:ln>
            <a:solidFill>
              <a:srgbClr val="9E0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2" name="Oval 61">
            <a:extLst>
              <a:ext uri="{FF2B5EF4-FFF2-40B4-BE49-F238E27FC236}">
                <a16:creationId xmlns:a16="http://schemas.microsoft.com/office/drawing/2014/main" id="{7FC752E7-53FB-FEF0-19AA-C338DE0EDE47}"/>
              </a:ext>
            </a:extLst>
          </p:cNvPr>
          <p:cNvSpPr/>
          <p:nvPr/>
        </p:nvSpPr>
        <p:spPr>
          <a:xfrm>
            <a:off x="6129080" y="2490338"/>
            <a:ext cx="607473" cy="607473"/>
          </a:xfrm>
          <a:prstGeom prst="ellipse">
            <a:avLst/>
          </a:prstGeom>
          <a:noFill/>
          <a:ln>
            <a:solidFill>
              <a:srgbClr val="9E0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3" name="Oval 62">
            <a:extLst>
              <a:ext uri="{FF2B5EF4-FFF2-40B4-BE49-F238E27FC236}">
                <a16:creationId xmlns:a16="http://schemas.microsoft.com/office/drawing/2014/main" id="{BD60EC6B-C4CD-A9CB-1D87-4ECEA8FE4DD3}"/>
              </a:ext>
            </a:extLst>
          </p:cNvPr>
          <p:cNvSpPr/>
          <p:nvPr/>
        </p:nvSpPr>
        <p:spPr>
          <a:xfrm>
            <a:off x="2790223" y="5268427"/>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4" name="Oval 63">
            <a:extLst>
              <a:ext uri="{FF2B5EF4-FFF2-40B4-BE49-F238E27FC236}">
                <a16:creationId xmlns:a16="http://schemas.microsoft.com/office/drawing/2014/main" id="{188094C1-1BC4-EEB6-A733-19E185AD2043}"/>
              </a:ext>
            </a:extLst>
          </p:cNvPr>
          <p:cNvSpPr/>
          <p:nvPr/>
        </p:nvSpPr>
        <p:spPr>
          <a:xfrm>
            <a:off x="2942623" y="5420827"/>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5" name="Oval 64">
            <a:extLst>
              <a:ext uri="{FF2B5EF4-FFF2-40B4-BE49-F238E27FC236}">
                <a16:creationId xmlns:a16="http://schemas.microsoft.com/office/drawing/2014/main" id="{9433BF2C-814B-20A6-F9B4-7191EFA2E865}"/>
              </a:ext>
            </a:extLst>
          </p:cNvPr>
          <p:cNvSpPr/>
          <p:nvPr/>
        </p:nvSpPr>
        <p:spPr>
          <a:xfrm>
            <a:off x="3003421" y="5207629"/>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6" name="Oval 65">
            <a:extLst>
              <a:ext uri="{FF2B5EF4-FFF2-40B4-BE49-F238E27FC236}">
                <a16:creationId xmlns:a16="http://schemas.microsoft.com/office/drawing/2014/main" id="{B3949075-947A-B1F2-955A-72F2231ABD8B}"/>
              </a:ext>
            </a:extLst>
          </p:cNvPr>
          <p:cNvSpPr/>
          <p:nvPr/>
        </p:nvSpPr>
        <p:spPr>
          <a:xfrm>
            <a:off x="3155821" y="5360029"/>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7" name="Oval 66">
            <a:extLst>
              <a:ext uri="{FF2B5EF4-FFF2-40B4-BE49-F238E27FC236}">
                <a16:creationId xmlns:a16="http://schemas.microsoft.com/office/drawing/2014/main" id="{660B245E-61EA-8C27-C085-26382E0BE947}"/>
              </a:ext>
            </a:extLst>
          </p:cNvPr>
          <p:cNvSpPr/>
          <p:nvPr/>
        </p:nvSpPr>
        <p:spPr>
          <a:xfrm>
            <a:off x="3216619" y="5123786"/>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8" name="Oval 67">
            <a:extLst>
              <a:ext uri="{FF2B5EF4-FFF2-40B4-BE49-F238E27FC236}">
                <a16:creationId xmlns:a16="http://schemas.microsoft.com/office/drawing/2014/main" id="{E60EE6FA-2EB5-FE8C-E6C1-EE374E8F4201}"/>
              </a:ext>
            </a:extLst>
          </p:cNvPr>
          <p:cNvSpPr/>
          <p:nvPr/>
        </p:nvSpPr>
        <p:spPr>
          <a:xfrm>
            <a:off x="3369019" y="5276186"/>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9" name="Oval 68">
            <a:extLst>
              <a:ext uri="{FF2B5EF4-FFF2-40B4-BE49-F238E27FC236}">
                <a16:creationId xmlns:a16="http://schemas.microsoft.com/office/drawing/2014/main" id="{DD852A32-31A9-642A-007A-AF5812C866FD}"/>
              </a:ext>
            </a:extLst>
          </p:cNvPr>
          <p:cNvSpPr/>
          <p:nvPr/>
        </p:nvSpPr>
        <p:spPr>
          <a:xfrm>
            <a:off x="3429817" y="5054238"/>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0" name="Oval 69">
            <a:extLst>
              <a:ext uri="{FF2B5EF4-FFF2-40B4-BE49-F238E27FC236}">
                <a16:creationId xmlns:a16="http://schemas.microsoft.com/office/drawing/2014/main" id="{F1EE0F81-50CF-A086-D048-00252D297EF1}"/>
              </a:ext>
            </a:extLst>
          </p:cNvPr>
          <p:cNvSpPr/>
          <p:nvPr/>
        </p:nvSpPr>
        <p:spPr>
          <a:xfrm>
            <a:off x="2821027" y="5047586"/>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1" name="Oval 70">
            <a:extLst>
              <a:ext uri="{FF2B5EF4-FFF2-40B4-BE49-F238E27FC236}">
                <a16:creationId xmlns:a16="http://schemas.microsoft.com/office/drawing/2014/main" id="{A2B570F1-5D47-EAAD-5A95-CF464F841D75}"/>
              </a:ext>
            </a:extLst>
          </p:cNvPr>
          <p:cNvSpPr/>
          <p:nvPr/>
        </p:nvSpPr>
        <p:spPr>
          <a:xfrm>
            <a:off x="3125017" y="5547496"/>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2" name="Oval 71">
            <a:extLst>
              <a:ext uri="{FF2B5EF4-FFF2-40B4-BE49-F238E27FC236}">
                <a16:creationId xmlns:a16="http://schemas.microsoft.com/office/drawing/2014/main" id="{E259A646-33D0-D4AF-266C-11CF4F31BA74}"/>
              </a:ext>
            </a:extLst>
          </p:cNvPr>
          <p:cNvSpPr/>
          <p:nvPr/>
        </p:nvSpPr>
        <p:spPr>
          <a:xfrm>
            <a:off x="4070221" y="5276186"/>
            <a:ext cx="121596" cy="121596"/>
          </a:xfrm>
          <a:prstGeom prst="ellipse">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3" name="Oval 72">
            <a:extLst>
              <a:ext uri="{FF2B5EF4-FFF2-40B4-BE49-F238E27FC236}">
                <a16:creationId xmlns:a16="http://schemas.microsoft.com/office/drawing/2014/main" id="{CE9154EB-0A8D-F139-22EF-C1C0E1700A3F}"/>
              </a:ext>
            </a:extLst>
          </p:cNvPr>
          <p:cNvSpPr/>
          <p:nvPr/>
        </p:nvSpPr>
        <p:spPr>
          <a:xfrm>
            <a:off x="4237212" y="5146831"/>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4" name="Oval 73">
            <a:extLst>
              <a:ext uri="{FF2B5EF4-FFF2-40B4-BE49-F238E27FC236}">
                <a16:creationId xmlns:a16="http://schemas.microsoft.com/office/drawing/2014/main" id="{AD18F671-1388-0360-DE6B-DA6E1E32E1E6}"/>
              </a:ext>
            </a:extLst>
          </p:cNvPr>
          <p:cNvSpPr/>
          <p:nvPr/>
        </p:nvSpPr>
        <p:spPr>
          <a:xfrm>
            <a:off x="3551413" y="5793733"/>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5" name="Oval 74">
            <a:extLst>
              <a:ext uri="{FF2B5EF4-FFF2-40B4-BE49-F238E27FC236}">
                <a16:creationId xmlns:a16="http://schemas.microsoft.com/office/drawing/2014/main" id="{11883269-19DC-3420-5A51-A203336B74E8}"/>
              </a:ext>
            </a:extLst>
          </p:cNvPr>
          <p:cNvSpPr/>
          <p:nvPr/>
        </p:nvSpPr>
        <p:spPr>
          <a:xfrm>
            <a:off x="3703813" y="5946133"/>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6" name="Oval 75">
            <a:extLst>
              <a:ext uri="{FF2B5EF4-FFF2-40B4-BE49-F238E27FC236}">
                <a16:creationId xmlns:a16="http://schemas.microsoft.com/office/drawing/2014/main" id="{F342B0CD-8579-87B7-DE55-F6890DF4BE91}"/>
              </a:ext>
            </a:extLst>
          </p:cNvPr>
          <p:cNvSpPr/>
          <p:nvPr/>
        </p:nvSpPr>
        <p:spPr>
          <a:xfrm>
            <a:off x="3728132" y="5660638"/>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7" name="Oval 76">
            <a:extLst>
              <a:ext uri="{FF2B5EF4-FFF2-40B4-BE49-F238E27FC236}">
                <a16:creationId xmlns:a16="http://schemas.microsoft.com/office/drawing/2014/main" id="{19F2DCA3-B552-AA38-FF60-1DA6BEC743C2}"/>
              </a:ext>
            </a:extLst>
          </p:cNvPr>
          <p:cNvSpPr/>
          <p:nvPr/>
        </p:nvSpPr>
        <p:spPr>
          <a:xfrm>
            <a:off x="3850538" y="5807711"/>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8" name="Oval 77">
            <a:extLst>
              <a:ext uri="{FF2B5EF4-FFF2-40B4-BE49-F238E27FC236}">
                <a16:creationId xmlns:a16="http://schemas.microsoft.com/office/drawing/2014/main" id="{543C9798-6863-E802-9619-68FF2850D176}"/>
              </a:ext>
            </a:extLst>
          </p:cNvPr>
          <p:cNvSpPr/>
          <p:nvPr/>
        </p:nvSpPr>
        <p:spPr>
          <a:xfrm>
            <a:off x="3911336" y="6004499"/>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9" name="TextBox 78">
            <a:extLst>
              <a:ext uri="{FF2B5EF4-FFF2-40B4-BE49-F238E27FC236}">
                <a16:creationId xmlns:a16="http://schemas.microsoft.com/office/drawing/2014/main" id="{6FADF4FD-B3EC-DDF6-42C2-316D57B33775}"/>
              </a:ext>
            </a:extLst>
          </p:cNvPr>
          <p:cNvSpPr txBox="1"/>
          <p:nvPr/>
        </p:nvSpPr>
        <p:spPr>
          <a:xfrm>
            <a:off x="2695175" y="4408544"/>
            <a:ext cx="3274358" cy="523220"/>
          </a:xfrm>
          <a:prstGeom prst="rect">
            <a:avLst/>
          </a:prstGeom>
          <a:noFill/>
        </p:spPr>
        <p:txBody>
          <a:bodyPr wrap="square">
            <a:spAutoFit/>
          </a:bodyPr>
          <a:lstStyle/>
          <a:p>
            <a:r>
              <a:rPr lang="en-US" sz="1400" i="1" dirty="0">
                <a:latin typeface="Beaufort for LOL" panose="02020503050000020004" pitchFamily="18" charset="0"/>
                <a:cs typeface="Beaufort for LOL" panose="02020503050000020004" pitchFamily="18" charset="0"/>
              </a:rPr>
              <a:t>4. Stop exploration at</a:t>
            </a:r>
            <a:br>
              <a:rPr lang="en-US" sz="1400" i="1" dirty="0">
                <a:latin typeface="Beaufort for LOL" panose="02020503050000020004" pitchFamily="18" charset="0"/>
                <a:cs typeface="Beaufort for LOL" panose="02020503050000020004" pitchFamily="18" charset="0"/>
              </a:rPr>
            </a:br>
            <a:r>
              <a:rPr lang="en-US" sz="1400" i="1" dirty="0">
                <a:latin typeface="Beaufort for LOL" panose="02020503050000020004" pitchFamily="18" charset="0"/>
                <a:cs typeface="Beaufort for LOL" panose="02020503050000020004" pitchFamily="18" charset="0"/>
              </a:rPr>
              <a:t>boundaries, select new point</a:t>
            </a:r>
            <a:endParaRPr lang="en-AT" sz="1400" i="1" dirty="0">
              <a:latin typeface="Beaufort for LOL" panose="02020503050000020004" pitchFamily="18" charset="0"/>
              <a:cs typeface="Beaufort for LOL" panose="02020503050000020004" pitchFamily="18" charset="0"/>
            </a:endParaRPr>
          </a:p>
        </p:txBody>
      </p:sp>
      <p:sp>
        <p:nvSpPr>
          <p:cNvPr id="80" name="Oval 79">
            <a:extLst>
              <a:ext uri="{FF2B5EF4-FFF2-40B4-BE49-F238E27FC236}">
                <a16:creationId xmlns:a16="http://schemas.microsoft.com/office/drawing/2014/main" id="{83BDDA05-58AB-3F12-1306-1CEBAB09D6E8}"/>
              </a:ext>
            </a:extLst>
          </p:cNvPr>
          <p:cNvSpPr/>
          <p:nvPr/>
        </p:nvSpPr>
        <p:spPr>
          <a:xfrm>
            <a:off x="3821252" y="5020111"/>
            <a:ext cx="607473" cy="607473"/>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1" name="Oval 80">
            <a:extLst>
              <a:ext uri="{FF2B5EF4-FFF2-40B4-BE49-F238E27FC236}">
                <a16:creationId xmlns:a16="http://schemas.microsoft.com/office/drawing/2014/main" id="{5CBCB64E-443B-3512-F51A-FCB151E99D20}"/>
              </a:ext>
            </a:extLst>
          </p:cNvPr>
          <p:cNvSpPr/>
          <p:nvPr/>
        </p:nvSpPr>
        <p:spPr>
          <a:xfrm>
            <a:off x="5990158" y="5279011"/>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2" name="Oval 81">
            <a:extLst>
              <a:ext uri="{FF2B5EF4-FFF2-40B4-BE49-F238E27FC236}">
                <a16:creationId xmlns:a16="http://schemas.microsoft.com/office/drawing/2014/main" id="{09601237-EF47-B53E-E418-4ED9C033D1DB}"/>
              </a:ext>
            </a:extLst>
          </p:cNvPr>
          <p:cNvSpPr/>
          <p:nvPr/>
        </p:nvSpPr>
        <p:spPr>
          <a:xfrm>
            <a:off x="6142558" y="5431411"/>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3" name="Oval 82">
            <a:extLst>
              <a:ext uri="{FF2B5EF4-FFF2-40B4-BE49-F238E27FC236}">
                <a16:creationId xmlns:a16="http://schemas.microsoft.com/office/drawing/2014/main" id="{9D25FF1E-46B6-0A90-F534-7015D3B2AA41}"/>
              </a:ext>
            </a:extLst>
          </p:cNvPr>
          <p:cNvSpPr/>
          <p:nvPr/>
        </p:nvSpPr>
        <p:spPr>
          <a:xfrm>
            <a:off x="6203356" y="5218213"/>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4" name="Oval 83">
            <a:extLst>
              <a:ext uri="{FF2B5EF4-FFF2-40B4-BE49-F238E27FC236}">
                <a16:creationId xmlns:a16="http://schemas.microsoft.com/office/drawing/2014/main" id="{5B501BC0-390B-78AB-9CBF-6C2BF0A9D30E}"/>
              </a:ext>
            </a:extLst>
          </p:cNvPr>
          <p:cNvSpPr/>
          <p:nvPr/>
        </p:nvSpPr>
        <p:spPr>
          <a:xfrm>
            <a:off x="6355756" y="5370613"/>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5" name="Oval 84">
            <a:extLst>
              <a:ext uri="{FF2B5EF4-FFF2-40B4-BE49-F238E27FC236}">
                <a16:creationId xmlns:a16="http://schemas.microsoft.com/office/drawing/2014/main" id="{BA58238F-FCAC-7040-A789-61402EE57563}"/>
              </a:ext>
            </a:extLst>
          </p:cNvPr>
          <p:cNvSpPr/>
          <p:nvPr/>
        </p:nvSpPr>
        <p:spPr>
          <a:xfrm>
            <a:off x="6416554" y="5134370"/>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6" name="Oval 85">
            <a:extLst>
              <a:ext uri="{FF2B5EF4-FFF2-40B4-BE49-F238E27FC236}">
                <a16:creationId xmlns:a16="http://schemas.microsoft.com/office/drawing/2014/main" id="{DD757A9F-33ED-B97C-DDEC-901B109F1FAB}"/>
              </a:ext>
            </a:extLst>
          </p:cNvPr>
          <p:cNvSpPr/>
          <p:nvPr/>
        </p:nvSpPr>
        <p:spPr>
          <a:xfrm>
            <a:off x="6568954" y="5286770"/>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7" name="Oval 86">
            <a:extLst>
              <a:ext uri="{FF2B5EF4-FFF2-40B4-BE49-F238E27FC236}">
                <a16:creationId xmlns:a16="http://schemas.microsoft.com/office/drawing/2014/main" id="{B392B900-6CA5-220A-3B1A-C82572AA44F6}"/>
              </a:ext>
            </a:extLst>
          </p:cNvPr>
          <p:cNvSpPr/>
          <p:nvPr/>
        </p:nvSpPr>
        <p:spPr>
          <a:xfrm>
            <a:off x="6629752" y="5064822"/>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8" name="Oval 87">
            <a:extLst>
              <a:ext uri="{FF2B5EF4-FFF2-40B4-BE49-F238E27FC236}">
                <a16:creationId xmlns:a16="http://schemas.microsoft.com/office/drawing/2014/main" id="{30D40AD3-2948-256C-718F-63656FD13F87}"/>
              </a:ext>
            </a:extLst>
          </p:cNvPr>
          <p:cNvSpPr/>
          <p:nvPr/>
        </p:nvSpPr>
        <p:spPr>
          <a:xfrm>
            <a:off x="6020962" y="5058170"/>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9" name="Oval 88">
            <a:extLst>
              <a:ext uri="{FF2B5EF4-FFF2-40B4-BE49-F238E27FC236}">
                <a16:creationId xmlns:a16="http://schemas.microsoft.com/office/drawing/2014/main" id="{5166D8D8-535A-CFFB-A45F-7C748B949973}"/>
              </a:ext>
            </a:extLst>
          </p:cNvPr>
          <p:cNvSpPr/>
          <p:nvPr/>
        </p:nvSpPr>
        <p:spPr>
          <a:xfrm>
            <a:off x="6324952" y="5558080"/>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0" name="Oval 89">
            <a:extLst>
              <a:ext uri="{FF2B5EF4-FFF2-40B4-BE49-F238E27FC236}">
                <a16:creationId xmlns:a16="http://schemas.microsoft.com/office/drawing/2014/main" id="{716CED35-417E-AEA0-4740-E9CD4121AE1D}"/>
              </a:ext>
            </a:extLst>
          </p:cNvPr>
          <p:cNvSpPr/>
          <p:nvPr/>
        </p:nvSpPr>
        <p:spPr>
          <a:xfrm>
            <a:off x="7270156" y="5286770"/>
            <a:ext cx="121596" cy="121596"/>
          </a:xfrm>
          <a:prstGeom prst="ellipse">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1" name="Oval 90">
            <a:extLst>
              <a:ext uri="{FF2B5EF4-FFF2-40B4-BE49-F238E27FC236}">
                <a16:creationId xmlns:a16="http://schemas.microsoft.com/office/drawing/2014/main" id="{D264016C-CBF9-AB4E-45D9-9CB907701E3D}"/>
              </a:ext>
            </a:extLst>
          </p:cNvPr>
          <p:cNvSpPr/>
          <p:nvPr/>
        </p:nvSpPr>
        <p:spPr>
          <a:xfrm>
            <a:off x="7437147" y="5157415"/>
            <a:ext cx="121596" cy="121596"/>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2" name="Oval 91">
            <a:extLst>
              <a:ext uri="{FF2B5EF4-FFF2-40B4-BE49-F238E27FC236}">
                <a16:creationId xmlns:a16="http://schemas.microsoft.com/office/drawing/2014/main" id="{68C90576-3A8E-E75D-F0EC-FD6A5493C449}"/>
              </a:ext>
            </a:extLst>
          </p:cNvPr>
          <p:cNvSpPr/>
          <p:nvPr/>
        </p:nvSpPr>
        <p:spPr>
          <a:xfrm>
            <a:off x="6751348" y="5804317"/>
            <a:ext cx="121596" cy="12159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3" name="Oval 92">
            <a:extLst>
              <a:ext uri="{FF2B5EF4-FFF2-40B4-BE49-F238E27FC236}">
                <a16:creationId xmlns:a16="http://schemas.microsoft.com/office/drawing/2014/main" id="{F14ECCC2-5259-1D90-6155-4F21651F65FD}"/>
              </a:ext>
            </a:extLst>
          </p:cNvPr>
          <p:cNvSpPr/>
          <p:nvPr/>
        </p:nvSpPr>
        <p:spPr>
          <a:xfrm>
            <a:off x="6903748" y="5956717"/>
            <a:ext cx="121596" cy="12159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4" name="Oval 93">
            <a:extLst>
              <a:ext uri="{FF2B5EF4-FFF2-40B4-BE49-F238E27FC236}">
                <a16:creationId xmlns:a16="http://schemas.microsoft.com/office/drawing/2014/main" id="{CFF6D67F-E696-2F39-BD52-71A12645D5D9}"/>
              </a:ext>
            </a:extLst>
          </p:cNvPr>
          <p:cNvSpPr/>
          <p:nvPr/>
        </p:nvSpPr>
        <p:spPr>
          <a:xfrm>
            <a:off x="6928067" y="5671222"/>
            <a:ext cx="121596" cy="12159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5" name="Oval 94">
            <a:extLst>
              <a:ext uri="{FF2B5EF4-FFF2-40B4-BE49-F238E27FC236}">
                <a16:creationId xmlns:a16="http://schemas.microsoft.com/office/drawing/2014/main" id="{EB25CB8E-51D4-EA8D-6F4D-9C93DE5B64DE}"/>
              </a:ext>
            </a:extLst>
          </p:cNvPr>
          <p:cNvSpPr/>
          <p:nvPr/>
        </p:nvSpPr>
        <p:spPr>
          <a:xfrm>
            <a:off x="7050473" y="5818295"/>
            <a:ext cx="121596" cy="12159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6" name="Oval 95">
            <a:extLst>
              <a:ext uri="{FF2B5EF4-FFF2-40B4-BE49-F238E27FC236}">
                <a16:creationId xmlns:a16="http://schemas.microsoft.com/office/drawing/2014/main" id="{904F25FB-AD92-59D0-9CCB-3CC901223ABE}"/>
              </a:ext>
            </a:extLst>
          </p:cNvPr>
          <p:cNvSpPr/>
          <p:nvPr/>
        </p:nvSpPr>
        <p:spPr>
          <a:xfrm>
            <a:off x="7111271" y="6015083"/>
            <a:ext cx="121596" cy="12159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7" name="Oval 96">
            <a:extLst>
              <a:ext uri="{FF2B5EF4-FFF2-40B4-BE49-F238E27FC236}">
                <a16:creationId xmlns:a16="http://schemas.microsoft.com/office/drawing/2014/main" id="{90C9DBF3-DB7B-950F-8909-CA1A94D89486}"/>
              </a:ext>
            </a:extLst>
          </p:cNvPr>
          <p:cNvSpPr/>
          <p:nvPr/>
        </p:nvSpPr>
        <p:spPr>
          <a:xfrm>
            <a:off x="6810374" y="5557511"/>
            <a:ext cx="607473" cy="607473"/>
          </a:xfrm>
          <a:prstGeom prst="ellipse">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8" name="TextBox 97">
            <a:extLst>
              <a:ext uri="{FF2B5EF4-FFF2-40B4-BE49-F238E27FC236}">
                <a16:creationId xmlns:a16="http://schemas.microsoft.com/office/drawing/2014/main" id="{E7085110-3275-990A-0E6A-D45EA8748E67}"/>
              </a:ext>
            </a:extLst>
          </p:cNvPr>
          <p:cNvSpPr txBox="1"/>
          <p:nvPr/>
        </p:nvSpPr>
        <p:spPr>
          <a:xfrm>
            <a:off x="5877931" y="4402126"/>
            <a:ext cx="3274358" cy="523220"/>
          </a:xfrm>
          <a:prstGeom prst="rect">
            <a:avLst/>
          </a:prstGeom>
          <a:noFill/>
        </p:spPr>
        <p:txBody>
          <a:bodyPr wrap="square">
            <a:spAutoFit/>
          </a:bodyPr>
          <a:lstStyle/>
          <a:p>
            <a:r>
              <a:rPr lang="en-US" sz="1400" i="1" dirty="0">
                <a:latin typeface="Beaufort for LOL" panose="02020503050000020004" pitchFamily="18" charset="0"/>
                <a:cs typeface="Beaufort for LOL" panose="02020503050000020004" pitchFamily="18" charset="0"/>
              </a:rPr>
              <a:t>5. That is an outlier. </a:t>
            </a:r>
            <a:br>
              <a:rPr lang="en-US" sz="1400" i="1" dirty="0">
                <a:latin typeface="Beaufort for LOL" panose="02020503050000020004" pitchFamily="18" charset="0"/>
                <a:cs typeface="Beaufort for LOL" panose="02020503050000020004" pitchFamily="18" charset="0"/>
              </a:rPr>
            </a:br>
            <a:r>
              <a:rPr lang="en-US" sz="1400" i="1" dirty="0">
                <a:latin typeface="Beaufort for LOL" panose="02020503050000020004" pitchFamily="18" charset="0"/>
                <a:cs typeface="Beaufort for LOL" panose="02020503050000020004" pitchFamily="18" charset="0"/>
              </a:rPr>
              <a:t>Select new points…</a:t>
            </a:r>
            <a:endParaRPr lang="en-AT" sz="1400" i="1" dirty="0">
              <a:latin typeface="Beaufort for LOL" panose="02020503050000020004" pitchFamily="18" charset="0"/>
              <a:cs typeface="Beaufort for LOL" panose="02020503050000020004" pitchFamily="18" charset="0"/>
            </a:endParaRPr>
          </a:p>
        </p:txBody>
      </p:sp>
      <p:sp>
        <p:nvSpPr>
          <p:cNvPr id="99" name="Oval 98">
            <a:extLst>
              <a:ext uri="{FF2B5EF4-FFF2-40B4-BE49-F238E27FC236}">
                <a16:creationId xmlns:a16="http://schemas.microsoft.com/office/drawing/2014/main" id="{3E8A2549-947B-2F96-2838-0D8A6BFAAF78}"/>
              </a:ext>
            </a:extLst>
          </p:cNvPr>
          <p:cNvSpPr/>
          <p:nvPr/>
        </p:nvSpPr>
        <p:spPr>
          <a:xfrm>
            <a:off x="9008324" y="5271941"/>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0" name="Oval 99">
            <a:extLst>
              <a:ext uri="{FF2B5EF4-FFF2-40B4-BE49-F238E27FC236}">
                <a16:creationId xmlns:a16="http://schemas.microsoft.com/office/drawing/2014/main" id="{AC6B318C-7752-22B3-C223-5471EBFA8485}"/>
              </a:ext>
            </a:extLst>
          </p:cNvPr>
          <p:cNvSpPr/>
          <p:nvPr/>
        </p:nvSpPr>
        <p:spPr>
          <a:xfrm>
            <a:off x="9160724" y="5424341"/>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1" name="Oval 100">
            <a:extLst>
              <a:ext uri="{FF2B5EF4-FFF2-40B4-BE49-F238E27FC236}">
                <a16:creationId xmlns:a16="http://schemas.microsoft.com/office/drawing/2014/main" id="{561A3312-6E47-0B79-9861-1A699AF59B55}"/>
              </a:ext>
            </a:extLst>
          </p:cNvPr>
          <p:cNvSpPr/>
          <p:nvPr/>
        </p:nvSpPr>
        <p:spPr>
          <a:xfrm>
            <a:off x="9221522" y="5211143"/>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2" name="Oval 101">
            <a:extLst>
              <a:ext uri="{FF2B5EF4-FFF2-40B4-BE49-F238E27FC236}">
                <a16:creationId xmlns:a16="http://schemas.microsoft.com/office/drawing/2014/main" id="{5749D12C-B377-8D02-7148-A83E1C0977B0}"/>
              </a:ext>
            </a:extLst>
          </p:cNvPr>
          <p:cNvSpPr/>
          <p:nvPr/>
        </p:nvSpPr>
        <p:spPr>
          <a:xfrm>
            <a:off x="9373922" y="5363543"/>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3" name="Oval 102">
            <a:extLst>
              <a:ext uri="{FF2B5EF4-FFF2-40B4-BE49-F238E27FC236}">
                <a16:creationId xmlns:a16="http://schemas.microsoft.com/office/drawing/2014/main" id="{E14E202F-2641-0C3B-C3EF-C762D84E6B1A}"/>
              </a:ext>
            </a:extLst>
          </p:cNvPr>
          <p:cNvSpPr/>
          <p:nvPr/>
        </p:nvSpPr>
        <p:spPr>
          <a:xfrm>
            <a:off x="9434720" y="5127300"/>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4" name="Oval 103">
            <a:extLst>
              <a:ext uri="{FF2B5EF4-FFF2-40B4-BE49-F238E27FC236}">
                <a16:creationId xmlns:a16="http://schemas.microsoft.com/office/drawing/2014/main" id="{025F6497-A470-D04F-DAC0-4047C742D393}"/>
              </a:ext>
            </a:extLst>
          </p:cNvPr>
          <p:cNvSpPr/>
          <p:nvPr/>
        </p:nvSpPr>
        <p:spPr>
          <a:xfrm>
            <a:off x="9587120" y="5279700"/>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5" name="Oval 104">
            <a:extLst>
              <a:ext uri="{FF2B5EF4-FFF2-40B4-BE49-F238E27FC236}">
                <a16:creationId xmlns:a16="http://schemas.microsoft.com/office/drawing/2014/main" id="{893C1279-20D4-5FC0-78E6-4F64A87E2116}"/>
              </a:ext>
            </a:extLst>
          </p:cNvPr>
          <p:cNvSpPr/>
          <p:nvPr/>
        </p:nvSpPr>
        <p:spPr>
          <a:xfrm>
            <a:off x="9647918" y="5057752"/>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6" name="Oval 105">
            <a:extLst>
              <a:ext uri="{FF2B5EF4-FFF2-40B4-BE49-F238E27FC236}">
                <a16:creationId xmlns:a16="http://schemas.microsoft.com/office/drawing/2014/main" id="{0680D744-01BC-B36A-4A54-35D22744F8E1}"/>
              </a:ext>
            </a:extLst>
          </p:cNvPr>
          <p:cNvSpPr/>
          <p:nvPr/>
        </p:nvSpPr>
        <p:spPr>
          <a:xfrm>
            <a:off x="9039128" y="5051100"/>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7" name="Oval 106">
            <a:extLst>
              <a:ext uri="{FF2B5EF4-FFF2-40B4-BE49-F238E27FC236}">
                <a16:creationId xmlns:a16="http://schemas.microsoft.com/office/drawing/2014/main" id="{747E650D-A35F-BA7E-59C7-F0A4D52D6138}"/>
              </a:ext>
            </a:extLst>
          </p:cNvPr>
          <p:cNvSpPr/>
          <p:nvPr/>
        </p:nvSpPr>
        <p:spPr>
          <a:xfrm>
            <a:off x="9343118" y="5551010"/>
            <a:ext cx="121596" cy="121596"/>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8" name="Oval 107">
            <a:extLst>
              <a:ext uri="{FF2B5EF4-FFF2-40B4-BE49-F238E27FC236}">
                <a16:creationId xmlns:a16="http://schemas.microsoft.com/office/drawing/2014/main" id="{03012831-46B3-28F3-2533-5A1E6BF3D9D1}"/>
              </a:ext>
            </a:extLst>
          </p:cNvPr>
          <p:cNvSpPr/>
          <p:nvPr/>
        </p:nvSpPr>
        <p:spPr>
          <a:xfrm>
            <a:off x="10288322" y="5279700"/>
            <a:ext cx="121596" cy="121596"/>
          </a:xfrm>
          <a:prstGeom prst="ellipse">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9" name="Oval 108">
            <a:extLst>
              <a:ext uri="{FF2B5EF4-FFF2-40B4-BE49-F238E27FC236}">
                <a16:creationId xmlns:a16="http://schemas.microsoft.com/office/drawing/2014/main" id="{9D24C6D0-A7CD-82F0-AD3C-CAA6CB536551}"/>
              </a:ext>
            </a:extLst>
          </p:cNvPr>
          <p:cNvSpPr/>
          <p:nvPr/>
        </p:nvSpPr>
        <p:spPr>
          <a:xfrm>
            <a:off x="10455313" y="5150345"/>
            <a:ext cx="121596" cy="12159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0" name="Oval 109">
            <a:extLst>
              <a:ext uri="{FF2B5EF4-FFF2-40B4-BE49-F238E27FC236}">
                <a16:creationId xmlns:a16="http://schemas.microsoft.com/office/drawing/2014/main" id="{BB91A11D-DC5D-0C9D-90DD-DC2A81EFBD0E}"/>
              </a:ext>
            </a:extLst>
          </p:cNvPr>
          <p:cNvSpPr/>
          <p:nvPr/>
        </p:nvSpPr>
        <p:spPr>
          <a:xfrm>
            <a:off x="9769514" y="5797247"/>
            <a:ext cx="121596" cy="12159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1" name="Oval 110">
            <a:extLst>
              <a:ext uri="{FF2B5EF4-FFF2-40B4-BE49-F238E27FC236}">
                <a16:creationId xmlns:a16="http://schemas.microsoft.com/office/drawing/2014/main" id="{D69E0413-A535-F3C7-0654-38575A793DD8}"/>
              </a:ext>
            </a:extLst>
          </p:cNvPr>
          <p:cNvSpPr/>
          <p:nvPr/>
        </p:nvSpPr>
        <p:spPr>
          <a:xfrm>
            <a:off x="9921914" y="5949647"/>
            <a:ext cx="121596" cy="12159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2" name="Oval 111">
            <a:extLst>
              <a:ext uri="{FF2B5EF4-FFF2-40B4-BE49-F238E27FC236}">
                <a16:creationId xmlns:a16="http://schemas.microsoft.com/office/drawing/2014/main" id="{FB5A3EDE-BC9D-FD46-C4E4-4D20A16E6200}"/>
              </a:ext>
            </a:extLst>
          </p:cNvPr>
          <p:cNvSpPr/>
          <p:nvPr/>
        </p:nvSpPr>
        <p:spPr>
          <a:xfrm>
            <a:off x="9946233" y="5664152"/>
            <a:ext cx="121596" cy="12159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3" name="Oval 112">
            <a:extLst>
              <a:ext uri="{FF2B5EF4-FFF2-40B4-BE49-F238E27FC236}">
                <a16:creationId xmlns:a16="http://schemas.microsoft.com/office/drawing/2014/main" id="{F7B5B4FC-0417-03E2-BD89-658CA1A607A2}"/>
              </a:ext>
            </a:extLst>
          </p:cNvPr>
          <p:cNvSpPr/>
          <p:nvPr/>
        </p:nvSpPr>
        <p:spPr>
          <a:xfrm>
            <a:off x="10068639" y="5811225"/>
            <a:ext cx="121596" cy="12159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4" name="Oval 113">
            <a:extLst>
              <a:ext uri="{FF2B5EF4-FFF2-40B4-BE49-F238E27FC236}">
                <a16:creationId xmlns:a16="http://schemas.microsoft.com/office/drawing/2014/main" id="{26B59BBC-9E54-BF3A-CC0E-7B683AA0EE7E}"/>
              </a:ext>
            </a:extLst>
          </p:cNvPr>
          <p:cNvSpPr/>
          <p:nvPr/>
        </p:nvSpPr>
        <p:spPr>
          <a:xfrm>
            <a:off x="10129437" y="6008013"/>
            <a:ext cx="121596" cy="121596"/>
          </a:xfrm>
          <a:prstGeom prst="ellipse">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5" name="Oval 114">
            <a:extLst>
              <a:ext uri="{FF2B5EF4-FFF2-40B4-BE49-F238E27FC236}">
                <a16:creationId xmlns:a16="http://schemas.microsoft.com/office/drawing/2014/main" id="{AE8388B8-6C8F-A654-0036-F67E876D1C92}"/>
              </a:ext>
            </a:extLst>
          </p:cNvPr>
          <p:cNvSpPr/>
          <p:nvPr/>
        </p:nvSpPr>
        <p:spPr>
          <a:xfrm>
            <a:off x="10215615" y="4908391"/>
            <a:ext cx="607473" cy="60747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6" name="Rectangle: Rounded Corners 115">
            <a:extLst>
              <a:ext uri="{FF2B5EF4-FFF2-40B4-BE49-F238E27FC236}">
                <a16:creationId xmlns:a16="http://schemas.microsoft.com/office/drawing/2014/main" id="{B4D6258A-5B0E-F9E3-A578-9BB4850C1006}"/>
              </a:ext>
            </a:extLst>
          </p:cNvPr>
          <p:cNvSpPr/>
          <p:nvPr/>
        </p:nvSpPr>
        <p:spPr>
          <a:xfrm>
            <a:off x="338478" y="1861255"/>
            <a:ext cx="1732212" cy="1800843"/>
          </a:xfrm>
          <a:prstGeom prst="roundRect">
            <a:avLst/>
          </a:prstGeom>
          <a:noFill/>
          <a:ln>
            <a:solidFill>
              <a:schemeClr val="tx1">
                <a:alpha val="3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7" name="Rectangle: Rounded Corners 116">
            <a:extLst>
              <a:ext uri="{FF2B5EF4-FFF2-40B4-BE49-F238E27FC236}">
                <a16:creationId xmlns:a16="http://schemas.microsoft.com/office/drawing/2014/main" id="{3B1C6E8C-A8E2-E733-0F91-6DC3DCD6B30D}"/>
              </a:ext>
            </a:extLst>
          </p:cNvPr>
          <p:cNvSpPr/>
          <p:nvPr/>
        </p:nvSpPr>
        <p:spPr>
          <a:xfrm>
            <a:off x="2895622" y="1861255"/>
            <a:ext cx="1732212" cy="1800843"/>
          </a:xfrm>
          <a:prstGeom prst="roundRect">
            <a:avLst/>
          </a:prstGeom>
          <a:noFill/>
          <a:ln>
            <a:solidFill>
              <a:schemeClr val="tx1">
                <a:alpha val="3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8" name="Rectangle: Rounded Corners 117">
            <a:extLst>
              <a:ext uri="{FF2B5EF4-FFF2-40B4-BE49-F238E27FC236}">
                <a16:creationId xmlns:a16="http://schemas.microsoft.com/office/drawing/2014/main" id="{44845749-E8F0-9897-E58B-71B0C1968809}"/>
              </a:ext>
            </a:extLst>
          </p:cNvPr>
          <p:cNvSpPr/>
          <p:nvPr/>
        </p:nvSpPr>
        <p:spPr>
          <a:xfrm>
            <a:off x="5649868" y="1843137"/>
            <a:ext cx="2319830" cy="1800843"/>
          </a:xfrm>
          <a:prstGeom prst="roundRect">
            <a:avLst/>
          </a:prstGeom>
          <a:noFill/>
          <a:ln>
            <a:solidFill>
              <a:schemeClr val="tx1">
                <a:alpha val="3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9" name="Rectangle: Rounded Corners 118">
            <a:extLst>
              <a:ext uri="{FF2B5EF4-FFF2-40B4-BE49-F238E27FC236}">
                <a16:creationId xmlns:a16="http://schemas.microsoft.com/office/drawing/2014/main" id="{F71FFD12-6D25-6807-E6F7-F141777CB80C}"/>
              </a:ext>
            </a:extLst>
          </p:cNvPr>
          <p:cNvSpPr/>
          <p:nvPr/>
        </p:nvSpPr>
        <p:spPr>
          <a:xfrm>
            <a:off x="2715017" y="4378132"/>
            <a:ext cx="2070157" cy="1800843"/>
          </a:xfrm>
          <a:prstGeom prst="roundRect">
            <a:avLst/>
          </a:prstGeom>
          <a:noFill/>
          <a:ln>
            <a:solidFill>
              <a:schemeClr val="tx1">
                <a:alpha val="3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0" name="Rectangle: Rounded Corners 119">
            <a:extLst>
              <a:ext uri="{FF2B5EF4-FFF2-40B4-BE49-F238E27FC236}">
                <a16:creationId xmlns:a16="http://schemas.microsoft.com/office/drawing/2014/main" id="{74BE2A85-49AD-BD12-30C3-638D000139DF}"/>
              </a:ext>
            </a:extLst>
          </p:cNvPr>
          <p:cNvSpPr/>
          <p:nvPr/>
        </p:nvSpPr>
        <p:spPr>
          <a:xfrm>
            <a:off x="5904338" y="4376248"/>
            <a:ext cx="1742162" cy="1800843"/>
          </a:xfrm>
          <a:prstGeom prst="roundRect">
            <a:avLst/>
          </a:prstGeom>
          <a:noFill/>
          <a:ln>
            <a:solidFill>
              <a:schemeClr val="tx1">
                <a:alpha val="3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1" name="Rectangle: Rounded Corners 120">
            <a:extLst>
              <a:ext uri="{FF2B5EF4-FFF2-40B4-BE49-F238E27FC236}">
                <a16:creationId xmlns:a16="http://schemas.microsoft.com/office/drawing/2014/main" id="{0AFDACA8-1801-D6C4-A2D5-E1FF330FFA26}"/>
              </a:ext>
            </a:extLst>
          </p:cNvPr>
          <p:cNvSpPr/>
          <p:nvPr/>
        </p:nvSpPr>
        <p:spPr>
          <a:xfrm>
            <a:off x="8914585" y="4354611"/>
            <a:ext cx="1933240" cy="1800843"/>
          </a:xfrm>
          <a:prstGeom prst="roundRect">
            <a:avLst/>
          </a:prstGeom>
          <a:noFill/>
          <a:ln>
            <a:solidFill>
              <a:schemeClr val="tx1">
                <a:alpha val="3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2" name="TextBox 121">
            <a:extLst>
              <a:ext uri="{FF2B5EF4-FFF2-40B4-BE49-F238E27FC236}">
                <a16:creationId xmlns:a16="http://schemas.microsoft.com/office/drawing/2014/main" id="{23ECAFF9-1119-414F-5BAB-F73BEB16789A}"/>
              </a:ext>
            </a:extLst>
          </p:cNvPr>
          <p:cNvSpPr txBox="1"/>
          <p:nvPr/>
        </p:nvSpPr>
        <p:spPr>
          <a:xfrm>
            <a:off x="8917642" y="4368527"/>
            <a:ext cx="3274358" cy="523220"/>
          </a:xfrm>
          <a:prstGeom prst="rect">
            <a:avLst/>
          </a:prstGeom>
          <a:noFill/>
        </p:spPr>
        <p:txBody>
          <a:bodyPr wrap="square">
            <a:spAutoFit/>
          </a:bodyPr>
          <a:lstStyle/>
          <a:p>
            <a:r>
              <a:rPr lang="en-US" sz="1400" i="1" dirty="0">
                <a:latin typeface="Beaufort for LOL" panose="02020503050000020004" pitchFamily="18" charset="0"/>
                <a:cs typeface="Beaufort for LOL" panose="02020503050000020004" pitchFamily="18" charset="0"/>
              </a:rPr>
              <a:t>6. Select new point…</a:t>
            </a:r>
            <a:br>
              <a:rPr lang="en-US" sz="1400" i="1" dirty="0">
                <a:latin typeface="Beaufort for LOL" panose="02020503050000020004" pitchFamily="18" charset="0"/>
                <a:cs typeface="Beaufort for LOL" panose="02020503050000020004" pitchFamily="18" charset="0"/>
              </a:rPr>
            </a:br>
            <a:r>
              <a:rPr lang="en-US" sz="1400" i="1" dirty="0">
                <a:latin typeface="Beaufort for LOL" panose="02020503050000020004" pitchFamily="18" charset="0"/>
                <a:cs typeface="Beaufort for LOL" panose="02020503050000020004" pitchFamily="18" charset="0"/>
              </a:rPr>
              <a:t>And we found 4 clusters!</a:t>
            </a:r>
            <a:endParaRPr lang="en-AT" sz="14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43321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8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8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8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8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9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9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9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93"/>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94"/>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95"/>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96"/>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9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2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98"/>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9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0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0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0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0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04"/>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05"/>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06"/>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07"/>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08"/>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09"/>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10"/>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11"/>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12"/>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13"/>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14"/>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15"/>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21"/>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7" grpId="0" animBg="1"/>
      <p:bldP spid="118" grpId="0" animBg="1"/>
      <p:bldP spid="119" grpId="0" animBg="1"/>
      <p:bldP spid="120" grpId="0" animBg="1"/>
      <p:bldP spid="121" grpId="0" animBg="1"/>
      <p:bldP spid="1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E10B3-C33B-DCA9-7FB9-9A289CAB570E}"/>
            </a:ext>
          </a:extLst>
        </p:cNvPr>
        <p:cNvGrpSpPr/>
        <p:nvPr/>
      </p:nvGrpSpPr>
      <p:grpSpPr>
        <a:xfrm>
          <a:off x="0" y="0"/>
          <a:ext cx="0" cy="0"/>
          <a:chOff x="0" y="0"/>
          <a:chExt cx="0" cy="0"/>
        </a:xfrm>
      </p:grpSpPr>
      <p:pic>
        <p:nvPicPr>
          <p:cNvPr id="6" name="Picture 5" descr="A black and yellow dots&#10;&#10;AI-generated content may be incorrect.">
            <a:extLst>
              <a:ext uri="{FF2B5EF4-FFF2-40B4-BE49-F238E27FC236}">
                <a16:creationId xmlns:a16="http://schemas.microsoft.com/office/drawing/2014/main" id="{5BEB0764-5206-DBCC-31D3-BE62577BF369}"/>
              </a:ext>
            </a:extLst>
          </p:cNvPr>
          <p:cNvPicPr>
            <a:picLocks noChangeAspect="1"/>
          </p:cNvPicPr>
          <p:nvPr/>
        </p:nvPicPr>
        <p:blipFill>
          <a:blip r:embed="rId2">
            <a:extLst>
              <a:ext uri="{28A0092B-C50C-407E-A947-70E740481C1C}">
                <a14:useLocalDpi xmlns:a14="http://schemas.microsoft.com/office/drawing/2010/main" val="0"/>
              </a:ext>
            </a:extLst>
          </a:blip>
          <a:srcRect t="6059" b="-6059"/>
          <a:stretch>
            <a:fillRect/>
          </a:stretch>
        </p:blipFill>
        <p:spPr>
          <a:xfrm>
            <a:off x="0" y="1188720"/>
            <a:ext cx="12192000" cy="6096000"/>
          </a:xfrm>
          <a:prstGeom prst="rect">
            <a:avLst/>
          </a:prstGeom>
        </p:spPr>
      </p:pic>
      <p:sp>
        <p:nvSpPr>
          <p:cNvPr id="11" name="Rectangle: Rounded Corners 10">
            <a:extLst>
              <a:ext uri="{FF2B5EF4-FFF2-40B4-BE49-F238E27FC236}">
                <a16:creationId xmlns:a16="http://schemas.microsoft.com/office/drawing/2014/main" id="{50A56BDB-1D45-B1A1-95D0-A6523A8AB394}"/>
              </a:ext>
            </a:extLst>
          </p:cNvPr>
          <p:cNvSpPr/>
          <p:nvPr/>
        </p:nvSpPr>
        <p:spPr>
          <a:xfrm>
            <a:off x="1462021" y="1240848"/>
            <a:ext cx="9480437" cy="5012644"/>
          </a:xfrm>
          <a:prstGeom prst="round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92476452-2205-D654-1E20-03774C34BC77}"/>
              </a:ext>
            </a:extLst>
          </p:cNvPr>
          <p:cNvSpPr>
            <a:spLocks noGrp="1"/>
          </p:cNvSpPr>
          <p:nvPr>
            <p:ph type="title"/>
          </p:nvPr>
        </p:nvSpPr>
        <p:spPr/>
        <p:txBody>
          <a:bodyPr/>
          <a:lstStyle/>
          <a:p>
            <a:r>
              <a:rPr lang="en-US" dirty="0"/>
              <a:t>DBSCAN: first example</a:t>
            </a:r>
            <a:endParaRPr lang="en-AT" dirty="0"/>
          </a:p>
        </p:txBody>
      </p:sp>
      <p:sp>
        <p:nvSpPr>
          <p:cNvPr id="3" name="Slide Number Placeholder 2">
            <a:extLst>
              <a:ext uri="{FF2B5EF4-FFF2-40B4-BE49-F238E27FC236}">
                <a16:creationId xmlns:a16="http://schemas.microsoft.com/office/drawing/2014/main" id="{E7E55231-9CF8-E0B9-B61D-78E543453317}"/>
              </a:ext>
            </a:extLst>
          </p:cNvPr>
          <p:cNvSpPr>
            <a:spLocks noGrp="1"/>
          </p:cNvSpPr>
          <p:nvPr>
            <p:ph type="sldNum" sz="quarter" idx="12"/>
          </p:nvPr>
        </p:nvSpPr>
        <p:spPr/>
        <p:txBody>
          <a:bodyPr/>
          <a:lstStyle/>
          <a:p>
            <a:fld id="{CC491BDB-77F2-4EF0-887C-9DE660584513}" type="slidenum">
              <a:rPr lang="en-GB" smtClean="0"/>
              <a:pPr/>
              <a:t>56</a:t>
            </a:fld>
            <a:endParaRPr lang="en-GB" dirty="0"/>
          </a:p>
        </p:txBody>
      </p:sp>
    </p:spTree>
    <p:extLst>
      <p:ext uri="{BB962C8B-B14F-4D97-AF65-F5344CB8AC3E}">
        <p14:creationId xmlns:p14="http://schemas.microsoft.com/office/powerpoint/2010/main" val="9001011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79102-34B1-9F16-9595-51FC35272CAD}"/>
            </a:ext>
          </a:extLst>
        </p:cNvPr>
        <p:cNvGrpSpPr/>
        <p:nvPr/>
      </p:nvGrpSpPr>
      <p:grpSpPr>
        <a:xfrm>
          <a:off x="0" y="0"/>
          <a:ext cx="0" cy="0"/>
          <a:chOff x="0" y="0"/>
          <a:chExt cx="0" cy="0"/>
        </a:xfrm>
      </p:grpSpPr>
      <p:pic>
        <p:nvPicPr>
          <p:cNvPr id="5" name="Picture 4" descr="A black circle with dots&#10;&#10;AI-generated content may be incorrect.">
            <a:extLst>
              <a:ext uri="{FF2B5EF4-FFF2-40B4-BE49-F238E27FC236}">
                <a16:creationId xmlns:a16="http://schemas.microsoft.com/office/drawing/2014/main" id="{6201775E-1D05-CE2B-9D41-CB4D2F7B1A88}"/>
              </a:ext>
            </a:extLst>
          </p:cNvPr>
          <p:cNvPicPr>
            <a:picLocks noChangeAspect="1"/>
          </p:cNvPicPr>
          <p:nvPr/>
        </p:nvPicPr>
        <p:blipFill>
          <a:blip r:embed="rId2">
            <a:extLst>
              <a:ext uri="{28A0092B-C50C-407E-A947-70E740481C1C}">
                <a14:useLocalDpi xmlns:a14="http://schemas.microsoft.com/office/drawing/2010/main" val="0"/>
              </a:ext>
            </a:extLst>
          </a:blip>
          <a:srcRect t="5031" b="-5031"/>
          <a:stretch>
            <a:fillRect/>
          </a:stretch>
        </p:blipFill>
        <p:spPr>
          <a:xfrm>
            <a:off x="0" y="1005840"/>
            <a:ext cx="12192000" cy="6096000"/>
          </a:xfrm>
          <a:prstGeom prst="rect">
            <a:avLst/>
          </a:prstGeom>
        </p:spPr>
      </p:pic>
      <p:sp>
        <p:nvSpPr>
          <p:cNvPr id="11" name="Rectangle: Rounded Corners 10">
            <a:extLst>
              <a:ext uri="{FF2B5EF4-FFF2-40B4-BE49-F238E27FC236}">
                <a16:creationId xmlns:a16="http://schemas.microsoft.com/office/drawing/2014/main" id="{72CFD6BC-32B1-F1D8-A9F9-5AEF3DF1350C}"/>
              </a:ext>
            </a:extLst>
          </p:cNvPr>
          <p:cNvSpPr/>
          <p:nvPr/>
        </p:nvSpPr>
        <p:spPr>
          <a:xfrm>
            <a:off x="1462021" y="1240848"/>
            <a:ext cx="9480437" cy="5012644"/>
          </a:xfrm>
          <a:prstGeom prst="round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F517DF9A-F9B8-845F-B10A-37FC40D42C60}"/>
              </a:ext>
            </a:extLst>
          </p:cNvPr>
          <p:cNvSpPr>
            <a:spLocks noGrp="1"/>
          </p:cNvSpPr>
          <p:nvPr>
            <p:ph type="title"/>
          </p:nvPr>
        </p:nvSpPr>
        <p:spPr/>
        <p:txBody>
          <a:bodyPr/>
          <a:lstStyle/>
          <a:p>
            <a:r>
              <a:rPr lang="en-US" dirty="0"/>
              <a:t>DBSCAN: second example</a:t>
            </a:r>
            <a:endParaRPr lang="en-AT" dirty="0"/>
          </a:p>
        </p:txBody>
      </p:sp>
      <p:sp>
        <p:nvSpPr>
          <p:cNvPr id="3" name="Slide Number Placeholder 2">
            <a:extLst>
              <a:ext uri="{FF2B5EF4-FFF2-40B4-BE49-F238E27FC236}">
                <a16:creationId xmlns:a16="http://schemas.microsoft.com/office/drawing/2014/main" id="{51BD78D1-7282-4E51-4565-744CCDE6444C}"/>
              </a:ext>
            </a:extLst>
          </p:cNvPr>
          <p:cNvSpPr>
            <a:spLocks noGrp="1"/>
          </p:cNvSpPr>
          <p:nvPr>
            <p:ph type="sldNum" sz="quarter" idx="12"/>
          </p:nvPr>
        </p:nvSpPr>
        <p:spPr/>
        <p:txBody>
          <a:bodyPr/>
          <a:lstStyle/>
          <a:p>
            <a:fld id="{CC491BDB-77F2-4EF0-887C-9DE660584513}" type="slidenum">
              <a:rPr lang="en-GB" smtClean="0"/>
              <a:pPr/>
              <a:t>57</a:t>
            </a:fld>
            <a:endParaRPr lang="en-GB" dirty="0"/>
          </a:p>
        </p:txBody>
      </p:sp>
    </p:spTree>
    <p:extLst>
      <p:ext uri="{BB962C8B-B14F-4D97-AF65-F5344CB8AC3E}">
        <p14:creationId xmlns:p14="http://schemas.microsoft.com/office/powerpoint/2010/main" val="3233116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C23D8-0D0A-D651-B981-D692BFB589CA}"/>
            </a:ext>
          </a:extLst>
        </p:cNvPr>
        <p:cNvGrpSpPr/>
        <p:nvPr/>
      </p:nvGrpSpPr>
      <p:grpSpPr>
        <a:xfrm>
          <a:off x="0" y="0"/>
          <a:ext cx="0" cy="0"/>
          <a:chOff x="0" y="0"/>
          <a:chExt cx="0" cy="0"/>
        </a:xfrm>
      </p:grpSpPr>
      <p:pic>
        <p:nvPicPr>
          <p:cNvPr id="5" name="Picture 4" descr="A black circle with dots&#10;&#10;AI-generated content may be incorrect.">
            <a:extLst>
              <a:ext uri="{FF2B5EF4-FFF2-40B4-BE49-F238E27FC236}">
                <a16:creationId xmlns:a16="http://schemas.microsoft.com/office/drawing/2014/main" id="{E6A10577-E4D2-4F77-1A5A-91C0D090E355}"/>
              </a:ext>
            </a:extLst>
          </p:cNvPr>
          <p:cNvPicPr>
            <a:picLocks noChangeAspect="1"/>
          </p:cNvPicPr>
          <p:nvPr/>
        </p:nvPicPr>
        <p:blipFill>
          <a:blip r:embed="rId2">
            <a:extLst>
              <a:ext uri="{28A0092B-C50C-407E-A947-70E740481C1C}">
                <a14:useLocalDpi xmlns:a14="http://schemas.microsoft.com/office/drawing/2010/main" val="0"/>
              </a:ext>
            </a:extLst>
          </a:blip>
          <a:srcRect t="5031" b="-5031"/>
          <a:stretch>
            <a:fillRect/>
          </a:stretch>
        </p:blipFill>
        <p:spPr>
          <a:xfrm>
            <a:off x="0" y="1005840"/>
            <a:ext cx="12192000" cy="6096000"/>
          </a:xfrm>
          <a:prstGeom prst="rect">
            <a:avLst/>
          </a:prstGeom>
        </p:spPr>
      </p:pic>
      <p:sp>
        <p:nvSpPr>
          <p:cNvPr id="11" name="Rectangle: Rounded Corners 10">
            <a:extLst>
              <a:ext uri="{FF2B5EF4-FFF2-40B4-BE49-F238E27FC236}">
                <a16:creationId xmlns:a16="http://schemas.microsoft.com/office/drawing/2014/main" id="{61D7315B-1593-1AF7-DECC-BA703C05442A}"/>
              </a:ext>
            </a:extLst>
          </p:cNvPr>
          <p:cNvSpPr/>
          <p:nvPr/>
        </p:nvSpPr>
        <p:spPr>
          <a:xfrm>
            <a:off x="1462021" y="1240848"/>
            <a:ext cx="9480437" cy="5012644"/>
          </a:xfrm>
          <a:prstGeom prst="round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6DF7A3CC-3961-62AB-5A29-35D5554C2D18}"/>
              </a:ext>
            </a:extLst>
          </p:cNvPr>
          <p:cNvSpPr>
            <a:spLocks noGrp="1"/>
          </p:cNvSpPr>
          <p:nvPr>
            <p:ph type="title"/>
          </p:nvPr>
        </p:nvSpPr>
        <p:spPr/>
        <p:txBody>
          <a:bodyPr/>
          <a:lstStyle/>
          <a:p>
            <a:r>
              <a:rPr lang="en-US" dirty="0"/>
              <a:t>DBSCAN: second example gone wrong…</a:t>
            </a:r>
            <a:endParaRPr lang="en-AT" dirty="0"/>
          </a:p>
        </p:txBody>
      </p:sp>
      <p:sp>
        <p:nvSpPr>
          <p:cNvPr id="3" name="Slide Number Placeholder 2">
            <a:extLst>
              <a:ext uri="{FF2B5EF4-FFF2-40B4-BE49-F238E27FC236}">
                <a16:creationId xmlns:a16="http://schemas.microsoft.com/office/drawing/2014/main" id="{19324ED4-5B0C-F00E-00D2-DA3BBBC063F9}"/>
              </a:ext>
            </a:extLst>
          </p:cNvPr>
          <p:cNvSpPr>
            <a:spLocks noGrp="1"/>
          </p:cNvSpPr>
          <p:nvPr>
            <p:ph type="sldNum" sz="quarter" idx="12"/>
          </p:nvPr>
        </p:nvSpPr>
        <p:spPr/>
        <p:txBody>
          <a:bodyPr/>
          <a:lstStyle/>
          <a:p>
            <a:fld id="{CC491BDB-77F2-4EF0-887C-9DE660584513}" type="slidenum">
              <a:rPr lang="en-GB" smtClean="0"/>
              <a:pPr/>
              <a:t>58</a:t>
            </a:fld>
            <a:endParaRPr lang="en-GB" dirty="0"/>
          </a:p>
        </p:txBody>
      </p:sp>
    </p:spTree>
    <p:extLst>
      <p:ext uri="{BB962C8B-B14F-4D97-AF65-F5344CB8AC3E}">
        <p14:creationId xmlns:p14="http://schemas.microsoft.com/office/powerpoint/2010/main" val="3713217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728F6-30C1-4532-AA81-30FE6DE0C987}"/>
            </a:ext>
          </a:extLst>
        </p:cNvPr>
        <p:cNvGrpSpPr/>
        <p:nvPr/>
      </p:nvGrpSpPr>
      <p:grpSpPr>
        <a:xfrm>
          <a:off x="0" y="0"/>
          <a:ext cx="0" cy="0"/>
          <a:chOff x="0" y="0"/>
          <a:chExt cx="0" cy="0"/>
        </a:xfrm>
      </p:grpSpPr>
      <p:pic>
        <p:nvPicPr>
          <p:cNvPr id="1026" name="Picture 2" descr="The Thinking Man's Thinking Man! by Pornomaniac on DeviantArt">
            <a:extLst>
              <a:ext uri="{FF2B5EF4-FFF2-40B4-BE49-F238E27FC236}">
                <a16:creationId xmlns:a16="http://schemas.microsoft.com/office/drawing/2014/main" id="{6EB9A634-21A2-5C56-DD8C-DC7C2A0E6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841" y="5004391"/>
            <a:ext cx="1367956" cy="2174896"/>
          </a:xfrm>
          <a:prstGeom prst="rect">
            <a:avLst/>
          </a:prstGeom>
          <a:noFill/>
          <a:extLst>
            <a:ext uri="{909E8E84-426E-40DD-AFC4-6F175D3DCCD1}">
              <a14:hiddenFill xmlns:a14="http://schemas.microsoft.com/office/drawing/2010/main">
                <a:solidFill>
                  <a:srgbClr val="FFFFFF"/>
                </a:solidFill>
              </a14:hiddenFill>
            </a:ext>
          </a:extLst>
        </p:spPr>
      </p:pic>
      <p:sp>
        <p:nvSpPr>
          <p:cNvPr id="10" name="Thought Bubble: Cloud 9">
            <a:extLst>
              <a:ext uri="{FF2B5EF4-FFF2-40B4-BE49-F238E27FC236}">
                <a16:creationId xmlns:a16="http://schemas.microsoft.com/office/drawing/2014/main" id="{66EEE03A-94C9-FF82-6B00-6231D38D0AA2}"/>
              </a:ext>
            </a:extLst>
          </p:cNvPr>
          <p:cNvSpPr/>
          <p:nvPr/>
        </p:nvSpPr>
        <p:spPr>
          <a:xfrm>
            <a:off x="5947144" y="701749"/>
            <a:ext cx="6001965" cy="4990215"/>
          </a:xfrm>
          <a:prstGeom prst="cloudCallout">
            <a:avLst>
              <a:gd name="adj1" fmla="val -45468"/>
              <a:gd name="adj2" fmla="val 50954"/>
            </a:avLst>
          </a:prstGeom>
          <a:solidFill>
            <a:schemeClr val="bg1">
              <a:lumMod val="95000"/>
              <a:alpha val="64000"/>
            </a:schemeClr>
          </a:solidFill>
          <a:ln w="19050">
            <a:solidFill>
              <a:schemeClr val="tx1">
                <a:alpha val="5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1028" name="Picture 4" descr="Spongebob Squarepants | The United Organization Toons Heroes Wiki | Fandom">
            <a:extLst>
              <a:ext uri="{FF2B5EF4-FFF2-40B4-BE49-F238E27FC236}">
                <a16:creationId xmlns:a16="http://schemas.microsoft.com/office/drawing/2014/main" id="{1E2DFAB2-2AD7-798C-E7FC-98FB7F97C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5" y="5318890"/>
            <a:ext cx="1763486" cy="2598315"/>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E9F3319-386C-69B6-8AE8-BA2A69222492}"/>
              </a:ext>
            </a:extLst>
          </p:cNvPr>
          <p:cNvSpPr/>
          <p:nvPr/>
        </p:nvSpPr>
        <p:spPr>
          <a:xfrm>
            <a:off x="70885" y="1020726"/>
            <a:ext cx="5812466" cy="3983665"/>
          </a:xfrm>
          <a:prstGeom prst="cloudCallout">
            <a:avLst>
              <a:gd name="adj1" fmla="val -19005"/>
              <a:gd name="adj2" fmla="val 64655"/>
            </a:avLst>
          </a:prstGeom>
          <a:solidFill>
            <a:schemeClr val="bg1">
              <a:lumMod val="95000"/>
              <a:alpha val="64000"/>
            </a:schemeClr>
          </a:solidFill>
          <a:ln w="19050">
            <a:solidFill>
              <a:schemeClr val="tx1">
                <a:alpha val="5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53D499A8-CD61-3ECD-B8B8-3409EAF1D26A}"/>
              </a:ext>
            </a:extLst>
          </p:cNvPr>
          <p:cNvSpPr>
            <a:spLocks noGrp="1"/>
          </p:cNvSpPr>
          <p:nvPr>
            <p:ph type="title"/>
          </p:nvPr>
        </p:nvSpPr>
        <p:spPr/>
        <p:txBody>
          <a:bodyPr/>
          <a:lstStyle/>
          <a:p>
            <a:r>
              <a:rPr lang="en-US" dirty="0"/>
              <a:t>DBSCAN: advantages and downsides</a:t>
            </a:r>
            <a:endParaRPr lang="en-AT" dirty="0"/>
          </a:p>
        </p:txBody>
      </p:sp>
      <p:sp>
        <p:nvSpPr>
          <p:cNvPr id="3" name="Slide Number Placeholder 2">
            <a:extLst>
              <a:ext uri="{FF2B5EF4-FFF2-40B4-BE49-F238E27FC236}">
                <a16:creationId xmlns:a16="http://schemas.microsoft.com/office/drawing/2014/main" id="{794C2E7E-C85B-4C2E-A167-BB387D8FB9BA}"/>
              </a:ext>
            </a:extLst>
          </p:cNvPr>
          <p:cNvSpPr>
            <a:spLocks noGrp="1"/>
          </p:cNvSpPr>
          <p:nvPr>
            <p:ph type="sldNum" sz="quarter" idx="12"/>
          </p:nvPr>
        </p:nvSpPr>
        <p:spPr/>
        <p:txBody>
          <a:bodyPr/>
          <a:lstStyle/>
          <a:p>
            <a:fld id="{CC491BDB-77F2-4EF0-887C-9DE660584513}" type="slidenum">
              <a:rPr lang="en-GB" smtClean="0"/>
              <a:pPr/>
              <a:t>59</a:t>
            </a:fld>
            <a:endParaRPr lang="en-GB" dirty="0"/>
          </a:p>
        </p:txBody>
      </p:sp>
      <p:sp>
        <p:nvSpPr>
          <p:cNvPr id="4" name="TextBox 3">
            <a:extLst>
              <a:ext uri="{FF2B5EF4-FFF2-40B4-BE49-F238E27FC236}">
                <a16:creationId xmlns:a16="http://schemas.microsoft.com/office/drawing/2014/main" id="{DFB76F78-67A6-B07E-B6AC-487A9F638540}"/>
              </a:ext>
            </a:extLst>
          </p:cNvPr>
          <p:cNvSpPr txBox="1"/>
          <p:nvPr/>
        </p:nvSpPr>
        <p:spPr>
          <a:xfrm>
            <a:off x="838583" y="1539110"/>
            <a:ext cx="3504944"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Advantages:</a:t>
            </a:r>
            <a:endParaRPr lang="en-AT"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07402668-D451-B820-BA28-43D8C813E1EA}"/>
              </a:ext>
            </a:extLst>
          </p:cNvPr>
          <p:cNvSpPr txBox="1"/>
          <p:nvPr/>
        </p:nvSpPr>
        <p:spPr>
          <a:xfrm>
            <a:off x="717825" y="2000775"/>
            <a:ext cx="5007680" cy="1938992"/>
          </a:xfrm>
          <a:prstGeom prst="rect">
            <a:avLst/>
          </a:prstGeom>
          <a:noFill/>
        </p:spPr>
        <p:txBody>
          <a:bodyPr wrap="square" rtlCol="0">
            <a:spAutoFit/>
          </a:bodyPr>
          <a:lstStyle/>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It is also simple and intuitive</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Finds clusters of any shape</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No need to set a number of clusters</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Detects outliers /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is robust to noise</a:t>
            </a:r>
            <a:endParaRPr lang="en-AT" sz="2400" dirty="0">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4B215E63-5B80-E3D4-A441-64D6EE47BC9A}"/>
              </a:ext>
            </a:extLst>
          </p:cNvPr>
          <p:cNvSpPr txBox="1"/>
          <p:nvPr/>
        </p:nvSpPr>
        <p:spPr>
          <a:xfrm>
            <a:off x="6493203" y="1678995"/>
            <a:ext cx="3504944"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Downsides:</a:t>
            </a:r>
            <a:endParaRPr lang="en-AT" sz="2400" b="1" dirty="0">
              <a:latin typeface="Beaufort for LOL" panose="02020503050000020004" pitchFamily="18" charset="0"/>
              <a:cs typeface="Beaufort for LOL" panose="02020503050000020004" pitchFamily="18" charset="0"/>
            </a:endParaRPr>
          </a:p>
        </p:txBody>
      </p:sp>
      <p:sp>
        <p:nvSpPr>
          <p:cNvPr id="8" name="TextBox 7">
            <a:extLst>
              <a:ext uri="{FF2B5EF4-FFF2-40B4-BE49-F238E27FC236}">
                <a16:creationId xmlns:a16="http://schemas.microsoft.com/office/drawing/2014/main" id="{F238F399-90DF-47E1-34F7-6D2543F3ABD6}"/>
              </a:ext>
            </a:extLst>
          </p:cNvPr>
          <p:cNvSpPr txBox="1"/>
          <p:nvPr/>
        </p:nvSpPr>
        <p:spPr>
          <a:xfrm>
            <a:off x="6441445" y="2140660"/>
            <a:ext cx="5337530" cy="1200329"/>
          </a:xfrm>
          <a:prstGeom prst="rect">
            <a:avLst/>
          </a:prstGeom>
          <a:noFill/>
        </p:spPr>
        <p:txBody>
          <a:bodyPr wrap="square" rtlCol="0">
            <a:spAutoFit/>
          </a:bodyPr>
          <a:lstStyle/>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Has two hyperparameters, which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heavily influence the quality of the</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found solution</a:t>
            </a:r>
            <a:endParaRPr lang="en-AT"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77126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CC21D-B2C1-7701-6AE2-1E39EC3DF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F68DA-A76A-A642-4348-0D7514AE6E1D}"/>
              </a:ext>
            </a:extLst>
          </p:cNvPr>
          <p:cNvSpPr>
            <a:spLocks noGrp="1"/>
          </p:cNvSpPr>
          <p:nvPr>
            <p:ph type="title"/>
          </p:nvPr>
        </p:nvSpPr>
        <p:spPr/>
        <p:txBody>
          <a:bodyPr/>
          <a:lstStyle/>
          <a:p>
            <a:r>
              <a:rPr lang="en-US" dirty="0"/>
              <a:t>“Fun in high dimensions” quiz: question 1</a:t>
            </a:r>
            <a:endParaRPr lang="en-AT" dirty="0"/>
          </a:p>
        </p:txBody>
      </p:sp>
      <p:sp>
        <p:nvSpPr>
          <p:cNvPr id="3" name="Slide Number Placeholder 2">
            <a:extLst>
              <a:ext uri="{FF2B5EF4-FFF2-40B4-BE49-F238E27FC236}">
                <a16:creationId xmlns:a16="http://schemas.microsoft.com/office/drawing/2014/main" id="{6DED5CBA-98DB-EA58-3E89-B0AEDFE095C8}"/>
              </a:ext>
            </a:extLst>
          </p:cNvPr>
          <p:cNvSpPr>
            <a:spLocks noGrp="1"/>
          </p:cNvSpPr>
          <p:nvPr>
            <p:ph type="sldNum" sz="quarter" idx="12"/>
          </p:nvPr>
        </p:nvSpPr>
        <p:spPr/>
        <p:txBody>
          <a:bodyPr/>
          <a:lstStyle/>
          <a:p>
            <a:fld id="{CC491BDB-77F2-4EF0-887C-9DE660584513}" type="slidenum">
              <a:rPr lang="en-GB" smtClean="0"/>
              <a:pPr/>
              <a:t>6</a:t>
            </a:fld>
            <a:endParaRPr lang="en-GB" dirty="0"/>
          </a:p>
        </p:txBody>
      </p:sp>
      <p:pic>
        <p:nvPicPr>
          <p:cNvPr id="1026" name="Picture 2" descr="Orange fruit peeling skin illustration with leaves sketch drawing vector  design 28271475 Vector Art at Vecteezy">
            <a:extLst>
              <a:ext uri="{FF2B5EF4-FFF2-40B4-BE49-F238E27FC236}">
                <a16:creationId xmlns:a16="http://schemas.microsoft.com/office/drawing/2014/main" id="{04B52CD9-FCC3-790F-6268-C881FFB4C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221" y="1440710"/>
            <a:ext cx="5357852" cy="26789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DC8E0D-6141-02E3-2141-AEF5754B1DB9}"/>
                  </a:ext>
                </a:extLst>
              </p:cNvPr>
              <p:cNvSpPr txBox="1"/>
              <p:nvPr/>
            </p:nvSpPr>
            <p:spPr>
              <a:xfrm>
                <a:off x="715927" y="1326058"/>
                <a:ext cx="9983823" cy="830997"/>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Assume you are peeling an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𝑁</m:t>
                    </m:r>
                  </m:oMath>
                </a14:m>
                <a:r>
                  <a:rPr lang="en-US" sz="2400" dirty="0">
                    <a:latin typeface="Beaufort for LOL" panose="02020503050000020004" pitchFamily="18" charset="0"/>
                    <a:cs typeface="Beaufort for LOL" panose="02020503050000020004" pitchFamily="18" charset="0"/>
                  </a:rPr>
                  <a:t>-dimensional orange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𝑁</m:t>
                    </m:r>
                  </m:oMath>
                </a14:m>
                <a:r>
                  <a:rPr lang="en-US" sz="2400" dirty="0">
                    <a:latin typeface="Beaufort for LOL" panose="02020503050000020004" pitchFamily="18" charset="0"/>
                    <a:cs typeface="Beaufort for LOL" panose="02020503050000020004" pitchFamily="18" charset="0"/>
                  </a:rPr>
                  <a:t>-dimensional unit sphere). </a:t>
                </a:r>
                <a:br>
                  <a:rPr lang="en-US" sz="2400" dirty="0">
                    <a:latin typeface="Beaufort for LOL" panose="02020503050000020004" pitchFamily="18" charset="0"/>
                    <a:cs typeface="Beaufort for LOL" panose="02020503050000020004" pitchFamily="18" charset="0"/>
                  </a:rPr>
                </a:br>
                <a:r>
                  <a:rPr lang="en-US" sz="2400" b="1" dirty="0">
                    <a:latin typeface="Beaufort for LOL" panose="02020503050000020004" pitchFamily="18" charset="0"/>
                    <a:cs typeface="Beaufort for LOL" panose="02020503050000020004" pitchFamily="18" charset="0"/>
                  </a:rPr>
                  <a:t>Which statement is true if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𝑁</m:t>
                    </m:r>
                    <m:r>
                      <a:rPr lang="en-US" sz="2400" b="0" i="1" dirty="0" smtClean="0">
                        <a:latin typeface="Cambria Math" panose="02040503050406030204" pitchFamily="18" charset="0"/>
                        <a:cs typeface="Beaufort for LOL" panose="02020503050000020004" pitchFamily="18" charset="0"/>
                      </a:rPr>
                      <m:t>≫3</m:t>
                    </m:r>
                  </m:oMath>
                </a14:m>
                <a:r>
                  <a:rPr lang="en-US" sz="2400" b="1" dirty="0">
                    <a:latin typeface="Beaufort for LOL" panose="02020503050000020004" pitchFamily="18" charset="0"/>
                    <a:cs typeface="Beaufort for LOL" panose="02020503050000020004" pitchFamily="18" charset="0"/>
                  </a:rPr>
                  <a:t>?</a:t>
                </a:r>
                <a:endParaRPr lang="en-AT" sz="2400" b="1"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17DC8E0D-6141-02E3-2141-AEF5754B1DB9}"/>
                  </a:ext>
                </a:extLst>
              </p:cNvPr>
              <p:cNvSpPr txBox="1">
                <a:spLocks noRot="1" noChangeAspect="1" noMove="1" noResize="1" noEditPoints="1" noAdjustHandles="1" noChangeArrowheads="1" noChangeShapeType="1" noTextEdit="1"/>
              </p:cNvSpPr>
              <p:nvPr/>
            </p:nvSpPr>
            <p:spPr>
              <a:xfrm>
                <a:off x="715927" y="1326058"/>
                <a:ext cx="9983823" cy="830997"/>
              </a:xfrm>
              <a:prstGeom prst="rect">
                <a:avLst/>
              </a:prstGeom>
              <a:blipFill>
                <a:blip r:embed="rId3"/>
                <a:stretch>
                  <a:fillRect l="-916" t="-5882" r="-366" b="-16176"/>
                </a:stretch>
              </a:blipFill>
            </p:spPr>
            <p:txBody>
              <a:bodyPr/>
              <a:lstStyle/>
              <a:p>
                <a:r>
                  <a:rPr lang="en-AT">
                    <a:noFill/>
                  </a:rPr>
                  <a:t> </a:t>
                </a:r>
              </a:p>
            </p:txBody>
          </p:sp>
        </mc:Fallback>
      </mc:AlternateContent>
      <p:sp>
        <p:nvSpPr>
          <p:cNvPr id="5" name="TextBox 4">
            <a:extLst>
              <a:ext uri="{FF2B5EF4-FFF2-40B4-BE49-F238E27FC236}">
                <a16:creationId xmlns:a16="http://schemas.microsoft.com/office/drawing/2014/main" id="{E0EFAEFE-EFB1-D0EA-95A5-A88B5362E39A}"/>
              </a:ext>
            </a:extLst>
          </p:cNvPr>
          <p:cNvSpPr txBox="1"/>
          <p:nvPr/>
        </p:nvSpPr>
        <p:spPr>
          <a:xfrm>
            <a:off x="715927" y="2391790"/>
            <a:ext cx="6101350" cy="830997"/>
          </a:xfrm>
          <a:prstGeom prst="rect">
            <a:avLst/>
          </a:prstGeom>
          <a:noFill/>
        </p:spPr>
        <p:txBody>
          <a:bodyPr wrap="none" rtlCol="0">
            <a:spAutoFit/>
          </a:bodyPr>
          <a:lstStyle/>
          <a:p>
            <a:pPr marL="457200" indent="-457200">
              <a:buAutoNum type="alphaUcParenR"/>
            </a:pPr>
            <a:r>
              <a:rPr lang="en-US" sz="2400" b="1" dirty="0">
                <a:solidFill>
                  <a:schemeClr val="accent6">
                    <a:lumMod val="75000"/>
                  </a:schemeClr>
                </a:solidFill>
                <a:latin typeface="Beaufort for LOL" panose="02020503050000020004" pitchFamily="18" charset="0"/>
                <a:cs typeface="Beaufort for LOL" panose="02020503050000020004" pitchFamily="18" charset="0"/>
              </a:rPr>
              <a:t>After peeling, most of the orange is gone.</a:t>
            </a:r>
          </a:p>
          <a:p>
            <a:pPr marL="457200" indent="-457200">
              <a:buAutoNum type="alphaUcParenR"/>
            </a:pPr>
            <a:r>
              <a:rPr lang="en-US" sz="2400" dirty="0">
                <a:solidFill>
                  <a:schemeClr val="bg2">
                    <a:lumMod val="75000"/>
                  </a:schemeClr>
                </a:solidFill>
                <a:latin typeface="Beaufort for LOL" panose="02020503050000020004" pitchFamily="18" charset="0"/>
                <a:cs typeface="Beaufort for LOL" panose="02020503050000020004" pitchFamily="18" charset="0"/>
              </a:rPr>
              <a:t>After peeling, most of the orange is left.</a:t>
            </a:r>
            <a:endParaRPr lang="en-AT" sz="2400" dirty="0">
              <a:solidFill>
                <a:schemeClr val="bg2">
                  <a:lumMod val="75000"/>
                </a:schemeClr>
              </a:solidFill>
              <a:latin typeface="Beaufort for LOL" panose="02020503050000020004" pitchFamily="18" charset="0"/>
              <a:cs typeface="Beaufort for LOL" panose="02020503050000020004" pitchFamily="18" charset="0"/>
            </a:endParaRPr>
          </a:p>
        </p:txBody>
      </p:sp>
      <p:pic>
        <p:nvPicPr>
          <p:cNvPr id="2050" name="Picture 2" descr="O No GIFs | Tenor">
            <a:extLst>
              <a:ext uri="{FF2B5EF4-FFF2-40B4-BE49-F238E27FC236}">
                <a16:creationId xmlns:a16="http://schemas.microsoft.com/office/drawing/2014/main" id="{A317EFF9-77C6-239E-59A1-353A95272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61" y="5309594"/>
            <a:ext cx="2814130" cy="15842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E47A46-2C09-3082-E4EF-9D808D675C9D}"/>
                  </a:ext>
                </a:extLst>
              </p:cNvPr>
              <p:cNvSpPr txBox="1"/>
              <p:nvPr/>
            </p:nvSpPr>
            <p:spPr>
              <a:xfrm>
                <a:off x="715926" y="3916545"/>
                <a:ext cx="6523068" cy="906402"/>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Volume of a hypersphere:         </a:t>
                </a:r>
                <a14:m>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𝑉</m:t>
                        </m:r>
                      </m:e>
                      <m:sub>
                        <m:r>
                          <a:rPr lang="en-US" sz="2400" b="0" i="1" smtClean="0">
                            <a:latin typeface="Cambria Math" panose="02040503050406030204" pitchFamily="18" charset="0"/>
                            <a:cs typeface="Beaufort for LOL" panose="02020503050000020004" pitchFamily="18" charset="0"/>
                          </a:rPr>
                          <m:t>𝑁</m:t>
                        </m:r>
                      </m:sub>
                    </m:sSub>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𝑟</m:t>
                        </m:r>
                      </m:e>
                    </m:d>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2</m:t>
                        </m:r>
                        <m:sSup>
                          <m:sSupPr>
                            <m:ctrlPr>
                              <a:rPr lang="en-US" sz="2400" b="0" i="1" smtClean="0">
                                <a:latin typeface="Cambria Math" panose="02040503050406030204" pitchFamily="18" charset="0"/>
                                <a:cs typeface="Beaufort for LOL" panose="02020503050000020004" pitchFamily="18" charset="0"/>
                              </a:rPr>
                            </m:ctrlPr>
                          </m:sSupPr>
                          <m:e>
                            <m:rad>
                              <m:radPr>
                                <m:degHide m:val="on"/>
                                <m:ctrlPr>
                                  <a:rPr lang="en-US" sz="2400" b="0" i="1" smtClean="0">
                                    <a:latin typeface="Cambria Math" panose="02040503050406030204" pitchFamily="18" charset="0"/>
                                    <a:cs typeface="Beaufort for LOL" panose="02020503050000020004" pitchFamily="18" charset="0"/>
                                  </a:rPr>
                                </m:ctrlPr>
                              </m:radPr>
                              <m:deg/>
                              <m:e>
                                <m:r>
                                  <a:rPr lang="en-US" sz="2400" b="0" i="1" smtClean="0">
                                    <a:latin typeface="Cambria Math" panose="02040503050406030204" pitchFamily="18" charset="0"/>
                                    <a:cs typeface="Beaufort for LOL" panose="02020503050000020004" pitchFamily="18" charset="0"/>
                                  </a:rPr>
                                  <m:t>𝜋</m:t>
                                </m:r>
                              </m:e>
                            </m:rad>
                          </m:e>
                          <m:sup>
                            <m:r>
                              <a:rPr lang="en-US" sz="2400" b="0" i="1" smtClean="0">
                                <a:latin typeface="Cambria Math" panose="02040503050406030204" pitchFamily="18" charset="0"/>
                                <a:cs typeface="Beaufort for LOL" panose="02020503050000020004" pitchFamily="18" charset="0"/>
                              </a:rPr>
                              <m:t>𝑁</m:t>
                            </m:r>
                          </m:sup>
                        </m:sSup>
                      </m:num>
                      <m:den>
                        <m:r>
                          <a:rPr lang="en-US" sz="2400" b="0" i="1" smtClean="0">
                            <a:latin typeface="Cambria Math" panose="02040503050406030204" pitchFamily="18" charset="0"/>
                            <a:cs typeface="Beaufort for LOL" panose="02020503050000020004" pitchFamily="18" charset="0"/>
                          </a:rPr>
                          <m:t>𝑁</m:t>
                        </m:r>
                        <m:r>
                          <a:rPr lang="en-US" sz="2400" b="0" i="1" smtClean="0">
                            <a:latin typeface="Cambria Math" panose="02040503050406030204" pitchFamily="18" charset="0"/>
                            <a:cs typeface="Beaufort for LOL" panose="02020503050000020004" pitchFamily="18" charset="0"/>
                          </a:rPr>
                          <m:t>⋅</m:t>
                        </m:r>
                        <m:r>
                          <m:rPr>
                            <m:sty m:val="p"/>
                          </m:rPr>
                          <a:rPr lang="en-US" sz="2400" b="0" i="0" smtClean="0">
                            <a:latin typeface="Cambria Math" panose="02040503050406030204" pitchFamily="18" charset="0"/>
                            <a:cs typeface="Beaufort for LOL" panose="02020503050000020004" pitchFamily="18" charset="0"/>
                          </a:rPr>
                          <m:t>Γ</m:t>
                        </m:r>
                        <m:d>
                          <m:dPr>
                            <m:ctrlPr>
                              <a:rPr lang="en-US" sz="2400" b="0" i="1" smtClean="0">
                                <a:latin typeface="Cambria Math" panose="02040503050406030204" pitchFamily="18" charset="0"/>
                                <a:cs typeface="Beaufort for LOL" panose="02020503050000020004" pitchFamily="18" charset="0"/>
                              </a:rPr>
                            </m:ctrlPr>
                          </m:dPr>
                          <m:e>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𝑁</m:t>
                                </m:r>
                              </m:num>
                              <m:den>
                                <m:r>
                                  <a:rPr lang="en-US" sz="2400" b="0" i="1" smtClean="0">
                                    <a:latin typeface="Cambria Math" panose="02040503050406030204" pitchFamily="18" charset="0"/>
                                    <a:cs typeface="Beaufort for LOL" panose="02020503050000020004" pitchFamily="18" charset="0"/>
                                  </a:rPr>
                                  <m:t>2</m:t>
                                </m:r>
                              </m:den>
                            </m:f>
                          </m:e>
                        </m:d>
                      </m:den>
                    </m:f>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𝑅</m:t>
                        </m:r>
                      </m:e>
                      <m:sup>
                        <m:r>
                          <a:rPr lang="en-US" sz="2400" b="0" i="1" smtClean="0">
                            <a:latin typeface="Cambria Math" panose="02040503050406030204" pitchFamily="18" charset="0"/>
                            <a:cs typeface="Beaufort for LOL" panose="02020503050000020004" pitchFamily="18" charset="0"/>
                          </a:rPr>
                          <m:t>𝑁</m:t>
                        </m:r>
                      </m:sup>
                    </m:sSup>
                  </m:oMath>
                </a14:m>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B5E47A46-2C09-3082-E4EF-9D808D675C9D}"/>
                  </a:ext>
                </a:extLst>
              </p:cNvPr>
              <p:cNvSpPr txBox="1">
                <a:spLocks noRot="1" noChangeAspect="1" noMove="1" noResize="1" noEditPoints="1" noAdjustHandles="1" noChangeArrowheads="1" noChangeShapeType="1" noTextEdit="1"/>
              </p:cNvSpPr>
              <p:nvPr/>
            </p:nvSpPr>
            <p:spPr>
              <a:xfrm>
                <a:off x="715926" y="3916545"/>
                <a:ext cx="6523068" cy="906402"/>
              </a:xfrm>
              <a:prstGeom prst="rect">
                <a:avLst/>
              </a:prstGeom>
              <a:blipFill>
                <a:blip r:embed="rId5"/>
                <a:stretch>
                  <a:fillRect l="-1402" r="-1308"/>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7472F3-60CE-BE4B-5821-2D335DB25482}"/>
                  </a:ext>
                </a:extLst>
              </p:cNvPr>
              <p:cNvSpPr txBox="1"/>
              <p:nvPr/>
            </p:nvSpPr>
            <p:spPr>
              <a:xfrm>
                <a:off x="6638856" y="3931485"/>
                <a:ext cx="6138530" cy="891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cs typeface="Beaufort for LOL" panose="02020503050000020004" pitchFamily="18" charset="0"/>
                        </a:rPr>
                        <m:t>Γ</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𝑧</m:t>
                          </m:r>
                        </m:e>
                      </m:d>
                      <m:r>
                        <a:rPr lang="en-US" sz="2400" b="0" i="1" smtClean="0">
                          <a:latin typeface="Cambria Math" panose="02040503050406030204" pitchFamily="18" charset="0"/>
                          <a:cs typeface="Beaufort for LOL" panose="02020503050000020004" pitchFamily="18" charset="0"/>
                        </a:rPr>
                        <m:t>=</m:t>
                      </m:r>
                      <m:nary>
                        <m:naryPr>
                          <m:ctrlPr>
                            <a:rPr lang="en-US" sz="2400" b="0" i="1" smtClean="0">
                              <a:latin typeface="Cambria Math" panose="02040503050406030204" pitchFamily="18" charset="0"/>
                              <a:cs typeface="Beaufort for LOL" panose="02020503050000020004" pitchFamily="18" charset="0"/>
                            </a:rPr>
                          </m:ctrlPr>
                        </m:naryPr>
                        <m:sub>
                          <m:r>
                            <a:rPr lang="en-US" sz="2400" b="0" i="1" smtClean="0">
                              <a:latin typeface="Cambria Math" panose="02040503050406030204" pitchFamily="18" charset="0"/>
                              <a:cs typeface="Beaufort for LOL" panose="02020503050000020004" pitchFamily="18" charset="0"/>
                            </a:rPr>
                            <m:t>0</m:t>
                          </m:r>
                        </m:sub>
                        <m:sup>
                          <m:r>
                            <a:rPr lang="en-US" sz="2400" b="0" i="1" smtClean="0">
                              <a:latin typeface="Cambria Math" panose="02040503050406030204" pitchFamily="18" charset="0"/>
                              <a:cs typeface="Beaufort for LOL" panose="02020503050000020004" pitchFamily="18" charset="0"/>
                            </a:rPr>
                            <m:t>∞</m:t>
                          </m:r>
                        </m:sup>
                        <m:e>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𝑡</m:t>
                              </m:r>
                            </m:e>
                            <m:sup>
                              <m:r>
                                <a:rPr lang="en-US" sz="2400" b="0" i="1" smtClean="0">
                                  <a:latin typeface="Cambria Math" panose="02040503050406030204" pitchFamily="18" charset="0"/>
                                  <a:cs typeface="Beaufort for LOL" panose="02020503050000020004" pitchFamily="18" charset="0"/>
                                </a:rPr>
                                <m:t>𝑧</m:t>
                              </m:r>
                              <m:r>
                                <a:rPr lang="en-US" sz="2400" b="0" i="1" smtClean="0">
                                  <a:latin typeface="Cambria Math" panose="02040503050406030204" pitchFamily="18" charset="0"/>
                                  <a:cs typeface="Beaufort for LOL" panose="02020503050000020004" pitchFamily="18" charset="0"/>
                                </a:rPr>
                                <m:t>−1</m:t>
                              </m:r>
                            </m:sup>
                          </m:sSup>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𝑒</m:t>
                              </m:r>
                            </m:e>
                            <m:sup>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𝑡</m:t>
                              </m:r>
                            </m:sup>
                          </m:sSup>
                          <m:r>
                            <m:rPr>
                              <m:sty m:val="p"/>
                            </m:rPr>
                            <a:rPr lang="en-US" sz="2400" b="0" i="0" smtClean="0">
                              <a:latin typeface="Cambria Math" panose="02040503050406030204" pitchFamily="18" charset="0"/>
                              <a:cs typeface="Beaufort for LOL" panose="02020503050000020004" pitchFamily="18" charset="0"/>
                            </a:rPr>
                            <m:t>d</m:t>
                          </m:r>
                          <m:r>
                            <a:rPr lang="en-US" sz="2400" b="0" i="1" smtClean="0">
                              <a:latin typeface="Cambria Math" panose="02040503050406030204" pitchFamily="18" charset="0"/>
                              <a:cs typeface="Beaufort for LOL" panose="02020503050000020004" pitchFamily="18" charset="0"/>
                            </a:rPr>
                            <m:t>𝑡</m:t>
                          </m:r>
                        </m:e>
                      </m:nary>
                      <m:r>
                        <a:rPr lang="en-US" sz="2400" b="0" i="1" smtClean="0">
                          <a:solidFill>
                            <a:schemeClr val="bg2">
                              <a:lumMod val="75000"/>
                            </a:schemeClr>
                          </a:solidFill>
                          <a:latin typeface="Cambria Math" panose="02040503050406030204" pitchFamily="18" charset="0"/>
                          <a:cs typeface="Beaufort for LOL" panose="02020503050000020004" pitchFamily="18" charset="0"/>
                        </a:rPr>
                        <m:t>=</m:t>
                      </m:r>
                      <m:d>
                        <m:dPr>
                          <m:ctrlPr>
                            <a:rPr lang="en-US" sz="2400" b="0" i="1" smtClean="0">
                              <a:solidFill>
                                <a:schemeClr val="bg2">
                                  <a:lumMod val="75000"/>
                                </a:schemeClr>
                              </a:solidFill>
                              <a:latin typeface="Cambria Math" panose="02040503050406030204" pitchFamily="18" charset="0"/>
                              <a:cs typeface="Beaufort for LOL" panose="02020503050000020004" pitchFamily="18" charset="0"/>
                            </a:rPr>
                          </m:ctrlPr>
                        </m:dPr>
                        <m:e>
                          <m:r>
                            <a:rPr lang="en-US" sz="2400" b="0" i="1" smtClean="0">
                              <a:solidFill>
                                <a:schemeClr val="bg2">
                                  <a:lumMod val="75000"/>
                                </a:schemeClr>
                              </a:solidFill>
                              <a:latin typeface="Cambria Math" panose="02040503050406030204" pitchFamily="18" charset="0"/>
                              <a:cs typeface="Beaufort for LOL" panose="02020503050000020004" pitchFamily="18" charset="0"/>
                            </a:rPr>
                            <m:t>𝑧</m:t>
                          </m:r>
                          <m:r>
                            <a:rPr lang="en-US" sz="2400" b="0" i="1" smtClean="0">
                              <a:solidFill>
                                <a:schemeClr val="bg2">
                                  <a:lumMod val="75000"/>
                                </a:schemeClr>
                              </a:solidFill>
                              <a:latin typeface="Cambria Math" panose="02040503050406030204" pitchFamily="18" charset="0"/>
                              <a:cs typeface="Beaufort for LOL" panose="02020503050000020004" pitchFamily="18" charset="0"/>
                            </a:rPr>
                            <m:t>−1</m:t>
                          </m:r>
                        </m:e>
                      </m:d>
                      <m:r>
                        <a:rPr lang="en-US" sz="2400" b="0" i="1" smtClean="0">
                          <a:solidFill>
                            <a:schemeClr val="bg2">
                              <a:lumMod val="75000"/>
                            </a:schemeClr>
                          </a:solidFill>
                          <a:latin typeface="Cambria Math" panose="02040503050406030204" pitchFamily="18" charset="0"/>
                          <a:cs typeface="Beaufort for LOL" panose="02020503050000020004" pitchFamily="18" charset="0"/>
                        </a:rPr>
                        <m:t>!</m:t>
                      </m:r>
                    </m:oMath>
                  </m:oMathPara>
                </a14:m>
                <a:endParaRPr lang="en-AT" sz="2400" dirty="0"/>
              </a:p>
            </p:txBody>
          </p:sp>
        </mc:Choice>
        <mc:Fallback xmlns="">
          <p:sp>
            <p:nvSpPr>
              <p:cNvPr id="9" name="TextBox 8">
                <a:extLst>
                  <a:ext uri="{FF2B5EF4-FFF2-40B4-BE49-F238E27FC236}">
                    <a16:creationId xmlns:a16="http://schemas.microsoft.com/office/drawing/2014/main" id="{517472F3-60CE-BE4B-5821-2D335DB25482}"/>
                  </a:ext>
                </a:extLst>
              </p:cNvPr>
              <p:cNvSpPr txBox="1">
                <a:spLocks noRot="1" noChangeAspect="1" noMove="1" noResize="1" noEditPoints="1" noAdjustHandles="1" noChangeArrowheads="1" noChangeShapeType="1" noTextEdit="1"/>
              </p:cNvSpPr>
              <p:nvPr/>
            </p:nvSpPr>
            <p:spPr>
              <a:xfrm>
                <a:off x="6638856" y="3931485"/>
                <a:ext cx="6138530" cy="891462"/>
              </a:xfrm>
              <a:prstGeom prst="rect">
                <a:avLst/>
              </a:prstGeom>
              <a:blipFill>
                <a:blip r:embed="rId6"/>
                <a:stretch>
                  <a:fillRect/>
                </a:stretch>
              </a:blipFill>
            </p:spPr>
            <p:txBody>
              <a:bodyPr/>
              <a:lstStyle/>
              <a:p>
                <a:r>
                  <a:rPr lang="en-AT">
                    <a:noFill/>
                  </a:rPr>
                  <a:t> </a:t>
                </a:r>
              </a:p>
            </p:txBody>
          </p:sp>
        </mc:Fallback>
      </mc:AlternateContent>
      <p:sp>
        <p:nvSpPr>
          <p:cNvPr id="10" name="TextBox 9">
            <a:extLst>
              <a:ext uri="{FF2B5EF4-FFF2-40B4-BE49-F238E27FC236}">
                <a16:creationId xmlns:a16="http://schemas.microsoft.com/office/drawing/2014/main" id="{C9F8B7F8-B9C2-D93F-DE98-F7EE168B3BB2}"/>
              </a:ext>
            </a:extLst>
          </p:cNvPr>
          <p:cNvSpPr txBox="1"/>
          <p:nvPr/>
        </p:nvSpPr>
        <p:spPr>
          <a:xfrm>
            <a:off x="10178902" y="4513233"/>
            <a:ext cx="1758815" cy="369332"/>
          </a:xfrm>
          <a:prstGeom prst="rect">
            <a:avLst/>
          </a:prstGeom>
          <a:noFill/>
        </p:spPr>
        <p:txBody>
          <a:bodyPr wrap="none" rtlCol="0">
            <a:spAutoFit/>
          </a:bodyPr>
          <a:lstStyle/>
          <a:p>
            <a:r>
              <a:rPr lang="en-US" i="1" dirty="0">
                <a:latin typeface="Beaufort for LOL" panose="02020503050000020004" pitchFamily="18" charset="0"/>
                <a:cs typeface="Beaufort for LOL" panose="02020503050000020004" pitchFamily="18" charset="0"/>
              </a:rPr>
              <a:t>Gamma function</a:t>
            </a:r>
            <a:endParaRPr lang="en-AT" i="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0CD1B1-5FF9-1BC0-21E9-299B059AD70A}"/>
                  </a:ext>
                </a:extLst>
              </p:cNvPr>
              <p:cNvSpPr txBox="1"/>
              <p:nvPr/>
            </p:nvSpPr>
            <p:spPr>
              <a:xfrm>
                <a:off x="3185053" y="5309594"/>
                <a:ext cx="7194405" cy="686535"/>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Volume ratio near surface:         </a:t>
                </a:r>
                <a14:m>
                  <m:oMath xmlns:m="http://schemas.openxmlformats.org/officeDocument/2006/math">
                    <m:f>
                      <m:fPr>
                        <m:ctrlPr>
                          <a:rPr lang="en-US" sz="2400" b="0" i="1" smtClean="0">
                            <a:latin typeface="Cambria Math" panose="02040503050406030204" pitchFamily="18" charset="0"/>
                            <a:cs typeface="Beaufort for LOL" panose="02020503050000020004" pitchFamily="18" charset="0"/>
                          </a:rPr>
                        </m:ctrlPr>
                      </m:fPr>
                      <m:num>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𝑉</m:t>
                            </m:r>
                          </m:e>
                          <m:sub>
                            <m:r>
                              <a:rPr lang="en-US" sz="2400" b="0" i="1" smtClean="0">
                                <a:latin typeface="Cambria Math" panose="02040503050406030204" pitchFamily="18" charset="0"/>
                                <a:cs typeface="Beaufort for LOL" panose="02020503050000020004" pitchFamily="18" charset="0"/>
                              </a:rPr>
                              <m:t>𝑁</m:t>
                            </m:r>
                          </m:sub>
                        </m:sSub>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1−</m:t>
                            </m:r>
                            <m:r>
                              <a:rPr lang="en-US" sz="2400" b="0" i="1" smtClean="0">
                                <a:latin typeface="Cambria Math" panose="02040503050406030204" pitchFamily="18" charset="0"/>
                                <a:cs typeface="Beaufort for LOL" panose="02020503050000020004" pitchFamily="18" charset="0"/>
                              </a:rPr>
                              <m:t>𝜖</m:t>
                            </m:r>
                          </m:e>
                        </m:d>
                      </m:num>
                      <m:den>
                        <m:sSub>
                          <m:sSubPr>
                            <m:ctrlPr>
                              <a:rPr lang="en-US" sz="2400" i="1">
                                <a:latin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cs typeface="Beaufort for LOL" panose="02020503050000020004" pitchFamily="18" charset="0"/>
                              </a:rPr>
                              <m:t>𝑉</m:t>
                            </m:r>
                          </m:e>
                          <m:sub>
                            <m:r>
                              <a:rPr lang="en-US" sz="2400" i="1">
                                <a:latin typeface="Cambria Math" panose="02040503050406030204" pitchFamily="18" charset="0"/>
                                <a:cs typeface="Beaufort for LOL" panose="02020503050000020004" pitchFamily="18" charset="0"/>
                              </a:rPr>
                              <m:t>𝑁</m:t>
                            </m:r>
                          </m:sub>
                        </m:sSub>
                        <m:d>
                          <m:dPr>
                            <m:ctrlPr>
                              <a:rPr lang="en-US" sz="2400" i="1">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cs typeface="Beaufort for LOL" panose="02020503050000020004" pitchFamily="18" charset="0"/>
                              </a:rPr>
                              <m:t>1</m:t>
                            </m:r>
                          </m:e>
                        </m:d>
                      </m:den>
                    </m:f>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1−</m:t>
                            </m:r>
                            <m:r>
                              <a:rPr lang="en-US" sz="2400" b="0" i="1" smtClean="0">
                                <a:latin typeface="Cambria Math" panose="02040503050406030204" pitchFamily="18" charset="0"/>
                                <a:cs typeface="Beaufort for LOL" panose="02020503050000020004" pitchFamily="18" charset="0"/>
                              </a:rPr>
                              <m:t>𝜖</m:t>
                            </m:r>
                          </m:e>
                        </m:d>
                      </m:e>
                      <m:sup>
                        <m:r>
                          <a:rPr lang="en-US" sz="2400" b="0" i="1" smtClean="0">
                            <a:latin typeface="Cambria Math" panose="02040503050406030204" pitchFamily="18" charset="0"/>
                            <a:cs typeface="Beaufort for LOL" panose="02020503050000020004" pitchFamily="18" charset="0"/>
                          </a:rPr>
                          <m:t>𝑁</m:t>
                        </m:r>
                      </m:sup>
                    </m:sSup>
                    <m:r>
                      <a:rPr lang="en-US" sz="2400" b="0" i="1" smtClean="0">
                        <a:latin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 </a:t>
                </a:r>
                <a:endParaRPr lang="en-AT" sz="2400" dirty="0">
                  <a:latin typeface="Beaufort for LOL" panose="02020503050000020004" pitchFamily="18" charset="0"/>
                  <a:cs typeface="Beaufort for LOL" panose="02020503050000020004" pitchFamily="18" charset="0"/>
                </a:endParaRPr>
              </a:p>
            </p:txBody>
          </p:sp>
        </mc:Choice>
        <mc:Fallback xmlns="">
          <p:sp>
            <p:nvSpPr>
              <p:cNvPr id="11" name="TextBox 10">
                <a:extLst>
                  <a:ext uri="{FF2B5EF4-FFF2-40B4-BE49-F238E27FC236}">
                    <a16:creationId xmlns:a16="http://schemas.microsoft.com/office/drawing/2014/main" id="{7C0CD1B1-5FF9-1BC0-21E9-299B059AD70A}"/>
                  </a:ext>
                </a:extLst>
              </p:cNvPr>
              <p:cNvSpPr txBox="1">
                <a:spLocks noRot="1" noChangeAspect="1" noMove="1" noResize="1" noEditPoints="1" noAdjustHandles="1" noChangeArrowheads="1" noChangeShapeType="1" noTextEdit="1"/>
              </p:cNvSpPr>
              <p:nvPr/>
            </p:nvSpPr>
            <p:spPr>
              <a:xfrm>
                <a:off x="3185053" y="5309594"/>
                <a:ext cx="7194405" cy="686535"/>
              </a:xfrm>
              <a:prstGeom prst="rect">
                <a:avLst/>
              </a:prstGeom>
              <a:blipFill>
                <a:blip r:embed="rId7"/>
                <a:stretch>
                  <a:fillRect l="-1270" b="-88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972F6DA-F9E8-E050-8984-70BE3A8DFF70}"/>
                  </a:ext>
                </a:extLst>
              </p:cNvPr>
              <p:cNvSpPr txBox="1"/>
              <p:nvPr/>
            </p:nvSpPr>
            <p:spPr>
              <a:xfrm>
                <a:off x="7016306" y="6120772"/>
                <a:ext cx="3561681" cy="461665"/>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f</a:t>
                </a:r>
                <a14:m>
                  <m:oMath xmlns:m="http://schemas.openxmlformats.org/officeDocument/2006/math">
                    <m:r>
                      <m:rPr>
                        <m:sty m:val="p"/>
                      </m:rPr>
                      <a:rPr lang="en-US" sz="2400" b="0" i="0" smtClean="0">
                        <a:latin typeface="Cambria Math" panose="02040503050406030204" pitchFamily="18" charset="0"/>
                        <a:cs typeface="Beaufort for LOL" panose="02020503050000020004" pitchFamily="18" charset="0"/>
                      </a:rPr>
                      <m:t>or</m:t>
                    </m:r>
                    <m:r>
                      <a:rPr lang="en-US" sz="2400" b="0" i="0" smtClean="0">
                        <a:latin typeface="Cambria Math" panose="02040503050406030204" pitchFamily="18" charset="0"/>
                        <a:cs typeface="Beaufort for LOL" panose="02020503050000020004" pitchFamily="18" charset="0"/>
                      </a:rPr>
                      <m:t> 0&lt;</m:t>
                    </m:r>
                    <m:r>
                      <a:rPr lang="en-US" sz="2400" b="0" i="1" smtClean="0">
                        <a:latin typeface="Cambria Math" panose="02040503050406030204" pitchFamily="18" charset="0"/>
                        <a:cs typeface="Beaufort for LOL" panose="02020503050000020004" pitchFamily="18" charset="0"/>
                      </a:rPr>
                      <m:t>𝜖</m:t>
                    </m:r>
                    <m:r>
                      <a:rPr lang="en-US" sz="2400" b="0" i="1" smtClean="0">
                        <a:latin typeface="Cambria Math" panose="02040503050406030204" pitchFamily="18" charset="0"/>
                        <a:cs typeface="Beaufort for LOL" panose="02020503050000020004" pitchFamily="18" charset="0"/>
                      </a:rPr>
                      <m:t>≪1</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𝑁</m:t>
                    </m:r>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t>
                </a:r>
                <a:endParaRPr lang="en-AT" sz="2400"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D972F6DA-F9E8-E050-8984-70BE3A8DFF70}"/>
                  </a:ext>
                </a:extLst>
              </p:cNvPr>
              <p:cNvSpPr txBox="1">
                <a:spLocks noRot="1" noChangeAspect="1" noMove="1" noResize="1" noEditPoints="1" noAdjustHandles="1" noChangeArrowheads="1" noChangeShapeType="1" noTextEdit="1"/>
              </p:cNvSpPr>
              <p:nvPr/>
            </p:nvSpPr>
            <p:spPr>
              <a:xfrm>
                <a:off x="7016306" y="6120772"/>
                <a:ext cx="3561681" cy="461665"/>
              </a:xfrm>
              <a:prstGeom prst="rect">
                <a:avLst/>
              </a:prstGeom>
              <a:blipFill>
                <a:blip r:embed="rId8"/>
                <a:stretch>
                  <a:fillRect l="-2740"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C742C96-180B-0C08-C264-DE2660CBA592}"/>
                  </a:ext>
                </a:extLst>
              </p:cNvPr>
              <p:cNvSpPr txBox="1"/>
              <p:nvPr/>
            </p:nvSpPr>
            <p:spPr>
              <a:xfrm>
                <a:off x="3363474" y="5933357"/>
                <a:ext cx="3453803"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Bonus fact:</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for</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𝑁</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20,  </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𝑉</m:t>
                        </m:r>
                      </m:e>
                      <m:sub>
                        <m:r>
                          <a:rPr lang="en-US" sz="2400" b="0" i="1" dirty="0" smtClean="0">
                            <a:latin typeface="Cambria Math" panose="02040503050406030204" pitchFamily="18" charset="0"/>
                            <a:cs typeface="Beaufort for LOL" panose="02020503050000020004" pitchFamily="18" charset="0"/>
                          </a:rPr>
                          <m:t>𝑁</m:t>
                        </m:r>
                      </m:sub>
                    </m:sSub>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1</m:t>
                        </m:r>
                      </m:e>
                    </m:d>
                    <m:r>
                      <a:rPr lang="en-US" sz="2400" b="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 </a:t>
                </a:r>
                <a:endParaRPr lang="en-AT" sz="2400" dirty="0">
                  <a:latin typeface="Beaufort for LOL" panose="02020503050000020004" pitchFamily="18" charset="0"/>
                  <a:cs typeface="Beaufort for LOL" panose="02020503050000020004" pitchFamily="18" charset="0"/>
                </a:endParaRPr>
              </a:p>
            </p:txBody>
          </p:sp>
        </mc:Choice>
        <mc:Fallback xmlns="">
          <p:sp>
            <p:nvSpPr>
              <p:cNvPr id="13" name="TextBox 12">
                <a:extLst>
                  <a:ext uri="{FF2B5EF4-FFF2-40B4-BE49-F238E27FC236}">
                    <a16:creationId xmlns:a16="http://schemas.microsoft.com/office/drawing/2014/main" id="{BC742C96-180B-0C08-C264-DE2660CBA592}"/>
                  </a:ext>
                </a:extLst>
              </p:cNvPr>
              <p:cNvSpPr txBox="1">
                <a:spLocks noRot="1" noChangeAspect="1" noMove="1" noResize="1" noEditPoints="1" noAdjustHandles="1" noChangeArrowheads="1" noChangeShapeType="1" noTextEdit="1"/>
              </p:cNvSpPr>
              <p:nvPr/>
            </p:nvSpPr>
            <p:spPr>
              <a:xfrm>
                <a:off x="3363474" y="5933357"/>
                <a:ext cx="3453803" cy="830997"/>
              </a:xfrm>
              <a:prstGeom prst="rect">
                <a:avLst/>
              </a:prstGeom>
              <a:blipFill>
                <a:blip r:embed="rId9"/>
                <a:stretch>
                  <a:fillRect l="-2827" t="-5839" b="-15328"/>
                </a:stretch>
              </a:blipFill>
            </p:spPr>
            <p:txBody>
              <a:bodyPr/>
              <a:lstStyle/>
              <a:p>
                <a:r>
                  <a:rPr lang="en-AT">
                    <a:noFill/>
                  </a:rPr>
                  <a:t> </a:t>
                </a:r>
              </a:p>
            </p:txBody>
          </p:sp>
        </mc:Fallback>
      </mc:AlternateContent>
      <p:sp>
        <p:nvSpPr>
          <p:cNvPr id="14" name="Rectangle: Rounded Corners 13">
            <a:extLst>
              <a:ext uri="{FF2B5EF4-FFF2-40B4-BE49-F238E27FC236}">
                <a16:creationId xmlns:a16="http://schemas.microsoft.com/office/drawing/2014/main" id="{F6C374E7-3695-A28C-FA6A-43C66B9AF7EE}"/>
              </a:ext>
            </a:extLst>
          </p:cNvPr>
          <p:cNvSpPr/>
          <p:nvPr/>
        </p:nvSpPr>
        <p:spPr>
          <a:xfrm>
            <a:off x="3284942" y="5986101"/>
            <a:ext cx="3318375" cy="77825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144773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D056F-F32C-CB68-1B79-E36B5FFC371B}"/>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6005F77-6FE1-FF13-23C7-9C3C5FBAE842}"/>
              </a:ext>
            </a:extLst>
          </p:cNvPr>
          <p:cNvSpPr/>
          <p:nvPr/>
        </p:nvSpPr>
        <p:spPr>
          <a:xfrm>
            <a:off x="2084562" y="1822612"/>
            <a:ext cx="7931700" cy="461948"/>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Rectangle: Rounded Corners 7">
            <a:extLst>
              <a:ext uri="{FF2B5EF4-FFF2-40B4-BE49-F238E27FC236}">
                <a16:creationId xmlns:a16="http://schemas.microsoft.com/office/drawing/2014/main" id="{34889EEF-2AAA-CEA6-6A40-E65AF4C2B138}"/>
              </a:ext>
            </a:extLst>
          </p:cNvPr>
          <p:cNvSpPr/>
          <p:nvPr/>
        </p:nvSpPr>
        <p:spPr>
          <a:xfrm>
            <a:off x="288479" y="3074312"/>
            <a:ext cx="11615041" cy="357202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2" name="Title 1">
            <a:extLst>
              <a:ext uri="{FF2B5EF4-FFF2-40B4-BE49-F238E27FC236}">
                <a16:creationId xmlns:a16="http://schemas.microsoft.com/office/drawing/2014/main" id="{5015490C-AA61-B080-D186-7949D9DD4F2F}"/>
              </a:ext>
            </a:extLst>
          </p:cNvPr>
          <p:cNvSpPr>
            <a:spLocks noGrp="1"/>
          </p:cNvSpPr>
          <p:nvPr>
            <p:ph type="title"/>
          </p:nvPr>
        </p:nvSpPr>
        <p:spPr/>
        <p:txBody>
          <a:bodyPr/>
          <a:lstStyle/>
          <a:p>
            <a:r>
              <a:rPr lang="en-US" dirty="0"/>
              <a:t>Spectral clustering</a:t>
            </a:r>
            <a:endParaRPr lang="en-AT" dirty="0"/>
          </a:p>
        </p:txBody>
      </p:sp>
      <p:sp>
        <p:nvSpPr>
          <p:cNvPr id="3" name="Slide Number Placeholder 2">
            <a:extLst>
              <a:ext uri="{FF2B5EF4-FFF2-40B4-BE49-F238E27FC236}">
                <a16:creationId xmlns:a16="http://schemas.microsoft.com/office/drawing/2014/main" id="{1313BC3E-D405-78D4-C814-998413631C5E}"/>
              </a:ext>
            </a:extLst>
          </p:cNvPr>
          <p:cNvSpPr>
            <a:spLocks noGrp="1"/>
          </p:cNvSpPr>
          <p:nvPr>
            <p:ph type="sldNum" sz="quarter" idx="12"/>
          </p:nvPr>
        </p:nvSpPr>
        <p:spPr/>
        <p:txBody>
          <a:bodyPr/>
          <a:lstStyle/>
          <a:p>
            <a:fld id="{CC491BDB-77F2-4EF0-887C-9DE660584513}" type="slidenum">
              <a:rPr lang="en-GB" smtClean="0"/>
              <a:pPr/>
              <a:t>60</a:t>
            </a:fld>
            <a:endParaRPr lang="en-GB" dirty="0"/>
          </a:p>
        </p:txBody>
      </p:sp>
      <p:sp>
        <p:nvSpPr>
          <p:cNvPr id="4" name="TextBox 3">
            <a:extLst>
              <a:ext uri="{FF2B5EF4-FFF2-40B4-BE49-F238E27FC236}">
                <a16:creationId xmlns:a16="http://schemas.microsoft.com/office/drawing/2014/main" id="{DFE2CCD3-FD41-3DA9-AC09-D50318158448}"/>
              </a:ext>
            </a:extLst>
          </p:cNvPr>
          <p:cNvSpPr txBox="1"/>
          <p:nvPr/>
        </p:nvSpPr>
        <p:spPr>
          <a:xfrm>
            <a:off x="338126" y="1103926"/>
            <a:ext cx="1142456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The previous algorithms are quite intuitive, but is there a more grounded method?</a:t>
            </a:r>
          </a:p>
        </p:txBody>
      </p:sp>
      <p:sp>
        <p:nvSpPr>
          <p:cNvPr id="6" name="TextBox 5">
            <a:extLst>
              <a:ext uri="{FF2B5EF4-FFF2-40B4-BE49-F238E27FC236}">
                <a16:creationId xmlns:a16="http://schemas.microsoft.com/office/drawing/2014/main" id="{25CE355D-4CBB-841A-81DF-9152AC152E8F}"/>
              </a:ext>
            </a:extLst>
          </p:cNvPr>
          <p:cNvSpPr txBox="1"/>
          <p:nvPr/>
        </p:nvSpPr>
        <p:spPr>
          <a:xfrm>
            <a:off x="2175739" y="1822753"/>
            <a:ext cx="11424569"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Yes!</a:t>
            </a:r>
            <a:r>
              <a:rPr lang="en-US" sz="2400" dirty="0">
                <a:latin typeface="Beaufort for LOL" panose="02020503050000020004" pitchFamily="18" charset="0"/>
                <a:cs typeface="Beaufort for LOL" panose="02020503050000020004" pitchFamily="18" charset="0"/>
              </a:rPr>
              <a:t> Spectral clustering is a method grounded in graph theory!</a:t>
            </a:r>
            <a:endParaRPr lang="en-AT"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84BDF88-FF4E-3F88-662E-62AD73CF1C46}"/>
                  </a:ext>
                </a:extLst>
              </p:cNvPr>
              <p:cNvSpPr txBox="1"/>
              <p:nvPr/>
            </p:nvSpPr>
            <p:spPr>
              <a:xfrm>
                <a:off x="623191" y="3802624"/>
                <a:ext cx="11424569" cy="3063403"/>
              </a:xfrm>
              <a:prstGeom prst="rect">
                <a:avLst/>
              </a:prstGeom>
              <a:noFill/>
            </p:spPr>
            <p:txBody>
              <a:bodyPr wrap="square" rtlCol="0">
                <a:spAutoFit/>
              </a:bodyPr>
              <a:lstStyle/>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Transform your data to a graph, with edges encoding the similarity of data points.</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Calculate the graph Laplacian.</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Perform a spectral decomposition (i.e., eigenvectors). of the graph Laplacian.</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Take the</a:t>
                </a:r>
                <a:r>
                  <a:rPr lang="en-US" sz="2400" i="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eigenvectors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𝑣</m:t>
                        </m:r>
                      </m:e>
                      <m:sub>
                        <m:r>
                          <a:rPr lang="en-US" sz="2400" i="1" dirty="0" smtClean="0">
                            <a:latin typeface="Cambria Math" panose="02040503050406030204" pitchFamily="18" charset="0"/>
                            <a:cs typeface="Beaufort for LOL" panose="02020503050000020004" pitchFamily="18" charset="0"/>
                          </a:rPr>
                          <m:t>𝑗</m:t>
                        </m:r>
                      </m:sub>
                    </m:sSub>
                  </m:oMath>
                </a14:m>
                <a:r>
                  <a:rPr lang="en-US" sz="2400" dirty="0">
                    <a:latin typeface="Beaufort for LOL" panose="02020503050000020004" pitchFamily="18" charset="0"/>
                    <a:cs typeface="Beaufort for LOL" panose="02020503050000020004" pitchFamily="18" charset="0"/>
                  </a:rPr>
                  <a:t> corresponding to the </a:t>
                </a:r>
                <a:r>
                  <a:rPr lang="en-US" sz="2400" i="1" dirty="0">
                    <a:latin typeface="Beaufort for LOL" panose="02020503050000020004" pitchFamily="18" charset="0"/>
                    <a:cs typeface="Beaufort for LOL" panose="02020503050000020004" pitchFamily="18" charset="0"/>
                  </a:rPr>
                  <a:t>k </a:t>
                </a:r>
                <a:r>
                  <a:rPr lang="en-US" sz="2400" dirty="0">
                    <a:latin typeface="Beaufort for LOL" panose="02020503050000020004" pitchFamily="18" charset="0"/>
                    <a:cs typeface="Beaufort for LOL" panose="02020503050000020004" pitchFamily="18" charset="0"/>
                  </a:rPr>
                  <a:t>smallest eigenvalues. Create a matrix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𝑉</m:t>
                    </m:r>
                    <m:r>
                      <a:rPr lang="en-US" sz="2400" b="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where the columns are these eigenvectors, i.e.,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𝑉</m:t>
                    </m:r>
                    <m:r>
                      <a:rPr lang="en-US" sz="2400" b="0" i="1" smtClean="0">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𝑣</m:t>
                        </m:r>
                      </m:e>
                      <m:sub>
                        <m:r>
                          <a:rPr lang="en-US" sz="2400" b="0" i="1" smtClean="0">
                            <a:latin typeface="Cambria Math" panose="02040503050406030204" pitchFamily="18" charset="0"/>
                            <a:cs typeface="Beaufort for LOL" panose="02020503050000020004" pitchFamily="18" charset="0"/>
                          </a:rPr>
                          <m:t>0</m:t>
                        </m:r>
                      </m:sub>
                    </m:sSub>
                    <m:r>
                      <a:rPr lang="en-US" sz="2400" b="0" i="1" smtClean="0">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𝑣</m:t>
                        </m:r>
                      </m:e>
                      <m:sub>
                        <m:r>
                          <a:rPr lang="en-US" sz="2400" b="0" i="1" smtClean="0">
                            <a:latin typeface="Cambria Math" panose="02040503050406030204" pitchFamily="18" charset="0"/>
                            <a:cs typeface="Beaufort for LOL" panose="02020503050000020004" pitchFamily="18" charset="0"/>
                          </a:rPr>
                          <m:t>1</m:t>
                        </m:r>
                      </m:sub>
                    </m:sSub>
                    <m:r>
                      <a:rPr lang="en-US" sz="2400" b="0" i="1" smtClean="0">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𝑣</m:t>
                        </m:r>
                      </m:e>
                      <m:sub>
                        <m:r>
                          <a:rPr lang="en-US" sz="2400" b="0" i="1" smtClean="0">
                            <a:latin typeface="Cambria Math" panose="02040503050406030204" pitchFamily="18" charset="0"/>
                            <a:cs typeface="Beaufort for LOL" panose="02020503050000020004" pitchFamily="18" charset="0"/>
                          </a:rPr>
                          <m:t>𝑘</m:t>
                        </m:r>
                      </m:sub>
                    </m:sSub>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For every data point </a:t>
                </a:r>
                <a14:m>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𝑥</m:t>
                        </m:r>
                      </m:e>
                      <m:sub>
                        <m:r>
                          <a:rPr lang="en-US" sz="2400" b="0" i="1" dirty="0"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the </a:t>
                </a:r>
                <a14:m>
                  <m:oMath xmlns:m="http://schemas.openxmlformats.org/officeDocument/2006/math">
                    <m:sSup>
                      <m:sSupPr>
                        <m:ctrlPr>
                          <a:rPr lang="en-US" sz="2400" b="0" i="1" dirty="0" smtClean="0">
                            <a:latin typeface="Cambria Math" panose="02040503050406030204" pitchFamily="18" charset="0"/>
                            <a:cs typeface="Beaufort for LOL" panose="02020503050000020004" pitchFamily="18" charset="0"/>
                          </a:rPr>
                        </m:ctrlPr>
                      </m:sSupPr>
                      <m:e>
                        <m:r>
                          <a:rPr lang="en-US" sz="2400" i="1" dirty="0" smtClean="0">
                            <a:latin typeface="Cambria Math" panose="02040503050406030204" pitchFamily="18" charset="0"/>
                            <a:cs typeface="Beaufort for LOL" panose="02020503050000020004" pitchFamily="18" charset="0"/>
                          </a:rPr>
                          <m:t>𝑖</m:t>
                        </m:r>
                      </m:e>
                      <m:sup>
                        <m:r>
                          <m:rPr>
                            <m:sty m:val="p"/>
                          </m:rPr>
                          <a:rPr lang="en-US" sz="2400" b="0" i="0" dirty="0" smtClean="0">
                            <a:latin typeface="Cambria Math" panose="02040503050406030204" pitchFamily="18" charset="0"/>
                            <a:cs typeface="Beaufort for LOL" panose="02020503050000020004" pitchFamily="18" charset="0"/>
                          </a:rPr>
                          <m:t>th</m:t>
                        </m:r>
                      </m:sup>
                    </m:sSup>
                  </m:oMath>
                </a14:m>
                <a:r>
                  <a:rPr lang="en-US" sz="2400" dirty="0">
                    <a:latin typeface="Beaufort for LOL" panose="02020503050000020004" pitchFamily="18" charset="0"/>
                    <a:cs typeface="Beaufort for LOL" panose="02020503050000020004" pitchFamily="18" charset="0"/>
                  </a:rPr>
                  <a:t> row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𝑉</m:t>
                        </m:r>
                      </m:e>
                      <m:sub>
                        <m:r>
                          <a:rPr lang="en-US" sz="2400" i="1" dirty="0"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in this matrix is its new representation.</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Perform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𝑘</m:t>
                    </m:r>
                  </m:oMath>
                </a14:m>
                <a:r>
                  <a:rPr lang="en-US" sz="2400" dirty="0">
                    <a:latin typeface="Beaufort for LOL" panose="02020503050000020004" pitchFamily="18" charset="0"/>
                    <a:cs typeface="Beaufort for LOL" panose="02020503050000020004" pitchFamily="18" charset="0"/>
                  </a:rPr>
                  <a:t>-means on this new data representation to find the clusters.</a:t>
                </a:r>
              </a:p>
              <a:p>
                <a:pPr marL="457200" indent="-457200">
                  <a:buFont typeface="+mj-lt"/>
                  <a:buAutoNum type="arabicPeriod"/>
                </a:pPr>
                <a:endParaRPr lang="en-US"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784BDF88-FF4E-3F88-662E-62AD73CF1C46}"/>
                  </a:ext>
                </a:extLst>
              </p:cNvPr>
              <p:cNvSpPr txBox="1">
                <a:spLocks noRot="1" noChangeAspect="1" noMove="1" noResize="1" noEditPoints="1" noAdjustHandles="1" noChangeArrowheads="1" noChangeShapeType="1" noTextEdit="1"/>
              </p:cNvSpPr>
              <p:nvPr/>
            </p:nvSpPr>
            <p:spPr>
              <a:xfrm>
                <a:off x="623191" y="3802624"/>
                <a:ext cx="11424569" cy="3063403"/>
              </a:xfrm>
              <a:prstGeom prst="rect">
                <a:avLst/>
              </a:prstGeom>
              <a:blipFill>
                <a:blip r:embed="rId2"/>
                <a:stretch>
                  <a:fillRect l="-907" t="-2191"/>
                </a:stretch>
              </a:blipFill>
            </p:spPr>
            <p:txBody>
              <a:bodyPr/>
              <a:lstStyle/>
              <a:p>
                <a:r>
                  <a:rPr lang="en-AT">
                    <a:noFill/>
                  </a:rPr>
                  <a:t> </a:t>
                </a:r>
              </a:p>
            </p:txBody>
          </p:sp>
        </mc:Fallback>
      </mc:AlternateContent>
      <p:sp>
        <p:nvSpPr>
          <p:cNvPr id="10" name="TextBox 9">
            <a:extLst>
              <a:ext uri="{FF2B5EF4-FFF2-40B4-BE49-F238E27FC236}">
                <a16:creationId xmlns:a16="http://schemas.microsoft.com/office/drawing/2014/main" id="{6B06C454-DDBA-DD3C-8232-788E9E93DEB9}"/>
              </a:ext>
            </a:extLst>
          </p:cNvPr>
          <p:cNvSpPr txBox="1"/>
          <p:nvPr/>
        </p:nvSpPr>
        <p:spPr>
          <a:xfrm>
            <a:off x="338126" y="2465871"/>
            <a:ext cx="10117666"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There is a variety of spectral clustering algorithms, but they are all very similar: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31C835-C697-6DB6-F90A-653693E9212C}"/>
                  </a:ext>
                </a:extLst>
              </p:cNvPr>
              <p:cNvSpPr txBox="1"/>
              <p:nvPr/>
            </p:nvSpPr>
            <p:spPr>
              <a:xfrm>
                <a:off x="499535" y="3186768"/>
                <a:ext cx="10769598" cy="461665"/>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Spectral clustering:</a:t>
                </a:r>
                <a:r>
                  <a:rPr lang="en-US" sz="2400" dirty="0">
                    <a:latin typeface="Beaufort for LOL" panose="02020503050000020004" pitchFamily="18" charset="0"/>
                    <a:cs typeface="Beaufort for LOL" panose="02020503050000020004" pitchFamily="18" charset="0"/>
                  </a:rPr>
                  <a:t> To find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𝑘</m:t>
                    </m:r>
                  </m:oMath>
                </a14:m>
                <a:r>
                  <a:rPr lang="en-US" sz="2400" dirty="0">
                    <a:latin typeface="Beaufort for LOL" panose="02020503050000020004" pitchFamily="18" charset="0"/>
                    <a:cs typeface="Beaufort for LOL" panose="02020503050000020004" pitchFamily="18" charset="0"/>
                  </a:rPr>
                  <a:t> clusters in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data samples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𝑥</m:t>
                        </m:r>
                      </m:e>
                      <m:sub>
                        <m:r>
                          <a:rPr lang="en-US" sz="2400" b="0" i="1" dirty="0"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do the following steps.</a:t>
                </a:r>
                <a:endParaRPr lang="en-US" sz="2400" b="1" dirty="0">
                  <a:latin typeface="Beaufort for LOL" panose="02020503050000020004" pitchFamily="18" charset="0"/>
                  <a:cs typeface="Beaufort for LOL" panose="02020503050000020004" pitchFamily="18" charset="0"/>
                </a:endParaRPr>
              </a:p>
            </p:txBody>
          </p:sp>
        </mc:Choice>
        <mc:Fallback xmlns="">
          <p:sp>
            <p:nvSpPr>
              <p:cNvPr id="11" name="TextBox 10">
                <a:extLst>
                  <a:ext uri="{FF2B5EF4-FFF2-40B4-BE49-F238E27FC236}">
                    <a16:creationId xmlns:a16="http://schemas.microsoft.com/office/drawing/2014/main" id="{6031C835-C697-6DB6-F90A-653693E9212C}"/>
                  </a:ext>
                </a:extLst>
              </p:cNvPr>
              <p:cNvSpPr txBox="1">
                <a:spLocks noRot="1" noChangeAspect="1" noMove="1" noResize="1" noEditPoints="1" noAdjustHandles="1" noChangeArrowheads="1" noChangeShapeType="1" noTextEdit="1"/>
              </p:cNvSpPr>
              <p:nvPr/>
            </p:nvSpPr>
            <p:spPr>
              <a:xfrm>
                <a:off x="499535" y="3186768"/>
                <a:ext cx="10769598" cy="461665"/>
              </a:xfrm>
              <a:prstGeom prst="rect">
                <a:avLst/>
              </a:prstGeom>
              <a:blipFill>
                <a:blip r:embed="rId3"/>
                <a:stretch>
                  <a:fillRect l="-905" t="-10667" b="-30667"/>
                </a:stretch>
              </a:blipFill>
            </p:spPr>
            <p:txBody>
              <a:bodyPr/>
              <a:lstStyle/>
              <a:p>
                <a:r>
                  <a:rPr lang="LID4096">
                    <a:noFill/>
                  </a:rPr>
                  <a:t> </a:t>
                </a:r>
              </a:p>
            </p:txBody>
          </p:sp>
        </mc:Fallback>
      </mc:AlternateContent>
    </p:spTree>
    <p:extLst>
      <p:ext uri="{BB962C8B-B14F-4D97-AF65-F5344CB8AC3E}">
        <p14:creationId xmlns:p14="http://schemas.microsoft.com/office/powerpoint/2010/main" val="270317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37C73-09DB-72D5-0B90-9879DF23F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DF458F-0841-DF18-20BC-A10404270133}"/>
              </a:ext>
            </a:extLst>
          </p:cNvPr>
          <p:cNvSpPr>
            <a:spLocks noGrp="1"/>
          </p:cNvSpPr>
          <p:nvPr>
            <p:ph type="title"/>
          </p:nvPr>
        </p:nvSpPr>
        <p:spPr/>
        <p:txBody>
          <a:bodyPr/>
          <a:lstStyle/>
          <a:p>
            <a:r>
              <a:rPr lang="en-US" dirty="0"/>
              <a:t>1. Transforming our data points into a graph</a:t>
            </a:r>
            <a:endParaRPr lang="en-AT" dirty="0"/>
          </a:p>
        </p:txBody>
      </p:sp>
      <p:sp>
        <p:nvSpPr>
          <p:cNvPr id="3" name="Slide Number Placeholder 2">
            <a:extLst>
              <a:ext uri="{FF2B5EF4-FFF2-40B4-BE49-F238E27FC236}">
                <a16:creationId xmlns:a16="http://schemas.microsoft.com/office/drawing/2014/main" id="{C03D1561-7BD9-D4C6-D916-D1B8121EFE83}"/>
              </a:ext>
            </a:extLst>
          </p:cNvPr>
          <p:cNvSpPr>
            <a:spLocks noGrp="1"/>
          </p:cNvSpPr>
          <p:nvPr>
            <p:ph type="sldNum" sz="quarter" idx="12"/>
          </p:nvPr>
        </p:nvSpPr>
        <p:spPr/>
        <p:txBody>
          <a:bodyPr/>
          <a:lstStyle/>
          <a:p>
            <a:fld id="{CC491BDB-77F2-4EF0-887C-9DE660584513}" type="slidenum">
              <a:rPr lang="en-GB" smtClean="0"/>
              <a:pPr/>
              <a:t>61</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AA5AEFA-8473-82A6-B1AB-A013CF18C964}"/>
                  </a:ext>
                </a:extLst>
              </p:cNvPr>
              <p:cNvSpPr txBox="1"/>
              <p:nvPr/>
            </p:nvSpPr>
            <p:spPr>
              <a:xfrm>
                <a:off x="338126" y="1103926"/>
                <a:ext cx="11424569" cy="860748"/>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 </a:t>
                </a:r>
                <a:r>
                  <a:rPr lang="en-US" sz="2400" b="1" dirty="0">
                    <a:latin typeface="Beaufort for LOL" panose="02020503050000020004" pitchFamily="18" charset="0"/>
                    <a:cs typeface="Beaufort for LOL" panose="02020503050000020004" pitchFamily="18" charset="0"/>
                  </a:rPr>
                  <a:t>graph </a:t>
                </a:r>
                <a:r>
                  <a:rPr lang="en-US" sz="2400" dirty="0">
                    <a:latin typeface="Beaufort for LOL" panose="02020503050000020004" pitchFamily="18" charset="0"/>
                    <a:cs typeface="Beaufort for LOL" panose="02020503050000020004" pitchFamily="18" charset="0"/>
                  </a:rPr>
                  <a:t>is a collection of nodes/vertices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𝑉</m:t>
                    </m:r>
                  </m:oMath>
                </a14:m>
                <a:r>
                  <a:rPr lang="en-US" sz="2400" dirty="0">
                    <a:latin typeface="Beaufort for LOL" panose="02020503050000020004" pitchFamily="18" charset="0"/>
                    <a:cs typeface="Beaufort for LOL" panose="02020503050000020004" pitchFamily="18" charset="0"/>
                  </a:rPr>
                  <a:t> and edges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𝐸</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𝐺</m:t>
                    </m:r>
                    <m:r>
                      <a:rPr lang="en-US" sz="2400" i="1" dirty="0" smtClean="0">
                        <a:latin typeface="Cambria Math" panose="02040503050406030204" pitchFamily="18" charset="0"/>
                        <a:cs typeface="Beaufort for LOL" panose="02020503050000020004" pitchFamily="18" charset="0"/>
                      </a:rPr>
                      <m:t> = (</m:t>
                    </m:r>
                    <m:r>
                      <a:rPr lang="en-US" sz="2400" i="1" dirty="0" smtClean="0">
                        <a:latin typeface="Cambria Math" panose="02040503050406030204" pitchFamily="18" charset="0"/>
                        <a:cs typeface="Beaufort for LOL" panose="02020503050000020004" pitchFamily="18" charset="0"/>
                      </a:rPr>
                      <m:t>𝑉</m:t>
                    </m:r>
                    <m:r>
                      <a:rPr lang="en-US" sz="2400" i="1"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𝐸</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t>
                </a:r>
              </a:p>
              <a:p>
                <a:r>
                  <a:rPr lang="en-US" sz="2400" dirty="0">
                    <a:latin typeface="Beaufort for LOL" panose="02020503050000020004" pitchFamily="18" charset="0"/>
                    <a:cs typeface="Beaufort for LOL" panose="02020503050000020004" pitchFamily="18" charset="0"/>
                  </a:rPr>
                  <a:t>In our case, edges are weighted, i.e., have a value, and the graph is undirected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𝑊</m:t>
                        </m:r>
                      </m:e>
                      <m:sub>
                        <m:r>
                          <a:rPr lang="en-US" sz="2400" i="1" dirty="0" smtClean="0">
                            <a:latin typeface="Cambria Math" panose="02040503050406030204" pitchFamily="18" charset="0"/>
                            <a:cs typeface="Beaufort for LOL" panose="02020503050000020004" pitchFamily="18" charset="0"/>
                          </a:rPr>
                          <m:t>𝑖𝑗</m:t>
                        </m:r>
                      </m:sub>
                    </m:sSub>
                    <m:r>
                      <a:rPr lang="en-US" sz="2400" i="1" dirty="0" smtClean="0">
                        <a:latin typeface="Cambria Math" panose="02040503050406030204" pitchFamily="18" charset="0"/>
                        <a:cs typeface="Beaufort for LOL" panose="02020503050000020004" pitchFamily="18" charset="0"/>
                      </a:rPr>
                      <m:t> = </m:t>
                    </m:r>
                    <m:sSub>
                      <m:sSubPr>
                        <m:ctrlPr>
                          <a:rPr lang="en-US" sz="2400" i="1" dirty="0" err="1"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𝑊</m:t>
                        </m:r>
                      </m:e>
                      <m:sub>
                        <m:r>
                          <a:rPr lang="en-US" sz="2400" i="1" dirty="0" err="1" smtClean="0">
                            <a:latin typeface="Cambria Math" panose="02040503050406030204" pitchFamily="18" charset="0"/>
                            <a:cs typeface="Beaufort for LOL" panose="02020503050000020004" pitchFamily="18" charset="0"/>
                          </a:rPr>
                          <m:t>𝑗𝑖</m:t>
                        </m:r>
                      </m:sub>
                    </m:sSub>
                  </m:oMath>
                </a14:m>
                <a:r>
                  <a:rPr lang="en-US" sz="2400" dirty="0">
                    <a:latin typeface="Beaufort for LOL" panose="02020503050000020004" pitchFamily="18" charset="0"/>
                    <a:cs typeface="Beaufort for LOL" panose="02020503050000020004" pitchFamily="18" charset="0"/>
                  </a:rPr>
                  <a:t>)</a:t>
                </a:r>
              </a:p>
            </p:txBody>
          </p:sp>
        </mc:Choice>
        <mc:Fallback xmlns="">
          <p:sp>
            <p:nvSpPr>
              <p:cNvPr id="4" name="TextBox 3">
                <a:extLst>
                  <a:ext uri="{FF2B5EF4-FFF2-40B4-BE49-F238E27FC236}">
                    <a16:creationId xmlns:a16="http://schemas.microsoft.com/office/drawing/2014/main" id="{4AA5AEFA-8473-82A6-B1AB-A013CF18C964}"/>
                  </a:ext>
                </a:extLst>
              </p:cNvPr>
              <p:cNvSpPr txBox="1">
                <a:spLocks noRot="1" noChangeAspect="1" noMove="1" noResize="1" noEditPoints="1" noAdjustHandles="1" noChangeArrowheads="1" noChangeShapeType="1" noTextEdit="1"/>
              </p:cNvSpPr>
              <p:nvPr/>
            </p:nvSpPr>
            <p:spPr>
              <a:xfrm>
                <a:off x="338126" y="1103926"/>
                <a:ext cx="11424569" cy="860748"/>
              </a:xfrm>
              <a:prstGeom prst="rect">
                <a:avLst/>
              </a:prstGeom>
              <a:blipFill>
                <a:blip r:embed="rId2"/>
                <a:stretch>
                  <a:fillRect l="-800" t="-5674" b="-12057"/>
                </a:stretch>
              </a:blipFill>
            </p:spPr>
            <p:txBody>
              <a:bodyPr/>
              <a:lstStyle/>
              <a:p>
                <a:r>
                  <a:rPr lang="en-AT">
                    <a:noFill/>
                  </a:rPr>
                  <a:t> </a:t>
                </a:r>
              </a:p>
            </p:txBody>
          </p:sp>
        </mc:Fallback>
      </mc:AlternateContent>
      <p:grpSp>
        <p:nvGrpSpPr>
          <p:cNvPr id="20" name="Group 19">
            <a:extLst>
              <a:ext uri="{FF2B5EF4-FFF2-40B4-BE49-F238E27FC236}">
                <a16:creationId xmlns:a16="http://schemas.microsoft.com/office/drawing/2014/main" id="{A785AB72-4D15-91F0-DF2B-CBCA821B1C47}"/>
              </a:ext>
            </a:extLst>
          </p:cNvPr>
          <p:cNvGrpSpPr/>
          <p:nvPr/>
        </p:nvGrpSpPr>
        <p:grpSpPr>
          <a:xfrm>
            <a:off x="4536959" y="2582333"/>
            <a:ext cx="2616201" cy="1693334"/>
            <a:chOff x="1138766" y="2728173"/>
            <a:chExt cx="2616201" cy="1693334"/>
          </a:xfrm>
        </p:grpSpPr>
        <p:sp>
          <p:nvSpPr>
            <p:cNvPr id="5" name="Oval 4">
              <a:extLst>
                <a:ext uri="{FF2B5EF4-FFF2-40B4-BE49-F238E27FC236}">
                  <a16:creationId xmlns:a16="http://schemas.microsoft.com/office/drawing/2014/main" id="{637C9392-8EA2-268A-F7A2-1CF8C82771C1}"/>
                </a:ext>
              </a:extLst>
            </p:cNvPr>
            <p:cNvSpPr/>
            <p:nvPr/>
          </p:nvSpPr>
          <p:spPr>
            <a:xfrm>
              <a:off x="1849966" y="2728173"/>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AT" dirty="0"/>
            </a:p>
          </p:txBody>
        </p:sp>
        <p:sp>
          <p:nvSpPr>
            <p:cNvPr id="6" name="Oval 5">
              <a:extLst>
                <a:ext uri="{FF2B5EF4-FFF2-40B4-BE49-F238E27FC236}">
                  <a16:creationId xmlns:a16="http://schemas.microsoft.com/office/drawing/2014/main" id="{41E28EB8-755C-21A2-436B-660F6DA3A642}"/>
                </a:ext>
              </a:extLst>
            </p:cNvPr>
            <p:cNvSpPr/>
            <p:nvPr/>
          </p:nvSpPr>
          <p:spPr>
            <a:xfrm>
              <a:off x="2586566" y="3905040"/>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AT" dirty="0"/>
            </a:p>
          </p:txBody>
        </p:sp>
        <p:sp>
          <p:nvSpPr>
            <p:cNvPr id="7" name="Oval 6">
              <a:extLst>
                <a:ext uri="{FF2B5EF4-FFF2-40B4-BE49-F238E27FC236}">
                  <a16:creationId xmlns:a16="http://schemas.microsoft.com/office/drawing/2014/main" id="{76A38BE9-667D-E4BA-2EA4-7A29197B3A03}"/>
                </a:ext>
              </a:extLst>
            </p:cNvPr>
            <p:cNvSpPr/>
            <p:nvPr/>
          </p:nvSpPr>
          <p:spPr>
            <a:xfrm>
              <a:off x="3238500" y="2986406"/>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AT" dirty="0"/>
            </a:p>
          </p:txBody>
        </p:sp>
        <p:sp>
          <p:nvSpPr>
            <p:cNvPr id="8" name="Oval 7">
              <a:extLst>
                <a:ext uri="{FF2B5EF4-FFF2-40B4-BE49-F238E27FC236}">
                  <a16:creationId xmlns:a16="http://schemas.microsoft.com/office/drawing/2014/main" id="{9FBB08F2-E3ED-9882-F6D2-9166E705054C}"/>
                </a:ext>
              </a:extLst>
            </p:cNvPr>
            <p:cNvSpPr/>
            <p:nvPr/>
          </p:nvSpPr>
          <p:spPr>
            <a:xfrm>
              <a:off x="1138766" y="3715354"/>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en-AT" dirty="0"/>
            </a:p>
          </p:txBody>
        </p:sp>
        <p:cxnSp>
          <p:nvCxnSpPr>
            <p:cNvPr id="10" name="Straight Connector 9">
              <a:extLst>
                <a:ext uri="{FF2B5EF4-FFF2-40B4-BE49-F238E27FC236}">
                  <a16:creationId xmlns:a16="http://schemas.microsoft.com/office/drawing/2014/main" id="{360E5255-06C5-C0BC-900A-73724C07887D}"/>
                </a:ext>
              </a:extLst>
            </p:cNvPr>
            <p:cNvCxnSpPr>
              <a:stCxn id="8" idx="6"/>
              <a:endCxn id="6" idx="2"/>
            </p:cNvCxnSpPr>
            <p:nvPr/>
          </p:nvCxnSpPr>
          <p:spPr>
            <a:xfrm>
              <a:off x="1655233" y="3973588"/>
              <a:ext cx="931333" cy="189686"/>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6CC51B-847C-3848-8BFA-E5A1A13D4E70}"/>
                </a:ext>
              </a:extLst>
            </p:cNvPr>
            <p:cNvCxnSpPr>
              <a:cxnSpLocks/>
              <a:stCxn id="7" idx="4"/>
              <a:endCxn id="6" idx="7"/>
            </p:cNvCxnSpPr>
            <p:nvPr/>
          </p:nvCxnSpPr>
          <p:spPr>
            <a:xfrm flipH="1">
              <a:off x="3027398" y="3502873"/>
              <a:ext cx="469336" cy="477802"/>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545140-2123-1AC3-108E-2ED2558742F4}"/>
                </a:ext>
              </a:extLst>
            </p:cNvPr>
            <p:cNvCxnSpPr>
              <a:cxnSpLocks/>
              <a:stCxn id="7" idx="2"/>
              <a:endCxn id="5" idx="6"/>
            </p:cNvCxnSpPr>
            <p:nvPr/>
          </p:nvCxnSpPr>
          <p:spPr>
            <a:xfrm flipH="1" flipV="1">
              <a:off x="2366433" y="2986407"/>
              <a:ext cx="872067" cy="258233"/>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7BFA1F8-C117-87F7-5429-08C733147F51}"/>
                </a:ext>
              </a:extLst>
            </p:cNvPr>
            <p:cNvCxnSpPr>
              <a:cxnSpLocks/>
              <a:stCxn id="8" idx="7"/>
              <a:endCxn id="5" idx="3"/>
            </p:cNvCxnSpPr>
            <p:nvPr/>
          </p:nvCxnSpPr>
          <p:spPr>
            <a:xfrm flipV="1">
              <a:off x="1579598" y="3169005"/>
              <a:ext cx="346003" cy="621984"/>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778B166A-8C43-2CE0-FD47-83188F2C49A6}"/>
              </a:ext>
            </a:extLst>
          </p:cNvPr>
          <p:cNvCxnSpPr>
            <a:cxnSpLocks/>
          </p:cNvCxnSpPr>
          <p:nvPr/>
        </p:nvCxnSpPr>
        <p:spPr>
          <a:xfrm flipV="1">
            <a:off x="4911610" y="4085981"/>
            <a:ext cx="498591" cy="42860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385723A-E2A5-45EF-AA4A-6450B1FD90F9}"/>
              </a:ext>
            </a:extLst>
          </p:cNvPr>
          <p:cNvCxnSpPr>
            <a:cxnSpLocks/>
          </p:cNvCxnSpPr>
          <p:nvPr/>
        </p:nvCxnSpPr>
        <p:spPr>
          <a:xfrm flipV="1">
            <a:off x="6022858" y="4356914"/>
            <a:ext cx="193559" cy="64839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7A7CCD5-0133-198C-AB30-23C91B784AD8}"/>
              </a:ext>
            </a:extLst>
          </p:cNvPr>
          <p:cNvSpPr txBox="1"/>
          <p:nvPr/>
        </p:nvSpPr>
        <p:spPr>
          <a:xfrm>
            <a:off x="5414164" y="4976954"/>
            <a:ext cx="1499141"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Vertex</a:t>
            </a:r>
            <a:endParaRPr lang="en-US" sz="2400" b="1" dirty="0">
              <a:latin typeface="Beaufort for LOL" panose="02020503050000020004" pitchFamily="18" charset="0"/>
              <a:cs typeface="Beaufort for LOL" panose="02020503050000020004" pitchFamily="18" charset="0"/>
            </a:endParaRPr>
          </a:p>
        </p:txBody>
      </p:sp>
      <p:sp>
        <p:nvSpPr>
          <p:cNvPr id="27" name="TextBox 26">
            <a:extLst>
              <a:ext uri="{FF2B5EF4-FFF2-40B4-BE49-F238E27FC236}">
                <a16:creationId xmlns:a16="http://schemas.microsoft.com/office/drawing/2014/main" id="{072C00DA-3B38-5CE5-AB47-AC3B56A6526C}"/>
              </a:ext>
            </a:extLst>
          </p:cNvPr>
          <p:cNvSpPr txBox="1"/>
          <p:nvPr/>
        </p:nvSpPr>
        <p:spPr>
          <a:xfrm>
            <a:off x="4162039" y="4400663"/>
            <a:ext cx="1499141"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Edge</a:t>
            </a:r>
            <a:endParaRPr lang="en-US"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AE6C9C7-707C-7747-136B-34BA23274E48}"/>
                  </a:ext>
                </a:extLst>
              </p:cNvPr>
              <p:cNvSpPr txBox="1"/>
              <p:nvPr/>
            </p:nvSpPr>
            <p:spPr>
              <a:xfrm>
                <a:off x="5429864" y="3616324"/>
                <a:ext cx="4959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01</m:t>
                          </m:r>
                        </m:sub>
                      </m:sSub>
                    </m:oMath>
                  </m:oMathPara>
                </a14:m>
                <a:endParaRPr lang="en-AT" sz="2000" dirty="0"/>
              </a:p>
            </p:txBody>
          </p:sp>
        </mc:Choice>
        <mc:Fallback xmlns="">
          <p:sp>
            <p:nvSpPr>
              <p:cNvPr id="28" name="TextBox 27">
                <a:extLst>
                  <a:ext uri="{FF2B5EF4-FFF2-40B4-BE49-F238E27FC236}">
                    <a16:creationId xmlns:a16="http://schemas.microsoft.com/office/drawing/2014/main" id="{EAE6C9C7-707C-7747-136B-34BA23274E48}"/>
                  </a:ext>
                </a:extLst>
              </p:cNvPr>
              <p:cNvSpPr txBox="1">
                <a:spLocks noRot="1" noChangeAspect="1" noMove="1" noResize="1" noEditPoints="1" noAdjustHandles="1" noChangeArrowheads="1" noChangeShapeType="1" noTextEdit="1"/>
              </p:cNvSpPr>
              <p:nvPr/>
            </p:nvSpPr>
            <p:spPr>
              <a:xfrm>
                <a:off x="5429864" y="3616324"/>
                <a:ext cx="495969" cy="307777"/>
              </a:xfrm>
              <a:prstGeom prst="rect">
                <a:avLst/>
              </a:prstGeom>
              <a:blipFill>
                <a:blip r:embed="rId3"/>
                <a:stretch>
                  <a:fillRect l="-12346" r="-2469" b="-1372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A978392-8252-EC0F-C2A6-34F28F42CAF1}"/>
                  </a:ext>
                </a:extLst>
              </p:cNvPr>
              <p:cNvSpPr txBox="1"/>
              <p:nvPr/>
            </p:nvSpPr>
            <p:spPr>
              <a:xfrm>
                <a:off x="4662119" y="3083274"/>
                <a:ext cx="4959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03</m:t>
                          </m:r>
                        </m:sub>
                      </m:sSub>
                    </m:oMath>
                  </m:oMathPara>
                </a14:m>
                <a:endParaRPr lang="en-AT" sz="2000" dirty="0"/>
              </a:p>
            </p:txBody>
          </p:sp>
        </mc:Choice>
        <mc:Fallback xmlns="">
          <p:sp>
            <p:nvSpPr>
              <p:cNvPr id="29" name="TextBox 28">
                <a:extLst>
                  <a:ext uri="{FF2B5EF4-FFF2-40B4-BE49-F238E27FC236}">
                    <a16:creationId xmlns:a16="http://schemas.microsoft.com/office/drawing/2014/main" id="{2A978392-8252-EC0F-C2A6-34F28F42CAF1}"/>
                  </a:ext>
                </a:extLst>
              </p:cNvPr>
              <p:cNvSpPr txBox="1">
                <a:spLocks noRot="1" noChangeAspect="1" noMove="1" noResize="1" noEditPoints="1" noAdjustHandles="1" noChangeArrowheads="1" noChangeShapeType="1" noTextEdit="1"/>
              </p:cNvSpPr>
              <p:nvPr/>
            </p:nvSpPr>
            <p:spPr>
              <a:xfrm>
                <a:off x="4662119" y="3083274"/>
                <a:ext cx="495969" cy="307777"/>
              </a:xfrm>
              <a:prstGeom prst="rect">
                <a:avLst/>
              </a:prstGeom>
              <a:blipFill>
                <a:blip r:embed="rId4"/>
                <a:stretch>
                  <a:fillRect l="-12346" r="-2469" b="-16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E77AB50-C12E-6E21-A16B-46420A90DE71}"/>
                  </a:ext>
                </a:extLst>
              </p:cNvPr>
              <p:cNvSpPr txBox="1"/>
              <p:nvPr/>
            </p:nvSpPr>
            <p:spPr>
              <a:xfrm>
                <a:off x="6058807" y="2636612"/>
                <a:ext cx="4959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23</m:t>
                          </m:r>
                        </m:sub>
                      </m:sSub>
                    </m:oMath>
                  </m:oMathPara>
                </a14:m>
                <a:endParaRPr lang="en-AT" sz="2000" dirty="0"/>
              </a:p>
            </p:txBody>
          </p:sp>
        </mc:Choice>
        <mc:Fallback xmlns="">
          <p:sp>
            <p:nvSpPr>
              <p:cNvPr id="30" name="TextBox 29">
                <a:extLst>
                  <a:ext uri="{FF2B5EF4-FFF2-40B4-BE49-F238E27FC236}">
                    <a16:creationId xmlns:a16="http://schemas.microsoft.com/office/drawing/2014/main" id="{CE77AB50-C12E-6E21-A16B-46420A90DE71}"/>
                  </a:ext>
                </a:extLst>
              </p:cNvPr>
              <p:cNvSpPr txBox="1">
                <a:spLocks noRot="1" noChangeAspect="1" noMove="1" noResize="1" noEditPoints="1" noAdjustHandles="1" noChangeArrowheads="1" noChangeShapeType="1" noTextEdit="1"/>
              </p:cNvSpPr>
              <p:nvPr/>
            </p:nvSpPr>
            <p:spPr>
              <a:xfrm>
                <a:off x="6058807" y="2636612"/>
                <a:ext cx="495969" cy="307777"/>
              </a:xfrm>
              <a:prstGeom prst="rect">
                <a:avLst/>
              </a:prstGeom>
              <a:blipFill>
                <a:blip r:embed="rId5"/>
                <a:stretch>
                  <a:fillRect l="-12346" r="-2469" b="-16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BA4F84D-28D2-69FB-614C-2E2F5633258E}"/>
                  </a:ext>
                </a:extLst>
              </p:cNvPr>
              <p:cNvSpPr txBox="1"/>
              <p:nvPr/>
            </p:nvSpPr>
            <p:spPr>
              <a:xfrm>
                <a:off x="6718667" y="3557836"/>
                <a:ext cx="4900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12</m:t>
                          </m:r>
                        </m:sub>
                      </m:sSub>
                    </m:oMath>
                  </m:oMathPara>
                </a14:m>
                <a:endParaRPr lang="en-AT" sz="2000" dirty="0"/>
              </a:p>
            </p:txBody>
          </p:sp>
        </mc:Choice>
        <mc:Fallback xmlns="">
          <p:sp>
            <p:nvSpPr>
              <p:cNvPr id="31" name="TextBox 30">
                <a:extLst>
                  <a:ext uri="{FF2B5EF4-FFF2-40B4-BE49-F238E27FC236}">
                    <a16:creationId xmlns:a16="http://schemas.microsoft.com/office/drawing/2014/main" id="{8BA4F84D-28D2-69FB-614C-2E2F5633258E}"/>
                  </a:ext>
                </a:extLst>
              </p:cNvPr>
              <p:cNvSpPr txBox="1">
                <a:spLocks noRot="1" noChangeAspect="1" noMove="1" noResize="1" noEditPoints="1" noAdjustHandles="1" noChangeArrowheads="1" noChangeShapeType="1" noTextEdit="1"/>
              </p:cNvSpPr>
              <p:nvPr/>
            </p:nvSpPr>
            <p:spPr>
              <a:xfrm>
                <a:off x="6718667" y="3557836"/>
                <a:ext cx="490006" cy="307777"/>
              </a:xfrm>
              <a:prstGeom prst="rect">
                <a:avLst/>
              </a:prstGeom>
              <a:blipFill>
                <a:blip r:embed="rId6"/>
                <a:stretch>
                  <a:fillRect l="-11111" r="-1235" b="-16000"/>
                </a:stretch>
              </a:blipFill>
            </p:spPr>
            <p:txBody>
              <a:bodyPr/>
              <a:lstStyle/>
              <a:p>
                <a:r>
                  <a:rPr lang="en-AT">
                    <a:noFill/>
                  </a:rPr>
                  <a:t> </a:t>
                </a:r>
              </a:p>
            </p:txBody>
          </p:sp>
        </mc:Fallback>
      </mc:AlternateContent>
      <p:sp>
        <p:nvSpPr>
          <p:cNvPr id="32" name="Rectangle: Rounded Corners 31">
            <a:extLst>
              <a:ext uri="{FF2B5EF4-FFF2-40B4-BE49-F238E27FC236}">
                <a16:creationId xmlns:a16="http://schemas.microsoft.com/office/drawing/2014/main" id="{30D838C1-CF06-87A5-A1B4-03B89045738D}"/>
              </a:ext>
            </a:extLst>
          </p:cNvPr>
          <p:cNvSpPr/>
          <p:nvPr/>
        </p:nvSpPr>
        <p:spPr>
          <a:xfrm>
            <a:off x="2030826" y="6003981"/>
            <a:ext cx="8273677" cy="552613"/>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TextBox 32">
            <a:extLst>
              <a:ext uri="{FF2B5EF4-FFF2-40B4-BE49-F238E27FC236}">
                <a16:creationId xmlns:a16="http://schemas.microsoft.com/office/drawing/2014/main" id="{F89A2439-5275-BFB6-F3EC-2AF880E60F48}"/>
              </a:ext>
            </a:extLst>
          </p:cNvPr>
          <p:cNvSpPr txBox="1"/>
          <p:nvPr/>
        </p:nvSpPr>
        <p:spPr>
          <a:xfrm>
            <a:off x="2030825" y="6049454"/>
            <a:ext cx="8790143" cy="461665"/>
          </a:xfrm>
          <a:prstGeom prst="rect">
            <a:avLst/>
          </a:prstGeom>
          <a:noFill/>
        </p:spPr>
        <p:txBody>
          <a:bodyPr wrap="square" rtlCol="0">
            <a:spAutoFit/>
          </a:bodyPr>
          <a:lstStyle/>
          <a:p>
            <a:r>
              <a:rPr lang="en-US" sz="2400" dirty="0">
                <a:solidFill>
                  <a:schemeClr val="bg1"/>
                </a:solidFill>
                <a:latin typeface="Beaufort for LOL" panose="02020503050000020004" pitchFamily="18" charset="0"/>
                <a:cs typeface="Beaufort for LOL" panose="02020503050000020004" pitchFamily="18" charset="0"/>
              </a:rPr>
              <a:t>Super useful! Lots of problems can be phrased in terms of graphs!</a:t>
            </a:r>
            <a:endParaRPr lang="en-AT" sz="2400" dirty="0">
              <a:solidFill>
                <a:schemeClr val="bg1"/>
              </a:solidFill>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64072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42DF1-21C2-BFF9-ECC3-E7E7AF2E5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0BEAD-C547-60B6-E672-20E0CAA276E6}"/>
              </a:ext>
            </a:extLst>
          </p:cNvPr>
          <p:cNvSpPr>
            <a:spLocks noGrp="1"/>
          </p:cNvSpPr>
          <p:nvPr>
            <p:ph type="title"/>
          </p:nvPr>
        </p:nvSpPr>
        <p:spPr/>
        <p:txBody>
          <a:bodyPr/>
          <a:lstStyle/>
          <a:p>
            <a:r>
              <a:rPr lang="en-US" dirty="0"/>
              <a:t>1. Transforming our data points into a graph</a:t>
            </a:r>
            <a:endParaRPr lang="en-AT" dirty="0"/>
          </a:p>
        </p:txBody>
      </p:sp>
      <p:sp>
        <p:nvSpPr>
          <p:cNvPr id="3" name="Slide Number Placeholder 2">
            <a:extLst>
              <a:ext uri="{FF2B5EF4-FFF2-40B4-BE49-F238E27FC236}">
                <a16:creationId xmlns:a16="http://schemas.microsoft.com/office/drawing/2014/main" id="{F56CE33E-A184-CED8-9701-CCFD4363168E}"/>
              </a:ext>
            </a:extLst>
          </p:cNvPr>
          <p:cNvSpPr>
            <a:spLocks noGrp="1"/>
          </p:cNvSpPr>
          <p:nvPr>
            <p:ph type="sldNum" sz="quarter" idx="12"/>
          </p:nvPr>
        </p:nvSpPr>
        <p:spPr/>
        <p:txBody>
          <a:bodyPr/>
          <a:lstStyle/>
          <a:p>
            <a:fld id="{CC491BDB-77F2-4EF0-887C-9DE660584513}" type="slidenum">
              <a:rPr lang="en-GB" smtClean="0"/>
              <a:pPr/>
              <a:t>62</a:t>
            </a:fld>
            <a:endParaRPr lang="en-GB" dirty="0"/>
          </a:p>
        </p:txBody>
      </p:sp>
      <p:sp>
        <p:nvSpPr>
          <p:cNvPr id="4" name="TextBox 3">
            <a:extLst>
              <a:ext uri="{FF2B5EF4-FFF2-40B4-BE49-F238E27FC236}">
                <a16:creationId xmlns:a16="http://schemas.microsoft.com/office/drawing/2014/main" id="{64AA7927-C705-CCC6-3E2E-FC3B778365ED}"/>
              </a:ext>
            </a:extLst>
          </p:cNvPr>
          <p:cNvSpPr txBox="1"/>
          <p:nvPr/>
        </p:nvSpPr>
        <p:spPr>
          <a:xfrm>
            <a:off x="338126" y="1103926"/>
            <a:ext cx="11424569"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Turning data into graph</a:t>
            </a:r>
          </a:p>
        </p:txBody>
      </p:sp>
      <p:cxnSp>
        <p:nvCxnSpPr>
          <p:cNvPr id="12" name="Straight Arrow Connector 11">
            <a:extLst>
              <a:ext uri="{FF2B5EF4-FFF2-40B4-BE49-F238E27FC236}">
                <a16:creationId xmlns:a16="http://schemas.microsoft.com/office/drawing/2014/main" id="{8C442642-289D-6856-A544-E0192EBC58AB}"/>
              </a:ext>
            </a:extLst>
          </p:cNvPr>
          <p:cNvCxnSpPr/>
          <p:nvPr/>
        </p:nvCxnSpPr>
        <p:spPr>
          <a:xfrm>
            <a:off x="3810000" y="1371600"/>
            <a:ext cx="1168400"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C713CE-39FE-C02D-C074-0F1239F79D2C}"/>
              </a:ext>
            </a:extLst>
          </p:cNvPr>
          <p:cNvSpPr txBox="1"/>
          <p:nvPr/>
        </p:nvSpPr>
        <p:spPr>
          <a:xfrm>
            <a:off x="5240326" y="1140768"/>
            <a:ext cx="7408873"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Adding edges </a:t>
            </a:r>
            <a:r>
              <a:rPr lang="en-US" sz="2400" dirty="0">
                <a:latin typeface="Beaufort for LOL" panose="02020503050000020004" pitchFamily="18" charset="0"/>
                <a:cs typeface="Beaufort for LOL" panose="02020503050000020004" pitchFamily="18" charset="0"/>
              </a:rPr>
              <a:t>between data points that are similar.</a:t>
            </a:r>
          </a:p>
        </p:txBody>
      </p:sp>
      <p:grpSp>
        <p:nvGrpSpPr>
          <p:cNvPr id="18" name="Group 17">
            <a:extLst>
              <a:ext uri="{FF2B5EF4-FFF2-40B4-BE49-F238E27FC236}">
                <a16:creationId xmlns:a16="http://schemas.microsoft.com/office/drawing/2014/main" id="{FE409EC9-A290-0C15-D3A0-FB655BD8F6F6}"/>
              </a:ext>
            </a:extLst>
          </p:cNvPr>
          <p:cNvGrpSpPr/>
          <p:nvPr/>
        </p:nvGrpSpPr>
        <p:grpSpPr>
          <a:xfrm>
            <a:off x="1107004" y="3355827"/>
            <a:ext cx="2548467" cy="1957430"/>
            <a:chOff x="1138766" y="2554606"/>
            <a:chExt cx="2548467" cy="1957430"/>
          </a:xfrm>
        </p:grpSpPr>
        <p:sp>
          <p:nvSpPr>
            <p:cNvPr id="19" name="Oval 18">
              <a:extLst>
                <a:ext uri="{FF2B5EF4-FFF2-40B4-BE49-F238E27FC236}">
                  <a16:creationId xmlns:a16="http://schemas.microsoft.com/office/drawing/2014/main" id="{4C089ED0-CEAB-3CB7-701D-1949AE7944E6}"/>
                </a:ext>
              </a:extLst>
            </p:cNvPr>
            <p:cNvSpPr/>
            <p:nvPr/>
          </p:nvSpPr>
          <p:spPr>
            <a:xfrm>
              <a:off x="1655233" y="2999107"/>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AT" dirty="0"/>
            </a:p>
          </p:txBody>
        </p:sp>
        <p:sp>
          <p:nvSpPr>
            <p:cNvPr id="21" name="Oval 20">
              <a:extLst>
                <a:ext uri="{FF2B5EF4-FFF2-40B4-BE49-F238E27FC236}">
                  <a16:creationId xmlns:a16="http://schemas.microsoft.com/office/drawing/2014/main" id="{647D8BC5-42D2-96E3-4557-135E5FA822C7}"/>
                </a:ext>
              </a:extLst>
            </p:cNvPr>
            <p:cNvSpPr/>
            <p:nvPr/>
          </p:nvSpPr>
          <p:spPr>
            <a:xfrm>
              <a:off x="1908986" y="3995569"/>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AT" dirty="0"/>
            </a:p>
          </p:txBody>
        </p:sp>
        <p:sp>
          <p:nvSpPr>
            <p:cNvPr id="24" name="Oval 23">
              <a:extLst>
                <a:ext uri="{FF2B5EF4-FFF2-40B4-BE49-F238E27FC236}">
                  <a16:creationId xmlns:a16="http://schemas.microsoft.com/office/drawing/2014/main" id="{B82E34BD-1091-E926-DBE9-A0DF6AB63AAE}"/>
                </a:ext>
              </a:extLst>
            </p:cNvPr>
            <p:cNvSpPr/>
            <p:nvPr/>
          </p:nvSpPr>
          <p:spPr>
            <a:xfrm>
              <a:off x="3170766" y="2554606"/>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AT" dirty="0"/>
            </a:p>
          </p:txBody>
        </p:sp>
        <p:sp>
          <p:nvSpPr>
            <p:cNvPr id="25" name="Oval 24">
              <a:extLst>
                <a:ext uri="{FF2B5EF4-FFF2-40B4-BE49-F238E27FC236}">
                  <a16:creationId xmlns:a16="http://schemas.microsoft.com/office/drawing/2014/main" id="{9AB503B6-D36D-C055-0BD9-A58A23529E1F}"/>
                </a:ext>
              </a:extLst>
            </p:cNvPr>
            <p:cNvSpPr/>
            <p:nvPr/>
          </p:nvSpPr>
          <p:spPr>
            <a:xfrm>
              <a:off x="1138766" y="3715354"/>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endParaRPr lang="en-AT" dirty="0"/>
            </a:p>
          </p:txBody>
        </p:sp>
      </p:grpSp>
      <p:sp>
        <p:nvSpPr>
          <p:cNvPr id="38" name="Oval 37">
            <a:extLst>
              <a:ext uri="{FF2B5EF4-FFF2-40B4-BE49-F238E27FC236}">
                <a16:creationId xmlns:a16="http://schemas.microsoft.com/office/drawing/2014/main" id="{9382EEFF-9C0F-87B3-4EEE-B63344B18C36}"/>
              </a:ext>
            </a:extLst>
          </p:cNvPr>
          <p:cNvSpPr/>
          <p:nvPr/>
        </p:nvSpPr>
        <p:spPr>
          <a:xfrm>
            <a:off x="3397237" y="4058561"/>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en-AT" dirty="0"/>
          </a:p>
        </p:txBody>
      </p:sp>
      <p:sp>
        <p:nvSpPr>
          <p:cNvPr id="39" name="Oval 38">
            <a:extLst>
              <a:ext uri="{FF2B5EF4-FFF2-40B4-BE49-F238E27FC236}">
                <a16:creationId xmlns:a16="http://schemas.microsoft.com/office/drawing/2014/main" id="{13A4BB69-78A0-5511-6332-C2B069B6DDFD}"/>
              </a:ext>
            </a:extLst>
          </p:cNvPr>
          <p:cNvSpPr/>
          <p:nvPr/>
        </p:nvSpPr>
        <p:spPr>
          <a:xfrm>
            <a:off x="2858906" y="4859476"/>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AT"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E22CBBD-915C-66D3-3763-57BF490828EB}"/>
                  </a:ext>
                </a:extLst>
              </p:cNvPr>
              <p:cNvSpPr txBox="1"/>
              <p:nvPr/>
            </p:nvSpPr>
            <p:spPr>
              <a:xfrm>
                <a:off x="405860" y="2344788"/>
                <a:ext cx="3700474" cy="830997"/>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1. Add edge between nodes within a certain radius </a:t>
                </a:r>
                <a14:m>
                  <m:oMath xmlns:m="http://schemas.openxmlformats.org/officeDocument/2006/math">
                    <m:r>
                      <a:rPr lang="en-US" sz="2400" b="0" i="1" smtClean="0">
                        <a:latin typeface="Cambria Math" panose="02040503050406030204" pitchFamily="18" charset="0"/>
                      </a:rPr>
                      <m:t>𝜖</m:t>
                    </m:r>
                  </m:oMath>
                </a14:m>
                <a:endParaRPr lang="en-AT" sz="2400" i="1" dirty="0">
                  <a:latin typeface="Beaufort for LOL" panose="02020503050000020004" pitchFamily="18" charset="0"/>
                  <a:cs typeface="Beaufort for LOL" panose="02020503050000020004" pitchFamily="18" charset="0"/>
                </a:endParaRPr>
              </a:p>
            </p:txBody>
          </p:sp>
        </mc:Choice>
        <mc:Fallback xmlns="">
          <p:sp>
            <p:nvSpPr>
              <p:cNvPr id="40" name="TextBox 39">
                <a:extLst>
                  <a:ext uri="{FF2B5EF4-FFF2-40B4-BE49-F238E27FC236}">
                    <a16:creationId xmlns:a16="http://schemas.microsoft.com/office/drawing/2014/main" id="{DE22CBBD-915C-66D3-3763-57BF490828EB}"/>
                  </a:ext>
                </a:extLst>
              </p:cNvPr>
              <p:cNvSpPr txBox="1">
                <a:spLocks noRot="1" noChangeAspect="1" noMove="1" noResize="1" noEditPoints="1" noAdjustHandles="1" noChangeArrowheads="1" noChangeShapeType="1" noTextEdit="1"/>
              </p:cNvSpPr>
              <p:nvPr/>
            </p:nvSpPr>
            <p:spPr>
              <a:xfrm>
                <a:off x="405860" y="2344788"/>
                <a:ext cx="3700474" cy="830997"/>
              </a:xfrm>
              <a:prstGeom prst="rect">
                <a:avLst/>
              </a:prstGeom>
              <a:blipFill>
                <a:blip r:embed="rId2"/>
                <a:stretch>
                  <a:fillRect l="-2636" t="-5882" b="-16176"/>
                </a:stretch>
              </a:blipFill>
            </p:spPr>
            <p:txBody>
              <a:bodyPr/>
              <a:lstStyle/>
              <a:p>
                <a:r>
                  <a:rPr lang="en-AT">
                    <a:noFill/>
                  </a:rPr>
                  <a:t> </a:t>
                </a:r>
              </a:p>
            </p:txBody>
          </p:sp>
        </mc:Fallback>
      </mc:AlternateContent>
      <p:sp>
        <p:nvSpPr>
          <p:cNvPr id="41" name="Oval 40">
            <a:extLst>
              <a:ext uri="{FF2B5EF4-FFF2-40B4-BE49-F238E27FC236}">
                <a16:creationId xmlns:a16="http://schemas.microsoft.com/office/drawing/2014/main" id="{A11E23C5-8A5D-A569-ABE1-0770E5A09CDF}"/>
              </a:ext>
            </a:extLst>
          </p:cNvPr>
          <p:cNvSpPr/>
          <p:nvPr/>
        </p:nvSpPr>
        <p:spPr>
          <a:xfrm>
            <a:off x="405860" y="3796659"/>
            <a:ext cx="1896532" cy="1896532"/>
          </a:xfrm>
          <a:prstGeom prst="ellipse">
            <a:avLst/>
          </a:prstGeom>
          <a:noFill/>
          <a:ln w="44450">
            <a:solidFill>
              <a:srgbClr val="9E0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42" name="Straight Connector 41">
            <a:extLst>
              <a:ext uri="{FF2B5EF4-FFF2-40B4-BE49-F238E27FC236}">
                <a16:creationId xmlns:a16="http://schemas.microsoft.com/office/drawing/2014/main" id="{5D22BD17-C1E9-8C2E-D7C2-92F24CED0E16}"/>
              </a:ext>
            </a:extLst>
          </p:cNvPr>
          <p:cNvCxnSpPr>
            <a:cxnSpLocks/>
            <a:stCxn id="25" idx="6"/>
            <a:endCxn id="21" idx="1"/>
          </p:cNvCxnSpPr>
          <p:nvPr/>
        </p:nvCxnSpPr>
        <p:spPr>
          <a:xfrm>
            <a:off x="1623471" y="4774809"/>
            <a:ext cx="329388" cy="97616"/>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C4053E0-C906-6A9F-5579-D6626F5347D3}"/>
              </a:ext>
            </a:extLst>
          </p:cNvPr>
          <p:cNvCxnSpPr>
            <a:cxnSpLocks/>
            <a:stCxn id="25" idx="7"/>
            <a:endCxn id="19" idx="3"/>
          </p:cNvCxnSpPr>
          <p:nvPr/>
        </p:nvCxnSpPr>
        <p:spPr>
          <a:xfrm flipV="1">
            <a:off x="1547836" y="4241160"/>
            <a:ext cx="151270" cy="351050"/>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EF2CA52-676A-DF17-9182-18AF5F4A06FD}"/>
              </a:ext>
            </a:extLst>
          </p:cNvPr>
          <p:cNvCxnSpPr>
            <a:cxnSpLocks/>
            <a:stCxn id="39" idx="2"/>
            <a:endCxn id="21" idx="6"/>
          </p:cNvCxnSpPr>
          <p:nvPr/>
        </p:nvCxnSpPr>
        <p:spPr>
          <a:xfrm flipH="1" flipV="1">
            <a:off x="2393691" y="5055024"/>
            <a:ext cx="465215" cy="62686"/>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DECD4CC-78FF-B67A-785B-A1E661B43110}"/>
              </a:ext>
            </a:extLst>
          </p:cNvPr>
          <p:cNvCxnSpPr>
            <a:cxnSpLocks/>
            <a:stCxn id="38" idx="3"/>
            <a:endCxn id="39" idx="7"/>
          </p:cNvCxnSpPr>
          <p:nvPr/>
        </p:nvCxnSpPr>
        <p:spPr>
          <a:xfrm flipH="1">
            <a:off x="3299738" y="4499393"/>
            <a:ext cx="173134" cy="435718"/>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B7E8386-374E-9418-14BA-42E326E9F655}"/>
              </a:ext>
            </a:extLst>
          </p:cNvPr>
          <p:cNvCxnSpPr>
            <a:cxnSpLocks/>
            <a:stCxn id="19" idx="5"/>
            <a:endCxn id="21" idx="0"/>
          </p:cNvCxnSpPr>
          <p:nvPr/>
        </p:nvCxnSpPr>
        <p:spPr>
          <a:xfrm>
            <a:off x="2064303" y="4241160"/>
            <a:ext cx="71155" cy="555630"/>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DF834C5-6D67-D852-3528-120FEDD1CB1D}"/>
              </a:ext>
            </a:extLst>
          </p:cNvPr>
          <p:cNvCxnSpPr>
            <a:cxnSpLocks/>
            <a:stCxn id="24" idx="5"/>
          </p:cNvCxnSpPr>
          <p:nvPr/>
        </p:nvCxnSpPr>
        <p:spPr>
          <a:xfrm>
            <a:off x="3579836" y="3796659"/>
            <a:ext cx="0" cy="261902"/>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410CCDF-463A-334D-0BE0-971856BD8444}"/>
                  </a:ext>
                </a:extLst>
              </p:cNvPr>
              <p:cNvSpPr txBox="1"/>
              <p:nvPr/>
            </p:nvSpPr>
            <p:spPr>
              <a:xfrm>
                <a:off x="5676444" y="2344788"/>
                <a:ext cx="5402274" cy="461665"/>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2. Connect the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𝑚</m:t>
                    </m:r>
                  </m:oMath>
                </a14:m>
                <a:r>
                  <a:rPr lang="en-US" sz="2400" i="1" dirty="0">
                    <a:latin typeface="Beaufort for LOL" panose="02020503050000020004" pitchFamily="18" charset="0"/>
                    <a:cs typeface="Beaufort for LOL" panose="02020503050000020004" pitchFamily="18" charset="0"/>
                  </a:rPr>
                  <a:t> nearest </a:t>
                </a:r>
                <a:r>
                  <a:rPr lang="en-US" sz="2400" i="1" dirty="0" err="1">
                    <a:latin typeface="Beaufort for LOL" panose="02020503050000020004" pitchFamily="18" charset="0"/>
                    <a:cs typeface="Beaufort for LOL" panose="02020503050000020004" pitchFamily="18" charset="0"/>
                  </a:rPr>
                  <a:t>neighbours</a:t>
                </a:r>
                <a:r>
                  <a:rPr lang="en-US" sz="2400" i="1" dirty="0">
                    <a:latin typeface="Beaufort for LOL" panose="02020503050000020004" pitchFamily="18" charset="0"/>
                    <a:cs typeface="Beaufort for LOL" panose="02020503050000020004" pitchFamily="18" charset="0"/>
                  </a:rPr>
                  <a:t>.</a:t>
                </a:r>
                <a:endParaRPr lang="en-AT" sz="2400" i="1" dirty="0">
                  <a:latin typeface="Beaufort for LOL" panose="02020503050000020004" pitchFamily="18" charset="0"/>
                  <a:cs typeface="Beaufort for LOL" panose="02020503050000020004" pitchFamily="18" charset="0"/>
                </a:endParaRPr>
              </a:p>
            </p:txBody>
          </p:sp>
        </mc:Choice>
        <mc:Fallback xmlns="">
          <p:sp>
            <p:nvSpPr>
              <p:cNvPr id="62" name="TextBox 61">
                <a:extLst>
                  <a:ext uri="{FF2B5EF4-FFF2-40B4-BE49-F238E27FC236}">
                    <a16:creationId xmlns:a16="http://schemas.microsoft.com/office/drawing/2014/main" id="{C410CCDF-463A-334D-0BE0-971856BD8444}"/>
                  </a:ext>
                </a:extLst>
              </p:cNvPr>
              <p:cNvSpPr txBox="1">
                <a:spLocks noRot="1" noChangeAspect="1" noMove="1" noResize="1" noEditPoints="1" noAdjustHandles="1" noChangeArrowheads="1" noChangeShapeType="1" noTextEdit="1"/>
              </p:cNvSpPr>
              <p:nvPr/>
            </p:nvSpPr>
            <p:spPr>
              <a:xfrm>
                <a:off x="5676444" y="2344788"/>
                <a:ext cx="5402274" cy="461665"/>
              </a:xfrm>
              <a:prstGeom prst="rect">
                <a:avLst/>
              </a:prstGeom>
              <a:blipFill>
                <a:blip r:embed="rId3"/>
                <a:stretch>
                  <a:fillRect l="-1693" t="-10667" b="-3066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A6FA09A-1284-A4B8-3DE7-2BAFCB99C719}"/>
                  </a:ext>
                </a:extLst>
              </p:cNvPr>
              <p:cNvSpPr txBox="1"/>
              <p:nvPr/>
            </p:nvSpPr>
            <p:spPr>
              <a:xfrm>
                <a:off x="5652997" y="3152709"/>
                <a:ext cx="6660551" cy="3173305"/>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3. Connect all nodes and add a similarity metric to each edge, </a:t>
                </a:r>
                <a14:m>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𝑊</m:t>
                        </m:r>
                      </m:e>
                      <m:sub>
                        <m:r>
                          <a:rPr lang="en-US" sz="2400" b="0" i="1" dirty="0" smtClean="0">
                            <a:latin typeface="Cambria Math" panose="02040503050406030204" pitchFamily="18" charset="0"/>
                            <a:cs typeface="Beaufort for LOL" panose="02020503050000020004" pitchFamily="18" charset="0"/>
                          </a:rPr>
                          <m:t>𝑖𝑗</m:t>
                        </m:r>
                      </m:sub>
                    </m:sSub>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𝑓</m:t>
                    </m:r>
                    <m:r>
                      <a:rPr lang="en-US" sz="2400" b="0" i="1" dirty="0" smtClean="0">
                        <a:latin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𝑥</m:t>
                        </m:r>
                      </m:e>
                      <m:sub>
                        <m:r>
                          <a:rPr lang="en-US" sz="2400" b="0" i="1" dirty="0" smtClean="0">
                            <a:latin typeface="Cambria Math" panose="02040503050406030204" pitchFamily="18" charset="0"/>
                            <a:cs typeface="Beaufort for LOL" panose="02020503050000020004" pitchFamily="18" charset="0"/>
                          </a:rPr>
                          <m:t>𝑖</m:t>
                        </m:r>
                      </m:sub>
                    </m:sSub>
                    <m:r>
                      <a:rPr lang="en-US" sz="2400" b="0" i="1" dirty="0" smtClean="0">
                        <a:latin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𝑥</m:t>
                        </m:r>
                      </m:e>
                      <m:sub>
                        <m:r>
                          <a:rPr lang="en-US" sz="2400" b="0" i="1" dirty="0" smtClean="0">
                            <a:latin typeface="Cambria Math" panose="02040503050406030204" pitchFamily="18" charset="0"/>
                            <a:cs typeface="Beaufort for LOL" panose="02020503050000020004" pitchFamily="18" charset="0"/>
                          </a:rPr>
                          <m:t>𝑗</m:t>
                        </m:r>
                      </m:sub>
                    </m:sSub>
                    <m:r>
                      <a:rPr lang="en-US" sz="2400" b="0" i="1" dirty="0" smtClean="0">
                        <a:latin typeface="Cambria Math" panose="02040503050406030204" pitchFamily="18" charset="0"/>
                        <a:cs typeface="Beaufort for LOL" panose="02020503050000020004" pitchFamily="18" charset="0"/>
                      </a:rPr>
                      <m:t>)</m:t>
                    </m:r>
                  </m:oMath>
                </a14:m>
                <a:r>
                  <a:rPr lang="en-US" sz="2400" i="1" dirty="0">
                    <a:latin typeface="Beaufort for LOL" panose="02020503050000020004" pitchFamily="18" charset="0"/>
                    <a:cs typeface="Beaufort for LOL" panose="02020503050000020004" pitchFamily="18" charset="0"/>
                  </a:rPr>
                  <a:t> with </a:t>
                </a:r>
                <a14:m>
                  <m:oMath xmlns:m="http://schemas.openxmlformats.org/officeDocument/2006/math">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𝑤</m:t>
                        </m:r>
                      </m:e>
                      <m:sub>
                        <m:r>
                          <a:rPr lang="en-US" sz="2400" i="1" dirty="0">
                            <a:latin typeface="Cambria Math" panose="02040503050406030204" pitchFamily="18" charset="0"/>
                            <a:cs typeface="Beaufort for LOL" panose="02020503050000020004" pitchFamily="18" charset="0"/>
                          </a:rPr>
                          <m:t>𝑖𝑗</m:t>
                        </m:r>
                      </m:sub>
                    </m:sSub>
                    <m:r>
                      <a:rPr lang="en-US" sz="2400" b="0" i="1" dirty="0" smtClean="0">
                        <a:latin typeface="Cambria Math" panose="02040503050406030204" pitchFamily="18" charset="0"/>
                        <a:cs typeface="Beaufort for LOL" panose="02020503050000020004" pitchFamily="18" charset="0"/>
                      </a:rPr>
                      <m:t>≥0.</m:t>
                    </m:r>
                  </m:oMath>
                </a14:m>
                <a:endParaRPr lang="en-US" sz="2400" i="1" dirty="0">
                  <a:latin typeface="Beaufort for LOL" panose="02020503050000020004" pitchFamily="18" charset="0"/>
                  <a:cs typeface="Beaufort for LOL" panose="02020503050000020004" pitchFamily="18" charset="0"/>
                </a:endParaRPr>
              </a:p>
              <a:p>
                <a:r>
                  <a:rPr lang="en-US" sz="2400" i="1" dirty="0">
                    <a:latin typeface="Beaufort for LOL" panose="02020503050000020004" pitchFamily="18" charset="0"/>
                    <a:cs typeface="Beaufort for LOL" panose="02020503050000020004" pitchFamily="18" charset="0"/>
                  </a:rPr>
                  <a:t>If </a:t>
                </a:r>
                <a14:m>
                  <m:oMath xmlns:m="http://schemas.openxmlformats.org/officeDocument/2006/math">
                    <m:sSub>
                      <m:sSubPr>
                        <m:ctrlPr>
                          <a:rPr lang="en-US" sz="2400" i="1" dirty="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𝑊</m:t>
                        </m:r>
                      </m:e>
                      <m:sub>
                        <m:r>
                          <a:rPr lang="en-US" sz="2400" i="1" dirty="0">
                            <a:latin typeface="Cambria Math" panose="02040503050406030204" pitchFamily="18" charset="0"/>
                            <a:cs typeface="Beaufort for LOL" panose="02020503050000020004" pitchFamily="18" charset="0"/>
                          </a:rPr>
                          <m:t>𝑖𝑗</m:t>
                        </m:r>
                      </m:sub>
                    </m:sSub>
                    <m:r>
                      <a:rPr lang="en-US" sz="2400" b="0" i="1" dirty="0" smtClean="0">
                        <a:latin typeface="Cambria Math" panose="02040503050406030204" pitchFamily="18" charset="0"/>
                        <a:cs typeface="Beaufort for LOL" panose="02020503050000020004" pitchFamily="18" charset="0"/>
                      </a:rPr>
                      <m:t>=0</m:t>
                    </m:r>
                  </m:oMath>
                </a14:m>
                <a:r>
                  <a:rPr lang="en-US" sz="2400" i="1" dirty="0">
                    <a:latin typeface="Beaufort for LOL" panose="02020503050000020004" pitchFamily="18" charset="0"/>
                    <a:cs typeface="Beaufort for LOL" panose="02020503050000020004" pitchFamily="18" charset="0"/>
                  </a:rPr>
                  <a:t>, the nodes are not connected.</a:t>
                </a:r>
              </a:p>
              <a:p>
                <a:endParaRPr lang="en-US" sz="2400" i="1" dirty="0">
                  <a:latin typeface="Beaufort for LOL" panose="02020503050000020004" pitchFamily="18" charset="0"/>
                  <a:cs typeface="Beaufort for LOL" panose="02020503050000020004" pitchFamily="18" charset="0"/>
                </a:endParaRPr>
              </a:p>
              <a:p>
                <a:r>
                  <a:rPr lang="en-US" sz="2400" i="1" dirty="0">
                    <a:latin typeface="Beaufort for LOL" panose="02020503050000020004" pitchFamily="18" charset="0"/>
                    <a:cs typeface="Beaufort for LOL" panose="02020503050000020004" pitchFamily="18" charset="0"/>
                  </a:rPr>
                  <a:t>Example for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𝑓</m:t>
                    </m:r>
                  </m:oMath>
                </a14:m>
                <a:r>
                  <a:rPr lang="en-US" sz="2400" i="1"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cs typeface="Beaufort for LOL" panose="02020503050000020004" pitchFamily="18" charset="0"/>
                          </a:rPr>
                        </m:ctrlPr>
                      </m:dPr>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𝑥</m:t>
                            </m:r>
                          </m:e>
                          <m:sub>
                            <m:r>
                              <a:rPr lang="en-US" sz="2400" b="0" i="1" dirty="0" smtClean="0">
                                <a:latin typeface="Cambria Math" panose="02040503050406030204" pitchFamily="18" charset="0"/>
                                <a:cs typeface="Beaufort for LOL" panose="02020503050000020004" pitchFamily="18" charset="0"/>
                              </a:rPr>
                              <m:t>𝑖</m:t>
                            </m:r>
                          </m:sub>
                        </m:sSub>
                        <m:r>
                          <a:rPr lang="en-US" sz="2400" b="0" i="1" dirty="0" smtClean="0">
                            <a:latin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𝑥</m:t>
                            </m:r>
                          </m:e>
                          <m:sub>
                            <m:r>
                              <a:rPr lang="en-US" sz="2400" b="0" i="1" dirty="0" smtClean="0">
                                <a:latin typeface="Cambria Math" panose="02040503050406030204" pitchFamily="18" charset="0"/>
                                <a:cs typeface="Beaufort for LOL" panose="02020503050000020004" pitchFamily="18" charset="0"/>
                              </a:rPr>
                              <m:t>𝑗</m:t>
                            </m:r>
                          </m:sub>
                        </m:sSub>
                      </m:e>
                    </m:d>
                    <m:r>
                      <a:rPr lang="en-US" sz="2400" b="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𝑒</m:t>
                        </m:r>
                      </m:e>
                      <m:sup>
                        <m:r>
                          <a:rPr lang="en-US" sz="2400" b="0" i="1" dirty="0" smtClean="0">
                            <a:latin typeface="Cambria Math" panose="02040503050406030204" pitchFamily="18" charset="0"/>
                            <a:cs typeface="Beaufort for LOL" panose="02020503050000020004" pitchFamily="18" charset="0"/>
                          </a:rPr>
                          <m:t>−</m:t>
                        </m:r>
                        <m:f>
                          <m:fPr>
                            <m:ctrlPr>
                              <a:rPr lang="en-US" sz="2400" b="0" i="1" dirty="0" smtClean="0">
                                <a:latin typeface="Cambria Math" panose="02040503050406030204" pitchFamily="18" charset="0"/>
                                <a:cs typeface="Beaufort for LOL" panose="02020503050000020004" pitchFamily="18" charset="0"/>
                              </a:rPr>
                            </m:ctrlPr>
                          </m:fPr>
                          <m:num>
                            <m:sSubSup>
                              <m:sSubSupPr>
                                <m:ctrlPr>
                                  <a:rPr lang="en-US" sz="2400" b="0" i="1" dirty="0" smtClean="0">
                                    <a:latin typeface="Cambria Math" panose="02040503050406030204" pitchFamily="18" charset="0"/>
                                    <a:cs typeface="Beaufort for LOL" panose="02020503050000020004" pitchFamily="18" charset="0"/>
                                  </a:rPr>
                                </m:ctrlPr>
                              </m:sSubSupPr>
                              <m:e>
                                <m:d>
                                  <m:dPr>
                                    <m:begChr m:val="‖"/>
                                    <m:endChr m:val="‖"/>
                                    <m:ctrlPr>
                                      <a:rPr lang="en-US" sz="2400" b="0" i="1" dirty="0" smtClean="0">
                                        <a:latin typeface="Cambria Math" panose="02040503050406030204" pitchFamily="18" charset="0"/>
                                        <a:cs typeface="Beaufort for LOL" panose="02020503050000020004" pitchFamily="18" charset="0"/>
                                      </a:rPr>
                                    </m:ctrlPr>
                                  </m:dPr>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𝑥</m:t>
                                        </m:r>
                                      </m:e>
                                      <m:sub>
                                        <m:r>
                                          <a:rPr lang="en-US" sz="2400" b="0" i="1" dirty="0" smtClean="0">
                                            <a:latin typeface="Cambria Math" panose="02040503050406030204" pitchFamily="18" charset="0"/>
                                            <a:cs typeface="Beaufort for LOL" panose="02020503050000020004" pitchFamily="18" charset="0"/>
                                          </a:rPr>
                                          <m:t>𝑖</m:t>
                                        </m:r>
                                      </m:sub>
                                    </m:sSub>
                                    <m:r>
                                      <a:rPr lang="en-US" sz="2400" b="0" i="1" dirty="0" smtClean="0">
                                        <a:latin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𝑥</m:t>
                                        </m:r>
                                      </m:e>
                                      <m:sub>
                                        <m:r>
                                          <a:rPr lang="en-US" sz="2400" b="0" i="1" dirty="0" smtClean="0">
                                            <a:latin typeface="Cambria Math" panose="02040503050406030204" pitchFamily="18" charset="0"/>
                                            <a:cs typeface="Beaufort for LOL" panose="02020503050000020004" pitchFamily="18" charset="0"/>
                                          </a:rPr>
                                          <m:t>𝑗</m:t>
                                        </m:r>
                                      </m:sub>
                                    </m:sSub>
                                  </m:e>
                                </m:d>
                              </m:e>
                              <m:sub>
                                <m:r>
                                  <a:rPr lang="en-US" sz="2400" b="0" i="1" dirty="0" smtClean="0">
                                    <a:latin typeface="Cambria Math" panose="02040503050406030204" pitchFamily="18" charset="0"/>
                                    <a:cs typeface="Beaufort for LOL" panose="02020503050000020004" pitchFamily="18" charset="0"/>
                                  </a:rPr>
                                  <m:t>2</m:t>
                                </m:r>
                              </m:sub>
                              <m:sup>
                                <m:r>
                                  <a:rPr lang="en-US" sz="2400" b="0" i="1" dirty="0" smtClean="0">
                                    <a:latin typeface="Cambria Math" panose="02040503050406030204" pitchFamily="18" charset="0"/>
                                    <a:cs typeface="Beaufort for LOL" panose="02020503050000020004" pitchFamily="18" charset="0"/>
                                  </a:rPr>
                                  <m:t>2</m:t>
                                </m:r>
                              </m:sup>
                            </m:sSubSup>
                          </m:num>
                          <m:den>
                            <m:r>
                              <a:rPr lang="en-US" sz="2400" b="0" i="1" dirty="0" smtClean="0">
                                <a:latin typeface="Cambria Math" panose="02040503050406030204" pitchFamily="18" charset="0"/>
                                <a:cs typeface="Beaufort for LOL" panose="02020503050000020004" pitchFamily="18" charset="0"/>
                              </a:rPr>
                              <m:t>2 </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𝜎</m:t>
                                </m:r>
                              </m:e>
                              <m:sup>
                                <m:r>
                                  <a:rPr lang="en-US" sz="2400" b="0" i="1" dirty="0" smtClean="0">
                                    <a:latin typeface="Cambria Math" panose="02040503050406030204" pitchFamily="18" charset="0"/>
                                    <a:cs typeface="Beaufort for LOL" panose="02020503050000020004" pitchFamily="18" charset="0"/>
                                  </a:rPr>
                                  <m:t>2</m:t>
                                </m:r>
                              </m:sup>
                            </m:sSup>
                          </m:den>
                        </m:f>
                      </m:sup>
                    </m:sSup>
                  </m:oMath>
                </a14:m>
                <a:endParaRPr lang="en-US" sz="2400" i="1" dirty="0">
                  <a:latin typeface="Beaufort for LOL" panose="02020503050000020004" pitchFamily="18" charset="0"/>
                  <a:cs typeface="Beaufort for LOL" panose="02020503050000020004" pitchFamily="18" charset="0"/>
                </a:endParaRPr>
              </a:p>
              <a:p>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𝜎</m:t>
                    </m:r>
                  </m:oMath>
                </a14:m>
                <a:r>
                  <a:rPr lang="en-US" sz="2400" i="1" dirty="0">
                    <a:latin typeface="Beaufort for LOL" panose="02020503050000020004" pitchFamily="18" charset="0"/>
                    <a:cs typeface="Beaufort for LOL" panose="02020503050000020004" pitchFamily="18" charset="0"/>
                  </a:rPr>
                  <a:t> is a scale parameter indicating how far points can be apart to be considered “similar”.</a:t>
                </a:r>
                <a:endParaRPr lang="en-AT" sz="2400" i="1" dirty="0">
                  <a:latin typeface="Beaufort for LOL" panose="02020503050000020004" pitchFamily="18" charset="0"/>
                  <a:cs typeface="Beaufort for LOL" panose="02020503050000020004" pitchFamily="18" charset="0"/>
                </a:endParaRPr>
              </a:p>
            </p:txBody>
          </p:sp>
        </mc:Choice>
        <mc:Fallback xmlns="">
          <p:sp>
            <p:nvSpPr>
              <p:cNvPr id="64" name="TextBox 63">
                <a:extLst>
                  <a:ext uri="{FF2B5EF4-FFF2-40B4-BE49-F238E27FC236}">
                    <a16:creationId xmlns:a16="http://schemas.microsoft.com/office/drawing/2014/main" id="{8A6FA09A-1284-A4B8-3DE7-2BAFCB99C719}"/>
                  </a:ext>
                </a:extLst>
              </p:cNvPr>
              <p:cNvSpPr txBox="1">
                <a:spLocks noRot="1" noChangeAspect="1" noMove="1" noResize="1" noEditPoints="1" noAdjustHandles="1" noChangeArrowheads="1" noChangeShapeType="1" noTextEdit="1"/>
              </p:cNvSpPr>
              <p:nvPr/>
            </p:nvSpPr>
            <p:spPr>
              <a:xfrm>
                <a:off x="5652997" y="3152709"/>
                <a:ext cx="6660551" cy="3173305"/>
              </a:xfrm>
              <a:prstGeom prst="rect">
                <a:avLst/>
              </a:prstGeom>
              <a:blipFill>
                <a:blip r:embed="rId4"/>
                <a:stretch>
                  <a:fillRect l="-1372" t="-1536" b="-3263"/>
                </a:stretch>
              </a:blipFill>
            </p:spPr>
            <p:txBody>
              <a:bodyPr/>
              <a:lstStyle/>
              <a:p>
                <a:r>
                  <a:rPr lang="en-AT">
                    <a:noFill/>
                  </a:rPr>
                  <a:t> </a:t>
                </a:r>
              </a:p>
            </p:txBody>
          </p:sp>
        </mc:Fallback>
      </mc:AlternateContent>
      <p:sp>
        <p:nvSpPr>
          <p:cNvPr id="65" name="TextBox 64">
            <a:extLst>
              <a:ext uri="{FF2B5EF4-FFF2-40B4-BE49-F238E27FC236}">
                <a16:creationId xmlns:a16="http://schemas.microsoft.com/office/drawing/2014/main" id="{DBD94F86-22A5-644D-8FF7-3B31A811CC83}"/>
              </a:ext>
            </a:extLst>
          </p:cNvPr>
          <p:cNvSpPr txBox="1"/>
          <p:nvPr/>
        </p:nvSpPr>
        <p:spPr>
          <a:xfrm>
            <a:off x="338126" y="1768058"/>
            <a:ext cx="1142456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There are several options on how to do this, for example: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684970-D517-EEED-D3A2-BF8EF7BD103E}"/>
                  </a:ext>
                </a:extLst>
              </p:cNvPr>
              <p:cNvSpPr txBox="1"/>
              <p:nvPr/>
            </p:nvSpPr>
            <p:spPr>
              <a:xfrm>
                <a:off x="67734" y="6049356"/>
                <a:ext cx="5311247" cy="757259"/>
              </a:xfrm>
              <a:prstGeom prst="rect">
                <a:avLst/>
              </a:prstGeom>
              <a:noFill/>
            </p:spPr>
            <p:txBody>
              <a:bodyPr wrap="square" rtlCol="0">
                <a:spAutoFit/>
              </a:bodyPr>
              <a:lstStyle/>
              <a:p>
                <a:r>
                  <a:rPr lang="en-US" sz="2000" b="1" i="1" dirty="0">
                    <a:latin typeface="Beaufort for LOL" panose="02020503050000020004" pitchFamily="18" charset="0"/>
                    <a:cs typeface="Beaufort for LOL" panose="02020503050000020004" pitchFamily="18" charset="0"/>
                  </a:rPr>
                  <a:t>Note:</a:t>
                </a:r>
                <a:r>
                  <a:rPr lang="en-US" sz="2000" i="1" dirty="0">
                    <a:latin typeface="Beaufort for LOL" panose="02020503050000020004" pitchFamily="18" charset="0"/>
                    <a:cs typeface="Beaufort for LOL" panose="02020503050000020004" pitchFamily="18" charset="0"/>
                  </a:rPr>
                  <a:t> In case 1. and 2., we set </a:t>
                </a:r>
                <a14:m>
                  <m:oMath xmlns:m="http://schemas.openxmlformats.org/officeDocument/2006/math">
                    <m:sSub>
                      <m:sSubPr>
                        <m:ctrlPr>
                          <a:rPr lang="en-US" sz="2000" i="1" dirty="0">
                            <a:latin typeface="Cambria Math" panose="02040503050406030204" pitchFamily="18" charset="0"/>
                            <a:cs typeface="Beaufort for LOL" panose="02020503050000020004" pitchFamily="18" charset="0"/>
                          </a:rPr>
                        </m:ctrlPr>
                      </m:sSubPr>
                      <m:e>
                        <m:r>
                          <a:rPr lang="en-US" sz="2000" i="1" dirty="0">
                            <a:latin typeface="Cambria Math" panose="02040503050406030204" pitchFamily="18" charset="0"/>
                            <a:cs typeface="Beaufort for LOL" panose="02020503050000020004" pitchFamily="18" charset="0"/>
                          </a:rPr>
                          <m:t>𝑤</m:t>
                        </m:r>
                      </m:e>
                      <m:sub>
                        <m:r>
                          <a:rPr lang="en-US" sz="2000" i="1" dirty="0">
                            <a:latin typeface="Cambria Math" panose="02040503050406030204" pitchFamily="18" charset="0"/>
                            <a:cs typeface="Beaufort for LOL" panose="02020503050000020004" pitchFamily="18" charset="0"/>
                          </a:rPr>
                          <m:t>𝑖𝑗</m:t>
                        </m:r>
                      </m:sub>
                    </m:sSub>
                    <m:r>
                      <a:rPr lang="en-US" sz="2000" i="1" dirty="0">
                        <a:latin typeface="Cambria Math" panose="02040503050406030204" pitchFamily="18" charset="0"/>
                        <a:cs typeface="Beaufort for LOL" panose="02020503050000020004" pitchFamily="18" charset="0"/>
                      </a:rPr>
                      <m:t>=</m:t>
                    </m:r>
                    <m:r>
                      <a:rPr lang="en-US" sz="2000" b="0" i="1" dirty="0" smtClean="0">
                        <a:latin typeface="Cambria Math" panose="02040503050406030204" pitchFamily="18" charset="0"/>
                        <a:cs typeface="Beaufort for LOL" panose="02020503050000020004" pitchFamily="18" charset="0"/>
                      </a:rPr>
                      <m:t>1</m:t>
                    </m:r>
                  </m:oMath>
                </a14:m>
                <a:r>
                  <a:rPr lang="en-US" sz="2000" b="1" i="1" dirty="0">
                    <a:latin typeface="Beaufort for LOL" panose="02020503050000020004" pitchFamily="18" charset="0"/>
                    <a:cs typeface="Beaufort for LOL" panose="02020503050000020004" pitchFamily="18" charset="0"/>
                  </a:rPr>
                  <a:t> </a:t>
                </a:r>
                <a:r>
                  <a:rPr lang="en-US" sz="2000" i="1" dirty="0">
                    <a:latin typeface="Beaufort for LOL" panose="02020503050000020004" pitchFamily="18" charset="0"/>
                    <a:cs typeface="Beaufort for LOL" panose="02020503050000020004" pitchFamily="18" charset="0"/>
                  </a:rPr>
                  <a:t>if there is an edge, </a:t>
                </a:r>
                <a14:m>
                  <m:oMath xmlns:m="http://schemas.openxmlformats.org/officeDocument/2006/math">
                    <m:sSub>
                      <m:sSubPr>
                        <m:ctrlPr>
                          <a:rPr lang="en-US" sz="2000" i="1" dirty="0">
                            <a:latin typeface="Cambria Math" panose="02040503050406030204" pitchFamily="18" charset="0"/>
                            <a:cs typeface="Beaufort for LOL" panose="02020503050000020004" pitchFamily="18" charset="0"/>
                          </a:rPr>
                        </m:ctrlPr>
                      </m:sSubPr>
                      <m:e>
                        <m:r>
                          <a:rPr lang="en-US" sz="2000" i="1" dirty="0">
                            <a:latin typeface="Cambria Math" panose="02040503050406030204" pitchFamily="18" charset="0"/>
                            <a:cs typeface="Beaufort for LOL" panose="02020503050000020004" pitchFamily="18" charset="0"/>
                          </a:rPr>
                          <m:t>𝑤</m:t>
                        </m:r>
                      </m:e>
                      <m:sub>
                        <m:r>
                          <a:rPr lang="en-US" sz="2000" i="1" dirty="0">
                            <a:latin typeface="Cambria Math" panose="02040503050406030204" pitchFamily="18" charset="0"/>
                            <a:cs typeface="Beaufort for LOL" panose="02020503050000020004" pitchFamily="18" charset="0"/>
                          </a:rPr>
                          <m:t>𝑖𝑗</m:t>
                        </m:r>
                      </m:sub>
                    </m:sSub>
                    <m:r>
                      <a:rPr lang="en-US" sz="2000" b="0" i="1" dirty="0" smtClean="0">
                        <a:latin typeface="Cambria Math" panose="02040503050406030204" pitchFamily="18" charset="0"/>
                        <a:cs typeface="Beaufort for LOL" panose="02020503050000020004" pitchFamily="18" charset="0"/>
                      </a:rPr>
                      <m:t>=0</m:t>
                    </m:r>
                  </m:oMath>
                </a14:m>
                <a:r>
                  <a:rPr lang="en-US" sz="2000" i="1" dirty="0">
                    <a:latin typeface="Beaufort for LOL" panose="02020503050000020004" pitchFamily="18" charset="0"/>
                    <a:cs typeface="Beaufort for LOL" panose="02020503050000020004" pitchFamily="18" charset="0"/>
                  </a:rPr>
                  <a:t> otherwise.</a:t>
                </a:r>
                <a:endParaRPr lang="en-AT" sz="2000" i="1"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C1684970-D517-EEED-D3A2-BF8EF7BD103E}"/>
                  </a:ext>
                </a:extLst>
              </p:cNvPr>
              <p:cNvSpPr txBox="1">
                <a:spLocks noRot="1" noChangeAspect="1" noMove="1" noResize="1" noEditPoints="1" noAdjustHandles="1" noChangeArrowheads="1" noChangeShapeType="1" noTextEdit="1"/>
              </p:cNvSpPr>
              <p:nvPr/>
            </p:nvSpPr>
            <p:spPr>
              <a:xfrm>
                <a:off x="67734" y="6049356"/>
                <a:ext cx="5311247" cy="757259"/>
              </a:xfrm>
              <a:prstGeom prst="rect">
                <a:avLst/>
              </a:prstGeom>
              <a:blipFill>
                <a:blip r:embed="rId5"/>
                <a:stretch>
                  <a:fillRect l="-1148" t="-4000" b="-9600"/>
                </a:stretch>
              </a:blipFill>
            </p:spPr>
            <p:txBody>
              <a:bodyPr/>
              <a:lstStyle/>
              <a:p>
                <a:r>
                  <a:rPr lang="en-AT">
                    <a:noFill/>
                  </a:rPr>
                  <a:t> </a:t>
                </a:r>
              </a:p>
            </p:txBody>
          </p:sp>
        </mc:Fallback>
      </mc:AlternateContent>
      <p:sp>
        <p:nvSpPr>
          <p:cNvPr id="7" name="Rectangle: Rounded Corners 6">
            <a:extLst>
              <a:ext uri="{FF2B5EF4-FFF2-40B4-BE49-F238E27FC236}">
                <a16:creationId xmlns:a16="http://schemas.microsoft.com/office/drawing/2014/main" id="{CC9E6D40-8964-B06A-F04A-E6C29B16FCD6}"/>
              </a:ext>
            </a:extLst>
          </p:cNvPr>
          <p:cNvSpPr/>
          <p:nvPr/>
        </p:nvSpPr>
        <p:spPr>
          <a:xfrm>
            <a:off x="67734" y="6030326"/>
            <a:ext cx="5113867" cy="757259"/>
          </a:xfrm>
          <a:prstGeom prst="roundRect">
            <a:avLst/>
          </a:prstGeom>
          <a:solidFill>
            <a:schemeClr val="accent4">
              <a:lumMod val="75000"/>
              <a:alpha val="7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46896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p:bldP spid="41" grpId="0" animBg="1"/>
      <p:bldP spid="62" grpId="0"/>
      <p:bldP spid="64" grpId="0"/>
      <p:bldP spid="5" grpId="0"/>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8E5DB-8331-2664-CA9F-7F9791C1B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E03F7-9B33-3E7A-686F-5DD8C6A56570}"/>
              </a:ext>
            </a:extLst>
          </p:cNvPr>
          <p:cNvSpPr>
            <a:spLocks noGrp="1"/>
          </p:cNvSpPr>
          <p:nvPr>
            <p:ph type="title"/>
          </p:nvPr>
        </p:nvSpPr>
        <p:spPr/>
        <p:txBody>
          <a:bodyPr/>
          <a:lstStyle/>
          <a:p>
            <a:r>
              <a:rPr lang="en-US" dirty="0"/>
              <a:t>2. Calculate the graph Laplacian</a:t>
            </a:r>
            <a:endParaRPr lang="en-AT" dirty="0"/>
          </a:p>
        </p:txBody>
      </p:sp>
      <p:sp>
        <p:nvSpPr>
          <p:cNvPr id="3" name="Slide Number Placeholder 2">
            <a:extLst>
              <a:ext uri="{FF2B5EF4-FFF2-40B4-BE49-F238E27FC236}">
                <a16:creationId xmlns:a16="http://schemas.microsoft.com/office/drawing/2014/main" id="{D12518CB-9F3F-628C-C75C-183C8A7681E3}"/>
              </a:ext>
            </a:extLst>
          </p:cNvPr>
          <p:cNvSpPr>
            <a:spLocks noGrp="1"/>
          </p:cNvSpPr>
          <p:nvPr>
            <p:ph type="sldNum" sz="quarter" idx="12"/>
          </p:nvPr>
        </p:nvSpPr>
        <p:spPr/>
        <p:txBody>
          <a:bodyPr/>
          <a:lstStyle/>
          <a:p>
            <a:fld id="{CC491BDB-77F2-4EF0-887C-9DE660584513}" type="slidenum">
              <a:rPr lang="en-GB" smtClean="0"/>
              <a:pPr/>
              <a:t>63</a:t>
            </a:fld>
            <a:endParaRPr lang="en-GB" dirty="0"/>
          </a:p>
        </p:txBody>
      </p:sp>
      <p:sp>
        <p:nvSpPr>
          <p:cNvPr id="8" name="Rectangle: Rounded Corners 7">
            <a:extLst>
              <a:ext uri="{FF2B5EF4-FFF2-40B4-BE49-F238E27FC236}">
                <a16:creationId xmlns:a16="http://schemas.microsoft.com/office/drawing/2014/main" id="{CA7AF263-EE70-0636-4F8F-062A3AEC27A1}"/>
              </a:ext>
            </a:extLst>
          </p:cNvPr>
          <p:cNvSpPr/>
          <p:nvPr/>
        </p:nvSpPr>
        <p:spPr>
          <a:xfrm>
            <a:off x="242891" y="1084646"/>
            <a:ext cx="11615041" cy="204802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9" name="TextBox 8">
            <a:extLst>
              <a:ext uri="{FF2B5EF4-FFF2-40B4-BE49-F238E27FC236}">
                <a16:creationId xmlns:a16="http://schemas.microsoft.com/office/drawing/2014/main" id="{4AC7F6AD-E70E-2685-EF53-5DEA0F61BAC4}"/>
              </a:ext>
            </a:extLst>
          </p:cNvPr>
          <p:cNvSpPr txBox="1"/>
          <p:nvPr/>
        </p:nvSpPr>
        <p:spPr>
          <a:xfrm>
            <a:off x="334068" y="1174824"/>
            <a:ext cx="1173683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Graph Laplacian: </a:t>
            </a:r>
            <a:r>
              <a:rPr lang="en-US" sz="2400" dirty="0">
                <a:latin typeface="Beaufort for LOL" panose="02020503050000020004" pitchFamily="18" charset="0"/>
                <a:cs typeface="Beaufort for LOL" panose="02020503050000020004" pitchFamily="18" charset="0"/>
              </a:rPr>
              <a:t>We define the (unnormalized) graph Laplacian as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B8765B-62C0-5922-31D2-6056259F9219}"/>
                  </a:ext>
                </a:extLst>
              </p:cNvPr>
              <p:cNvSpPr txBox="1"/>
              <p:nvPr/>
            </p:nvSpPr>
            <p:spPr>
              <a:xfrm>
                <a:off x="6096000" y="1690817"/>
                <a:ext cx="4997650" cy="399084"/>
              </a:xfrm>
              <a:prstGeom prst="rect">
                <a:avLst/>
              </a:prstGeom>
              <a:noFill/>
            </p:spPr>
            <p:txBody>
              <a:bodyPr wrap="non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oMath>
                </a14:m>
                <a:r>
                  <a:rPr lang="en-US" sz="2400" dirty="0">
                    <a:latin typeface="Beaufort for LOL" panose="02020503050000020004" pitchFamily="18" charset="0"/>
                    <a:cs typeface="Beaufort for LOL" panose="02020503050000020004" pitchFamily="18" charset="0"/>
                  </a:rPr>
                  <a:t> similarity matrix / adjacency matrix</a:t>
                </a:r>
                <a:endParaRPr lang="en-AT" sz="2400" dirty="0">
                  <a:latin typeface="Beaufort for LOL" panose="02020503050000020004" pitchFamily="18" charset="0"/>
                  <a:cs typeface="Beaufort for LOL" panose="02020503050000020004" pitchFamily="18" charset="0"/>
                </a:endParaRPr>
              </a:p>
            </p:txBody>
          </p:sp>
        </mc:Choice>
        <mc:Fallback xmlns="">
          <p:sp>
            <p:nvSpPr>
              <p:cNvPr id="10" name="TextBox 9">
                <a:extLst>
                  <a:ext uri="{FF2B5EF4-FFF2-40B4-BE49-F238E27FC236}">
                    <a16:creationId xmlns:a16="http://schemas.microsoft.com/office/drawing/2014/main" id="{E5B8765B-62C0-5922-31D2-6056259F9219}"/>
                  </a:ext>
                </a:extLst>
              </p:cNvPr>
              <p:cNvSpPr txBox="1">
                <a:spLocks noRot="1" noChangeAspect="1" noMove="1" noResize="1" noEditPoints="1" noAdjustHandles="1" noChangeArrowheads="1" noChangeShapeType="1" noTextEdit="1"/>
              </p:cNvSpPr>
              <p:nvPr/>
            </p:nvSpPr>
            <p:spPr>
              <a:xfrm>
                <a:off x="6096000" y="1690817"/>
                <a:ext cx="4997650" cy="399084"/>
              </a:xfrm>
              <a:prstGeom prst="rect">
                <a:avLst/>
              </a:prstGeom>
              <a:blipFill>
                <a:blip r:embed="rId2"/>
                <a:stretch>
                  <a:fillRect l="-2073" t="-22727" r="-2561" b="-37879"/>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8EF5C40-AE4B-E4B4-62F4-8E08908636B9}"/>
                  </a:ext>
                </a:extLst>
              </p:cNvPr>
              <p:cNvSpPr txBox="1"/>
              <p:nvPr/>
            </p:nvSpPr>
            <p:spPr>
              <a:xfrm>
                <a:off x="1975051" y="1520038"/>
                <a:ext cx="3723015" cy="830997"/>
              </a:xfrm>
              <a:prstGeom prst="rect">
                <a:avLst/>
              </a:prstGeom>
              <a:noFill/>
            </p:spPr>
            <p:txBody>
              <a:bodyPr wrap="square">
                <a:spAutoFit/>
              </a:bodyPr>
              <a:lstStyle/>
              <a:p>
                <a:endParaRPr lang="en-US" sz="2400" b="1" i="1" dirty="0">
                  <a:latin typeface="Cambria Math" panose="02040503050406030204" pitchFamily="18" charset="0"/>
                  <a:cs typeface="Beaufort for LOL" panose="02020503050000020004" pitchFamily="18" charset="0"/>
                </a:endParaRPr>
              </a:p>
              <a:p>
                <a14:m>
                  <m:oMath xmlns:m="http://schemas.openxmlformats.org/officeDocument/2006/math">
                    <m:r>
                      <a:rPr lang="de-DE" sz="2400" b="1" i="1" smtClean="0">
                        <a:latin typeface="Cambria Math" panose="02040503050406030204" pitchFamily="18" charset="0"/>
                        <a:cs typeface="Beaufort for LOL" panose="02020503050000020004" pitchFamily="18" charset="0"/>
                      </a:rPr>
                      <m:t>𝑳</m:t>
                    </m:r>
                    <m:r>
                      <a:rPr lang="en-US" sz="2400" b="0" i="1" smtClean="0">
                        <a:latin typeface="Cambria Math" panose="02040503050406030204" pitchFamily="18" charset="0"/>
                        <a:cs typeface="Beaufort for LOL" panose="02020503050000020004" pitchFamily="18" charset="0"/>
                      </a:rPr>
                      <m:t>=</m:t>
                    </m:r>
                    <m:r>
                      <a:rPr lang="en-US" sz="2400" b="1" i="1" smtClean="0">
                        <a:latin typeface="Cambria Math" panose="02040503050406030204" pitchFamily="18" charset="0"/>
                        <a:cs typeface="Beaufort for LOL" panose="02020503050000020004" pitchFamily="18" charset="0"/>
                      </a:rPr>
                      <m:t>𝑫</m:t>
                    </m:r>
                    <m:r>
                      <a:rPr lang="en-US" sz="2400" b="0" i="1" smtClean="0">
                        <a:latin typeface="Cambria Math" panose="02040503050406030204" pitchFamily="18" charset="0"/>
                        <a:cs typeface="Beaufort for LOL" panose="02020503050000020004" pitchFamily="18" charset="0"/>
                      </a:rPr>
                      <m:t> −</m:t>
                    </m:r>
                    <m:r>
                      <a:rPr lang="en-US" sz="2400" b="1" i="1" smtClean="0">
                        <a:latin typeface="Cambria Math" panose="02040503050406030204" pitchFamily="18" charset="0"/>
                        <a:cs typeface="Beaufort for LOL" panose="02020503050000020004" pitchFamily="18" charset="0"/>
                      </a:rPr>
                      <m:t>𝑾</m:t>
                    </m:r>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with  </a:t>
                </a:r>
              </a:p>
            </p:txBody>
          </p:sp>
        </mc:Choice>
        <mc:Fallback xmlns="">
          <p:sp>
            <p:nvSpPr>
              <p:cNvPr id="14" name="TextBox 13">
                <a:extLst>
                  <a:ext uri="{FF2B5EF4-FFF2-40B4-BE49-F238E27FC236}">
                    <a16:creationId xmlns:a16="http://schemas.microsoft.com/office/drawing/2014/main" id="{B8EF5C40-AE4B-E4B4-62F4-8E08908636B9}"/>
                  </a:ext>
                </a:extLst>
              </p:cNvPr>
              <p:cNvSpPr txBox="1">
                <a:spLocks noRot="1" noChangeAspect="1" noMove="1" noResize="1" noEditPoints="1" noAdjustHandles="1" noChangeArrowheads="1" noChangeShapeType="1" noTextEdit="1"/>
              </p:cNvSpPr>
              <p:nvPr/>
            </p:nvSpPr>
            <p:spPr>
              <a:xfrm>
                <a:off x="1975051" y="1520038"/>
                <a:ext cx="3723015" cy="830997"/>
              </a:xfrm>
              <a:prstGeom prst="rect">
                <a:avLst/>
              </a:prstGeom>
              <a:blipFill>
                <a:blip r:embed="rId3"/>
                <a:stretch>
                  <a:fillRect l="-491" b="-15328"/>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5DCC73F-D25A-EB08-C24A-C7BEDC4FA6DD}"/>
                  </a:ext>
                </a:extLst>
              </p:cNvPr>
              <p:cNvSpPr txBox="1"/>
              <p:nvPr/>
            </p:nvSpPr>
            <p:spPr>
              <a:xfrm>
                <a:off x="6096000" y="2175216"/>
                <a:ext cx="4193136" cy="810543"/>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rPr>
                      <m:t>𝐷</m:t>
                    </m:r>
                    <m:r>
                      <a:rPr lang="en-US" sz="2400" b="0" i="1" smtClean="0">
                        <a:latin typeface="Cambria Math" panose="02040503050406030204" pitchFamily="18" charset="0"/>
                      </a:rPr>
                      <m:t>:</m:t>
                    </m:r>
                  </m:oMath>
                </a14:m>
                <a:r>
                  <a:rPr lang="en-US" sz="2400" dirty="0">
                    <a:latin typeface="Beaufort for LOL" panose="02020503050000020004" pitchFamily="18" charset="0"/>
                    <a:cs typeface="Beaufort for LOL" panose="02020503050000020004" pitchFamily="18" charset="0"/>
                  </a:rPr>
                  <a:t>  degree matrix, </a:t>
                </a:r>
                <a14:m>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panose="02040503050406030204" pitchFamily="18" charset="0"/>
                          </a:rPr>
                          <m:t>𝐷</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=0</m:t>
                    </m:r>
                  </m:oMath>
                </a14:m>
                <a:r>
                  <a:rPr lang="en-US" sz="2400" dirty="0">
                    <a:latin typeface="Beaufort for LOL" panose="02020503050000020004" pitchFamily="18" charset="0"/>
                    <a:cs typeface="Beaufort for LOL" panose="02020503050000020004" pitchFamily="18" charset="0"/>
                  </a:rPr>
                  <a:t> if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oMath>
                </a14:m>
                <a:endParaRPr lang="en-US" sz="2400" dirty="0">
                  <a:latin typeface="Beaufort for LOL" panose="02020503050000020004" pitchFamily="18" charset="0"/>
                  <a:cs typeface="Beaufort for LOL" panose="02020503050000020004" pitchFamily="18" charset="0"/>
                </a:endParaRPr>
              </a:p>
              <a:p>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𝐷</m:t>
                        </m:r>
                      </m:e>
                      <m:sub>
                        <m:r>
                          <a:rPr lang="en-US" sz="2400" b="0" i="1" smtClean="0">
                            <a:latin typeface="Cambria Math" panose="02040503050406030204" pitchFamily="18" charset="0"/>
                          </a:rPr>
                          <m:t>𝑖𝑖</m:t>
                        </m:r>
                      </m:sub>
                    </m:sSub>
                    <m:r>
                      <a:rPr lang="en-US" sz="2400" b="0" i="0"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𝑗</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𝑖𝑗</m:t>
                            </m:r>
                          </m:sub>
                        </m:sSub>
                      </m:e>
                    </m:nary>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15" name="TextBox 14">
                <a:extLst>
                  <a:ext uri="{FF2B5EF4-FFF2-40B4-BE49-F238E27FC236}">
                    <a16:creationId xmlns:a16="http://schemas.microsoft.com/office/drawing/2014/main" id="{55DCC73F-D25A-EB08-C24A-C7BEDC4FA6DD}"/>
                  </a:ext>
                </a:extLst>
              </p:cNvPr>
              <p:cNvSpPr txBox="1">
                <a:spLocks noRot="1" noChangeAspect="1" noMove="1" noResize="1" noEditPoints="1" noAdjustHandles="1" noChangeArrowheads="1" noChangeShapeType="1" noTextEdit="1"/>
              </p:cNvSpPr>
              <p:nvPr/>
            </p:nvSpPr>
            <p:spPr>
              <a:xfrm>
                <a:off x="6096000" y="2175216"/>
                <a:ext cx="4193136" cy="810543"/>
              </a:xfrm>
              <a:prstGeom prst="rect">
                <a:avLst/>
              </a:prstGeom>
              <a:blipFill>
                <a:blip r:embed="rId4"/>
                <a:stretch>
                  <a:fillRect l="-2471" t="-31579" r="-3634" b="-111278"/>
                </a:stretch>
              </a:blipFill>
            </p:spPr>
            <p:txBody>
              <a:bodyPr/>
              <a:lstStyle/>
              <a:p>
                <a:r>
                  <a:rPr lang="en-AT">
                    <a:noFill/>
                  </a:rPr>
                  <a:t> </a:t>
                </a:r>
              </a:p>
            </p:txBody>
          </p:sp>
        </mc:Fallback>
      </mc:AlternateContent>
      <p:sp>
        <p:nvSpPr>
          <p:cNvPr id="16" name="TextBox 15">
            <a:extLst>
              <a:ext uri="{FF2B5EF4-FFF2-40B4-BE49-F238E27FC236}">
                <a16:creationId xmlns:a16="http://schemas.microsoft.com/office/drawing/2014/main" id="{3E32A1CB-1D63-09E0-AB84-C4AADF63AB6C}"/>
              </a:ext>
            </a:extLst>
          </p:cNvPr>
          <p:cNvSpPr txBox="1"/>
          <p:nvPr/>
        </p:nvSpPr>
        <p:spPr>
          <a:xfrm>
            <a:off x="334068" y="3610459"/>
            <a:ext cx="1173683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Exercise:</a:t>
            </a:r>
            <a:r>
              <a:rPr lang="en-US" sz="2400" dirty="0">
                <a:latin typeface="Beaufort for LOL" panose="02020503050000020004" pitchFamily="18" charset="0"/>
                <a:cs typeface="Beaufort for LOL" panose="02020503050000020004" pitchFamily="18" charset="0"/>
              </a:rPr>
              <a:t> Proof the following properties.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F03A8B5-2CD7-7E6B-F83B-B88374D6C345}"/>
                  </a:ext>
                </a:extLst>
              </p:cNvPr>
              <p:cNvSpPr txBox="1"/>
              <p:nvPr/>
            </p:nvSpPr>
            <p:spPr>
              <a:xfrm>
                <a:off x="334068" y="4297435"/>
                <a:ext cx="11736830" cy="1753493"/>
              </a:xfrm>
              <a:prstGeom prst="rect">
                <a:avLst/>
              </a:prstGeom>
              <a:noFill/>
            </p:spPr>
            <p:txBody>
              <a:bodyPr wrap="square" rtlCol="0">
                <a:spAutoFit/>
              </a:bodyPr>
              <a:lstStyle/>
              <a:p>
                <a:pPr marL="457200" indent="-457200">
                  <a:buAutoNum type="arabicPeriod"/>
                </a:pPr>
                <a:r>
                  <a:rPr lang="en-US" sz="2400" dirty="0">
                    <a:latin typeface="Beaufort for LOL" panose="02020503050000020004" pitchFamily="18" charset="0"/>
                    <a:cs typeface="Beaufort for LOL" panose="02020503050000020004" pitchFamily="18" charset="0"/>
                  </a:rPr>
                  <a:t> For every vector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𝑓</m:t>
                    </m:r>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𝑛</m:t>
                        </m:r>
                      </m:sup>
                    </m:sSup>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we have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a:rPr lang="en-US" sz="2400" i="1">
                            <a:latin typeface="Cambria Math" panose="02040503050406030204" pitchFamily="18" charset="0"/>
                            <a:cs typeface="Beaufort for LOL" panose="02020503050000020004" pitchFamily="18" charset="0"/>
                          </a:rPr>
                          <m:t>𝑓</m:t>
                        </m:r>
                      </m:e>
                      <m:sup>
                        <m:r>
                          <m:rPr>
                            <m:sty m:val="p"/>
                          </m:rPr>
                          <a:rPr lang="en-US" sz="2400" b="0" i="0" smtClean="0">
                            <a:latin typeface="Cambria Math" panose="02040503050406030204" pitchFamily="18" charset="0"/>
                            <a:cs typeface="Beaufort for LOL" panose="02020503050000020004" pitchFamily="18" charset="0"/>
                          </a:rPr>
                          <m:t>T</m:t>
                        </m:r>
                      </m:sup>
                    </m:sSup>
                    <m:r>
                      <a:rPr lang="en-US" sz="2400" b="0" i="1" smtClean="0">
                        <a:latin typeface="Cambria Math" panose="02040503050406030204" pitchFamily="18" charset="0"/>
                        <a:cs typeface="Beaufort for LOL" panose="02020503050000020004" pitchFamily="18" charset="0"/>
                      </a:rPr>
                      <m:t>𝐿𝑓</m:t>
                    </m:r>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1</m:t>
                        </m:r>
                      </m:num>
                      <m:den>
                        <m:r>
                          <a:rPr lang="en-US" sz="2400" b="0" i="1" smtClean="0">
                            <a:latin typeface="Cambria Math" panose="02040503050406030204" pitchFamily="18" charset="0"/>
                            <a:cs typeface="Beaufort for LOL" panose="02020503050000020004" pitchFamily="18" charset="0"/>
                          </a:rPr>
                          <m:t>2</m:t>
                        </m:r>
                      </m:den>
                    </m:f>
                    <m:nary>
                      <m:naryPr>
                        <m:chr m:val="∑"/>
                        <m:ctrlPr>
                          <a:rPr lang="en-US" sz="2400" b="0" i="1" smtClean="0">
                            <a:latin typeface="Cambria Math" panose="02040503050406030204" pitchFamily="18" charset="0"/>
                            <a:cs typeface="Beaufort for LOL" panose="02020503050000020004" pitchFamily="18" charset="0"/>
                          </a:rPr>
                        </m:ctrlPr>
                      </m:naryPr>
                      <m:sub>
                        <m:r>
                          <a:rPr lang="en-US" sz="2400" b="0" i="1" smtClean="0">
                            <a:latin typeface="Cambria Math" panose="02040503050406030204" pitchFamily="18" charset="0"/>
                            <a:cs typeface="Beaufort for LOL" panose="02020503050000020004" pitchFamily="18" charset="0"/>
                          </a:rPr>
                          <m:t>𝑖</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𝑗</m:t>
                        </m:r>
                        <m:r>
                          <a:rPr lang="en-US" sz="2400" b="0" i="1" smtClean="0">
                            <a:latin typeface="Cambria Math" panose="02040503050406030204" pitchFamily="18" charset="0"/>
                            <a:cs typeface="Beaufort for LOL" panose="02020503050000020004" pitchFamily="18" charset="0"/>
                          </a:rPr>
                          <m:t>=1</m:t>
                        </m:r>
                      </m:sub>
                      <m:sup>
                        <m:r>
                          <a:rPr lang="en-US" sz="2400" b="0" i="1" smtClean="0">
                            <a:latin typeface="Cambria Math" panose="02040503050406030204" pitchFamily="18" charset="0"/>
                            <a:cs typeface="Beaufort for LOL" panose="02020503050000020004" pitchFamily="18" charset="0"/>
                          </a:rPr>
                          <m:t>𝑛</m:t>
                        </m:r>
                      </m:sup>
                      <m:e>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𝑊</m:t>
                            </m:r>
                          </m:e>
                          <m:sub>
                            <m:r>
                              <a:rPr lang="en-US" sz="2400" b="0" i="1" smtClean="0">
                                <a:latin typeface="Cambria Math" panose="02040503050406030204" pitchFamily="18" charset="0"/>
                                <a:cs typeface="Beaufort for LOL" panose="02020503050000020004" pitchFamily="18" charset="0"/>
                              </a:rPr>
                              <m:t>𝑖𝑗</m:t>
                            </m:r>
                          </m:sub>
                        </m:sSub>
                        <m:sSup>
                          <m:sSupPr>
                            <m:ctrlPr>
                              <a:rPr lang="en-US" sz="2400" b="0" i="1" smtClean="0">
                                <a:latin typeface="Cambria Math" panose="02040503050406030204" pitchFamily="18" charset="0"/>
                                <a:cs typeface="Beaufort for LOL" panose="02020503050000020004" pitchFamily="18" charset="0"/>
                              </a:rPr>
                            </m:ctrlPr>
                          </m:sSupPr>
                          <m:e>
                            <m:d>
                              <m:dPr>
                                <m:ctrlPr>
                                  <a:rPr lang="en-US" sz="2400" b="0" i="1" smtClean="0">
                                    <a:latin typeface="Cambria Math" panose="02040503050406030204" pitchFamily="18" charset="0"/>
                                    <a:cs typeface="Beaufort for LOL" panose="02020503050000020004" pitchFamily="18" charset="0"/>
                                  </a:rPr>
                                </m:ctrlPr>
                              </m:dPr>
                              <m:e>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𝑓</m:t>
                                    </m:r>
                                  </m:e>
                                  <m:sub>
                                    <m:r>
                                      <a:rPr lang="en-US" sz="2400" b="0" i="1" smtClean="0">
                                        <a:latin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𝑓</m:t>
                                    </m:r>
                                  </m:e>
                                  <m:sub>
                                    <m:r>
                                      <a:rPr lang="en-US" sz="2400" b="0" i="1" smtClean="0">
                                        <a:latin typeface="Cambria Math" panose="02040503050406030204" pitchFamily="18" charset="0"/>
                                        <a:cs typeface="Beaufort for LOL" panose="02020503050000020004" pitchFamily="18" charset="0"/>
                                      </a:rPr>
                                      <m:t>𝑗</m:t>
                                    </m:r>
                                  </m:sub>
                                </m:sSub>
                              </m:e>
                            </m:d>
                          </m:e>
                          <m:sup>
                            <m:r>
                              <a:rPr lang="en-US" sz="2400" b="0" i="1" smtClean="0">
                                <a:latin typeface="Cambria Math" panose="02040503050406030204" pitchFamily="18" charset="0"/>
                                <a:cs typeface="Beaufort for LOL" panose="02020503050000020004" pitchFamily="18" charset="0"/>
                              </a:rPr>
                              <m:t>2</m:t>
                            </m:r>
                          </m:sup>
                        </m:sSup>
                      </m:e>
                    </m:nary>
                  </m:oMath>
                </a14:m>
                <a:endParaRPr lang="en-US" sz="2400" b="0" i="1" dirty="0">
                  <a:latin typeface="Beaufort for LOL" panose="02020503050000020004" pitchFamily="18" charset="0"/>
                  <a:cs typeface="Beaufort for LOL" panose="02020503050000020004" pitchFamily="18" charset="0"/>
                </a:endParaRPr>
              </a:p>
              <a:p>
                <a:pPr marL="457200" indent="-457200">
                  <a:buAutoNum type="arabicPeriod"/>
                </a:pPr>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 is symmetric and positive definite (i.e., </a:t>
                </a:r>
                <a14:m>
                  <m:oMath xmlns:m="http://schemas.openxmlformats.org/officeDocument/2006/math">
                    <m:sSup>
                      <m:sSupPr>
                        <m:ctrlPr>
                          <a:rPr lang="en-US" sz="2400" i="1">
                            <a:latin typeface="Cambria Math" panose="02040503050406030204" pitchFamily="18" charset="0"/>
                            <a:cs typeface="Beaufort for LOL" panose="02020503050000020004" pitchFamily="18" charset="0"/>
                          </a:rPr>
                        </m:ctrlPr>
                      </m:sSupPr>
                      <m:e>
                        <m:r>
                          <a:rPr lang="en-US" sz="2400" i="1">
                            <a:latin typeface="Cambria Math" panose="02040503050406030204" pitchFamily="18" charset="0"/>
                            <a:cs typeface="Beaufort for LOL" panose="02020503050000020004" pitchFamily="18" charset="0"/>
                          </a:rPr>
                          <m:t>𝑓</m:t>
                        </m:r>
                      </m:e>
                      <m:sup>
                        <m:r>
                          <m:rPr>
                            <m:sty m:val="p"/>
                          </m:rPr>
                          <a:rPr lang="en-US" sz="2400">
                            <a:latin typeface="Cambria Math" panose="02040503050406030204" pitchFamily="18" charset="0"/>
                            <a:cs typeface="Beaufort for LOL" panose="02020503050000020004" pitchFamily="18" charset="0"/>
                          </a:rPr>
                          <m:t>T</m:t>
                        </m:r>
                      </m:sup>
                    </m:sSup>
                    <m:r>
                      <a:rPr lang="en-US" sz="2400" i="1">
                        <a:latin typeface="Cambria Math" panose="02040503050406030204" pitchFamily="18" charset="0"/>
                        <a:cs typeface="Beaufort for LOL" panose="02020503050000020004" pitchFamily="18" charset="0"/>
                      </a:rPr>
                      <m:t>𝐿𝑓</m:t>
                    </m:r>
                    <m:r>
                      <a:rPr lang="en-US" sz="2400" b="0" i="1" smtClean="0">
                        <a:latin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 for all </a:t>
                </a:r>
                <a14:m>
                  <m:oMath xmlns:m="http://schemas.openxmlformats.org/officeDocument/2006/math">
                    <m:r>
                      <a:rPr lang="en-US" sz="2400" i="1">
                        <a:latin typeface="Cambria Math" panose="02040503050406030204" pitchFamily="18" charset="0"/>
                        <a:cs typeface="Beaufort for LOL" panose="02020503050000020004" pitchFamily="18" charset="0"/>
                      </a:rPr>
                      <m:t>𝑓</m:t>
                    </m:r>
                    <m:r>
                      <a:rPr lang="en-US" sz="2400" i="1">
                        <a:latin typeface="Cambria Math" panose="02040503050406030204" pitchFamily="18" charset="0"/>
                        <a:cs typeface="Beaufort for LOL" panose="02020503050000020004" pitchFamily="18" charset="0"/>
                      </a:rPr>
                      <m:t>∈</m:t>
                    </m:r>
                    <m:sSup>
                      <m:sSupPr>
                        <m:ctrlPr>
                          <a:rPr lang="en-US" sz="2400" i="1">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i="1">
                            <a:latin typeface="Cambria Math" panose="02040503050406030204" pitchFamily="18" charset="0"/>
                            <a:ea typeface="Cambria Math" panose="02040503050406030204" pitchFamily="18" charset="0"/>
                            <a:cs typeface="Beaufort for LOL" panose="02020503050000020004" pitchFamily="18" charset="0"/>
                          </a:rPr>
                          <m:t>ℝ</m:t>
                        </m:r>
                      </m:e>
                      <m:sup>
                        <m:r>
                          <a:rPr lang="en-US" sz="2400" i="1">
                            <a:latin typeface="Cambria Math" panose="02040503050406030204" pitchFamily="18" charset="0"/>
                            <a:ea typeface="Cambria Math" panose="02040503050406030204" pitchFamily="18" charset="0"/>
                            <a:cs typeface="Beaufort for LOL" panose="02020503050000020004" pitchFamily="18" charset="0"/>
                          </a:rPr>
                          <m:t>𝑛</m:t>
                        </m:r>
                      </m:sup>
                    </m:sSup>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oMath>
                </a14:m>
                <a:endParaRPr lang="en-US" sz="2400" dirty="0">
                  <a:latin typeface="Beaufort for LOL" panose="02020503050000020004" pitchFamily="18" charset="0"/>
                  <a:cs typeface="Beaufort for LOL" panose="02020503050000020004" pitchFamily="18" charset="0"/>
                </a:endParaRPr>
              </a:p>
              <a:p>
                <a:pPr marL="457200" indent="-457200">
                  <a:buAutoNum type="arabicPeriod"/>
                </a:pPr>
                <a:r>
                  <a:rPr lang="en-US" sz="2400" dirty="0">
                    <a:latin typeface="Beaufort for LOL" panose="02020503050000020004" pitchFamily="18" charset="0"/>
                    <a:cs typeface="Beaufort for LOL" panose="02020503050000020004" pitchFamily="18" charset="0"/>
                  </a:rPr>
                  <a:t> The smallest eigenvalue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 is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 with the constant one vector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(1,1,…,1)</m:t>
                    </m:r>
                  </m:oMath>
                </a14:m>
                <a:r>
                  <a:rPr lang="en-US" sz="2400" dirty="0">
                    <a:latin typeface="Beaufort for LOL" panose="02020503050000020004" pitchFamily="18" charset="0"/>
                    <a:cs typeface="Beaufort for LOL" panose="02020503050000020004" pitchFamily="18" charset="0"/>
                  </a:rPr>
                  <a:t> as eigenvector.</a:t>
                </a:r>
              </a:p>
              <a:p>
                <a:pPr marL="457200" indent="-457200">
                  <a:buAutoNum type="arabicPeriod"/>
                </a:pPr>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 has non-negative, real-valued eigenvalues.</a:t>
                </a:r>
              </a:p>
            </p:txBody>
          </p:sp>
        </mc:Choice>
        <mc:Fallback xmlns="">
          <p:sp>
            <p:nvSpPr>
              <p:cNvPr id="22" name="TextBox 21">
                <a:extLst>
                  <a:ext uri="{FF2B5EF4-FFF2-40B4-BE49-F238E27FC236}">
                    <a16:creationId xmlns:a16="http://schemas.microsoft.com/office/drawing/2014/main" id="{6F03A8B5-2CD7-7E6B-F83B-B88374D6C345}"/>
                  </a:ext>
                </a:extLst>
              </p:cNvPr>
              <p:cNvSpPr txBox="1">
                <a:spLocks noRot="1" noChangeAspect="1" noMove="1" noResize="1" noEditPoints="1" noAdjustHandles="1" noChangeArrowheads="1" noChangeShapeType="1" noTextEdit="1"/>
              </p:cNvSpPr>
              <p:nvPr/>
            </p:nvSpPr>
            <p:spPr>
              <a:xfrm>
                <a:off x="334068" y="4297435"/>
                <a:ext cx="11736830" cy="1753493"/>
              </a:xfrm>
              <a:prstGeom prst="rect">
                <a:avLst/>
              </a:prstGeom>
              <a:blipFill>
                <a:blip r:embed="rId5"/>
                <a:stretch>
                  <a:fillRect l="-883" b="-7639"/>
                </a:stretch>
              </a:blipFill>
            </p:spPr>
            <p:txBody>
              <a:bodyPr/>
              <a:lstStyle/>
              <a:p>
                <a:r>
                  <a:rPr lang="en-AT">
                    <a:noFill/>
                  </a:rPr>
                  <a:t> </a:t>
                </a:r>
              </a:p>
            </p:txBody>
          </p:sp>
        </mc:Fallback>
      </mc:AlternateContent>
    </p:spTree>
    <p:extLst>
      <p:ext uri="{BB962C8B-B14F-4D97-AF65-F5344CB8AC3E}">
        <p14:creationId xmlns:p14="http://schemas.microsoft.com/office/powerpoint/2010/main" val="339808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B05C5-EF40-BF00-5C8D-DB5076451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72592-3FCE-9111-F5CE-F678B9A3A4F2}"/>
              </a:ext>
            </a:extLst>
          </p:cNvPr>
          <p:cNvSpPr>
            <a:spLocks noGrp="1"/>
          </p:cNvSpPr>
          <p:nvPr>
            <p:ph type="title"/>
          </p:nvPr>
        </p:nvSpPr>
        <p:spPr/>
        <p:txBody>
          <a:bodyPr/>
          <a:lstStyle/>
          <a:p>
            <a:r>
              <a:rPr lang="en-US" dirty="0"/>
              <a:t>3. – 6. Spectral decomposition + k-means</a:t>
            </a:r>
            <a:endParaRPr lang="en-AT" dirty="0"/>
          </a:p>
        </p:txBody>
      </p:sp>
      <p:sp>
        <p:nvSpPr>
          <p:cNvPr id="3" name="Slide Number Placeholder 2">
            <a:extLst>
              <a:ext uri="{FF2B5EF4-FFF2-40B4-BE49-F238E27FC236}">
                <a16:creationId xmlns:a16="http://schemas.microsoft.com/office/drawing/2014/main" id="{9CD52865-4CC9-B1D1-FC94-EF3C109AD55A}"/>
              </a:ext>
            </a:extLst>
          </p:cNvPr>
          <p:cNvSpPr>
            <a:spLocks noGrp="1"/>
          </p:cNvSpPr>
          <p:nvPr>
            <p:ph type="sldNum" sz="quarter" idx="12"/>
          </p:nvPr>
        </p:nvSpPr>
        <p:spPr/>
        <p:txBody>
          <a:bodyPr/>
          <a:lstStyle/>
          <a:p>
            <a:fld id="{CC491BDB-77F2-4EF0-887C-9DE660584513}" type="slidenum">
              <a:rPr lang="en-GB" smtClean="0"/>
              <a:pPr/>
              <a:t>64</a:t>
            </a:fld>
            <a:endParaRPr lang="en-GB" dirty="0"/>
          </a:p>
        </p:txBody>
      </p:sp>
      <p:sp>
        <p:nvSpPr>
          <p:cNvPr id="8" name="Rectangle: Rounded Corners 7">
            <a:extLst>
              <a:ext uri="{FF2B5EF4-FFF2-40B4-BE49-F238E27FC236}">
                <a16:creationId xmlns:a16="http://schemas.microsoft.com/office/drawing/2014/main" id="{D517AFAB-EA83-040B-BF04-E4393B6FBB20}"/>
              </a:ext>
            </a:extLst>
          </p:cNvPr>
          <p:cNvSpPr/>
          <p:nvPr/>
        </p:nvSpPr>
        <p:spPr>
          <a:xfrm>
            <a:off x="242891" y="1684867"/>
            <a:ext cx="11615041" cy="142240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4" name="TextBox 3">
            <a:extLst>
              <a:ext uri="{FF2B5EF4-FFF2-40B4-BE49-F238E27FC236}">
                <a16:creationId xmlns:a16="http://schemas.microsoft.com/office/drawing/2014/main" id="{166DE2BA-D68B-4397-0874-E0B1C921C893}"/>
              </a:ext>
            </a:extLst>
          </p:cNvPr>
          <p:cNvSpPr txBox="1"/>
          <p:nvPr/>
        </p:nvSpPr>
        <p:spPr>
          <a:xfrm>
            <a:off x="212279" y="1070459"/>
            <a:ext cx="1173683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We motivate</a:t>
            </a:r>
            <a:r>
              <a:rPr lang="en-US" sz="2400" dirty="0">
                <a:latin typeface="Beaufort for LOL" panose="02020503050000020004" pitchFamily="18" charset="0"/>
                <a:cs typeface="Beaufort for LOL" panose="02020503050000020004" pitchFamily="18" charset="0"/>
              </a:rPr>
              <a:t> this step via the following observation: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325DB3-376F-E202-1B58-CA1B5EB1D0ED}"/>
                  </a:ext>
                </a:extLst>
              </p:cNvPr>
              <p:cNvSpPr txBox="1"/>
              <p:nvPr/>
            </p:nvSpPr>
            <p:spPr>
              <a:xfrm>
                <a:off x="334068" y="1795856"/>
                <a:ext cx="11736830"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Let G be an undirected graph with non-negative weights. The number of </a:t>
                </a:r>
                <a:r>
                  <a:rPr lang="en-US" sz="2400" b="1" dirty="0">
                    <a:latin typeface="Beaufort for LOL" panose="02020503050000020004" pitchFamily="18" charset="0"/>
                    <a:cs typeface="Beaufort for LOL" panose="02020503050000020004" pitchFamily="18" charset="0"/>
                  </a:rPr>
                  <a:t>connected components </a:t>
                </a:r>
                <a:r>
                  <a:rPr lang="en-US" sz="2400" dirty="0">
                    <a:latin typeface="Beaufort for LOL" panose="02020503050000020004" pitchFamily="18" charset="0"/>
                    <a:cs typeface="Beaufort for LOL" panose="02020503050000020004" pitchFamily="18" charset="0"/>
                  </a:rPr>
                  <a:t>of G is given by the </a:t>
                </a:r>
                <a:r>
                  <a:rPr lang="en-US" sz="2400" b="1" dirty="0">
                    <a:latin typeface="Beaufort for LOL" panose="02020503050000020004" pitchFamily="18" charset="0"/>
                    <a:cs typeface="Beaufort for LOL" panose="02020503050000020004" pitchFamily="18" charset="0"/>
                  </a:rPr>
                  <a:t>multiplicity</a:t>
                </a:r>
                <a:r>
                  <a:rPr lang="en-US" sz="2400" dirty="0">
                    <a:latin typeface="Beaufort for LOL" panose="02020503050000020004" pitchFamily="18" charset="0"/>
                    <a:cs typeface="Beaufort for LOL" panose="02020503050000020004" pitchFamily="18" charset="0"/>
                  </a:rPr>
                  <a:t> of the 0 eigenvalue of the Laplacian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 (i.e., the number of distinct eigenvectors with eigenvalue 0).</a:t>
                </a:r>
              </a:p>
            </p:txBody>
          </p:sp>
        </mc:Choice>
        <mc:Fallback xmlns="">
          <p:sp>
            <p:nvSpPr>
              <p:cNvPr id="5" name="TextBox 4">
                <a:extLst>
                  <a:ext uri="{FF2B5EF4-FFF2-40B4-BE49-F238E27FC236}">
                    <a16:creationId xmlns:a16="http://schemas.microsoft.com/office/drawing/2014/main" id="{C7325DB3-376F-E202-1B58-CA1B5EB1D0ED}"/>
                  </a:ext>
                </a:extLst>
              </p:cNvPr>
              <p:cNvSpPr txBox="1">
                <a:spLocks noRot="1" noChangeAspect="1" noMove="1" noResize="1" noEditPoints="1" noAdjustHandles="1" noChangeArrowheads="1" noChangeShapeType="1" noTextEdit="1"/>
              </p:cNvSpPr>
              <p:nvPr/>
            </p:nvSpPr>
            <p:spPr>
              <a:xfrm>
                <a:off x="334068" y="1795856"/>
                <a:ext cx="11736830" cy="1200329"/>
              </a:xfrm>
              <a:prstGeom prst="rect">
                <a:avLst/>
              </a:prstGeom>
              <a:blipFill>
                <a:blip r:embed="rId2"/>
                <a:stretch>
                  <a:fillRect l="-831" t="-4061" b="-10660"/>
                </a:stretch>
              </a:blipFill>
            </p:spPr>
            <p:txBody>
              <a:bodyPr/>
              <a:lstStyle/>
              <a:p>
                <a:r>
                  <a:rPr lang="en-AT">
                    <a:noFill/>
                  </a:rPr>
                  <a:t> </a:t>
                </a:r>
              </a:p>
            </p:txBody>
          </p:sp>
        </mc:Fallback>
      </mc:AlternateContent>
      <p:sp>
        <p:nvSpPr>
          <p:cNvPr id="6" name="TextBox 5">
            <a:extLst>
              <a:ext uri="{FF2B5EF4-FFF2-40B4-BE49-F238E27FC236}">
                <a16:creationId xmlns:a16="http://schemas.microsoft.com/office/drawing/2014/main" id="{116D136C-E9CF-F380-9750-3EF009C7E9AD}"/>
              </a:ext>
            </a:extLst>
          </p:cNvPr>
          <p:cNvSpPr txBox="1"/>
          <p:nvPr/>
        </p:nvSpPr>
        <p:spPr>
          <a:xfrm>
            <a:off x="227585" y="3079690"/>
            <a:ext cx="11736830" cy="400110"/>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Connected component: set of vertices that are reachable from each other.</a:t>
            </a:r>
          </a:p>
        </p:txBody>
      </p:sp>
      <p:sp>
        <p:nvSpPr>
          <p:cNvPr id="7" name="TextBox 6">
            <a:extLst>
              <a:ext uri="{FF2B5EF4-FFF2-40B4-BE49-F238E27FC236}">
                <a16:creationId xmlns:a16="http://schemas.microsoft.com/office/drawing/2014/main" id="{3DFA260A-7D8C-936B-D3C4-4943D210DB4B}"/>
              </a:ext>
            </a:extLst>
          </p:cNvPr>
          <p:cNvSpPr txBox="1"/>
          <p:nvPr/>
        </p:nvSpPr>
        <p:spPr>
          <a:xfrm>
            <a:off x="8883975" y="3079690"/>
            <a:ext cx="3133682" cy="400110"/>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Proof: see handwritten notes</a:t>
            </a:r>
          </a:p>
        </p:txBody>
      </p:sp>
      <p:sp>
        <p:nvSpPr>
          <p:cNvPr id="11" name="TextBox 10">
            <a:extLst>
              <a:ext uri="{FF2B5EF4-FFF2-40B4-BE49-F238E27FC236}">
                <a16:creationId xmlns:a16="http://schemas.microsoft.com/office/drawing/2014/main" id="{6B9CB2BC-4793-32FE-2A67-C05C3DCEE249}"/>
              </a:ext>
            </a:extLst>
          </p:cNvPr>
          <p:cNvSpPr txBox="1"/>
          <p:nvPr/>
        </p:nvSpPr>
        <p:spPr>
          <a:xfrm>
            <a:off x="212279" y="6260445"/>
            <a:ext cx="1173683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Thus: </a:t>
            </a:r>
            <a:r>
              <a:rPr lang="en-US" sz="2400" dirty="0">
                <a:latin typeface="Beaufort for LOL" panose="02020503050000020004" pitchFamily="18" charset="0"/>
                <a:cs typeface="Beaufort for LOL" panose="02020503050000020004" pitchFamily="18" charset="0"/>
              </a:rPr>
              <a:t>Spectrum of Laplacian describes connectedness. Useful for clustering!</a:t>
            </a:r>
          </a:p>
        </p:txBody>
      </p:sp>
      <p:sp>
        <p:nvSpPr>
          <p:cNvPr id="12" name="Oval 11">
            <a:extLst>
              <a:ext uri="{FF2B5EF4-FFF2-40B4-BE49-F238E27FC236}">
                <a16:creationId xmlns:a16="http://schemas.microsoft.com/office/drawing/2014/main" id="{E6CD89F5-65E0-D509-F17B-FC5F1050FB7C}"/>
              </a:ext>
            </a:extLst>
          </p:cNvPr>
          <p:cNvSpPr/>
          <p:nvPr/>
        </p:nvSpPr>
        <p:spPr>
          <a:xfrm>
            <a:off x="3747149" y="4824289"/>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1916603-3B84-10E9-0A26-FE7D0F44F5D0}"/>
              </a:ext>
            </a:extLst>
          </p:cNvPr>
          <p:cNvSpPr/>
          <p:nvPr/>
        </p:nvSpPr>
        <p:spPr>
          <a:xfrm>
            <a:off x="4907083" y="5186522"/>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56300577-4D9D-CF7A-5799-4283CB96DE96}"/>
              </a:ext>
            </a:extLst>
          </p:cNvPr>
          <p:cNvSpPr/>
          <p:nvPr/>
        </p:nvSpPr>
        <p:spPr>
          <a:xfrm>
            <a:off x="4813949" y="4146833"/>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1A44F3B4-8D34-02CF-9E2E-D0403F04B6A8}"/>
              </a:ext>
            </a:extLst>
          </p:cNvPr>
          <p:cNvSpPr/>
          <p:nvPr/>
        </p:nvSpPr>
        <p:spPr>
          <a:xfrm>
            <a:off x="6202483" y="4448907"/>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582B4740-7E62-965F-AB8F-15F4AB548234}"/>
              </a:ext>
            </a:extLst>
          </p:cNvPr>
          <p:cNvSpPr/>
          <p:nvPr/>
        </p:nvSpPr>
        <p:spPr>
          <a:xfrm>
            <a:off x="7115729" y="3980391"/>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21" name="Straight Connector 20">
            <a:extLst>
              <a:ext uri="{FF2B5EF4-FFF2-40B4-BE49-F238E27FC236}">
                <a16:creationId xmlns:a16="http://schemas.microsoft.com/office/drawing/2014/main" id="{0E3DAF1F-0440-852C-6AA5-A19F425572F9}"/>
              </a:ext>
            </a:extLst>
          </p:cNvPr>
          <p:cNvCxnSpPr>
            <a:stCxn id="12" idx="5"/>
            <a:endCxn id="13" idx="2"/>
          </p:cNvCxnSpPr>
          <p:nvPr/>
        </p:nvCxnSpPr>
        <p:spPr>
          <a:xfrm>
            <a:off x="4180754" y="5257894"/>
            <a:ext cx="726329" cy="182628"/>
          </a:xfrm>
          <a:prstGeom prst="line">
            <a:avLst/>
          </a:prstGeom>
          <a:ln w="508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7AEFBA0-5BC9-587B-A1BB-E23FFB3CA017}"/>
              </a:ext>
            </a:extLst>
          </p:cNvPr>
          <p:cNvCxnSpPr>
            <a:cxnSpLocks/>
            <a:stCxn id="17" idx="4"/>
            <a:endCxn id="13" idx="0"/>
          </p:cNvCxnSpPr>
          <p:nvPr/>
        </p:nvCxnSpPr>
        <p:spPr>
          <a:xfrm>
            <a:off x="5067949" y="4654833"/>
            <a:ext cx="93134" cy="531689"/>
          </a:xfrm>
          <a:prstGeom prst="line">
            <a:avLst/>
          </a:prstGeom>
          <a:ln w="508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2AA17B-1952-82BD-33FA-8BF5330683DC}"/>
              </a:ext>
            </a:extLst>
          </p:cNvPr>
          <p:cNvCxnSpPr>
            <a:cxnSpLocks/>
            <a:stCxn id="19" idx="2"/>
            <a:endCxn id="18" idx="7"/>
          </p:cNvCxnSpPr>
          <p:nvPr/>
        </p:nvCxnSpPr>
        <p:spPr>
          <a:xfrm flipH="1">
            <a:off x="6636088" y="4234391"/>
            <a:ext cx="479641" cy="288911"/>
          </a:xfrm>
          <a:prstGeom prst="line">
            <a:avLst/>
          </a:prstGeom>
          <a:ln w="508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97AED72-1F6C-3A80-D568-BEDDC675ADE3}"/>
              </a:ext>
            </a:extLst>
          </p:cNvPr>
          <p:cNvSpPr/>
          <p:nvPr/>
        </p:nvSpPr>
        <p:spPr>
          <a:xfrm>
            <a:off x="3541497" y="3700066"/>
            <a:ext cx="2358616" cy="2358616"/>
          </a:xfrm>
          <a:prstGeom prst="ellipse">
            <a:avLst/>
          </a:prstGeom>
          <a:noFill/>
          <a:ln w="31750">
            <a:solidFill>
              <a:srgbClr val="9E0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617EA2B1-241B-B2DE-DADC-805946668F41}"/>
              </a:ext>
            </a:extLst>
          </p:cNvPr>
          <p:cNvSpPr/>
          <p:nvPr/>
        </p:nvSpPr>
        <p:spPr>
          <a:xfrm>
            <a:off x="5973883" y="3563305"/>
            <a:ext cx="2358616" cy="2358616"/>
          </a:xfrm>
          <a:prstGeom prst="ellipse">
            <a:avLst/>
          </a:prstGeom>
          <a:noFill/>
          <a:ln w="31750">
            <a:solidFill>
              <a:srgbClr val="9E03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TextBox 31">
            <a:extLst>
              <a:ext uri="{FF2B5EF4-FFF2-40B4-BE49-F238E27FC236}">
                <a16:creationId xmlns:a16="http://schemas.microsoft.com/office/drawing/2014/main" id="{431ACEBC-DC2E-C63A-86C2-854496D029D2}"/>
              </a:ext>
            </a:extLst>
          </p:cNvPr>
          <p:cNvSpPr txBox="1"/>
          <p:nvPr/>
        </p:nvSpPr>
        <p:spPr>
          <a:xfrm>
            <a:off x="8171632" y="5436113"/>
            <a:ext cx="3133682" cy="400110"/>
          </a:xfrm>
          <a:prstGeom prst="rect">
            <a:avLst/>
          </a:prstGeom>
          <a:noFill/>
        </p:spPr>
        <p:txBody>
          <a:bodyPr wrap="square" rtlCol="0">
            <a:spAutoFit/>
          </a:bodyPr>
          <a:lstStyle/>
          <a:p>
            <a:r>
              <a:rPr lang="en-US" sz="2000" dirty="0">
                <a:solidFill>
                  <a:srgbClr val="9E0343"/>
                </a:solidFill>
                <a:latin typeface="Beaufort for LOL" panose="02020503050000020004" pitchFamily="18" charset="0"/>
                <a:cs typeface="Beaufort for LOL" panose="02020503050000020004" pitchFamily="18" charset="0"/>
              </a:rPr>
              <a:t>Second component</a:t>
            </a:r>
          </a:p>
        </p:txBody>
      </p:sp>
      <p:sp>
        <p:nvSpPr>
          <p:cNvPr id="33" name="TextBox 32">
            <a:extLst>
              <a:ext uri="{FF2B5EF4-FFF2-40B4-BE49-F238E27FC236}">
                <a16:creationId xmlns:a16="http://schemas.microsoft.com/office/drawing/2014/main" id="{BBDEFD8F-C318-60F7-CA13-8A2D9CDFE085}"/>
              </a:ext>
            </a:extLst>
          </p:cNvPr>
          <p:cNvSpPr txBox="1"/>
          <p:nvPr/>
        </p:nvSpPr>
        <p:spPr>
          <a:xfrm>
            <a:off x="1937771" y="3822127"/>
            <a:ext cx="3133682" cy="400110"/>
          </a:xfrm>
          <a:prstGeom prst="rect">
            <a:avLst/>
          </a:prstGeom>
          <a:noFill/>
        </p:spPr>
        <p:txBody>
          <a:bodyPr wrap="square" rtlCol="0">
            <a:spAutoFit/>
          </a:bodyPr>
          <a:lstStyle/>
          <a:p>
            <a:r>
              <a:rPr lang="en-US" sz="2000" dirty="0">
                <a:solidFill>
                  <a:srgbClr val="9E0343"/>
                </a:solidFill>
                <a:latin typeface="Beaufort for LOL" panose="02020503050000020004" pitchFamily="18" charset="0"/>
                <a:cs typeface="Beaufort for LOL" panose="02020503050000020004" pitchFamily="18" charset="0"/>
              </a:rPr>
              <a:t>First component</a:t>
            </a:r>
          </a:p>
        </p:txBody>
      </p:sp>
    </p:spTree>
    <p:extLst>
      <p:ext uri="{BB962C8B-B14F-4D97-AF65-F5344CB8AC3E}">
        <p14:creationId xmlns:p14="http://schemas.microsoft.com/office/powerpoint/2010/main" val="2923611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5F639-3C2C-3192-1A29-196412576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DD114-B501-7C26-6DD1-CF22D50C8FD1}"/>
              </a:ext>
            </a:extLst>
          </p:cNvPr>
          <p:cNvSpPr>
            <a:spLocks noGrp="1"/>
          </p:cNvSpPr>
          <p:nvPr>
            <p:ph type="title"/>
          </p:nvPr>
        </p:nvSpPr>
        <p:spPr/>
        <p:txBody>
          <a:bodyPr/>
          <a:lstStyle/>
          <a:p>
            <a:r>
              <a:rPr lang="en-US" dirty="0"/>
              <a:t>3. – 6. Spectral decomposition + k-means</a:t>
            </a:r>
            <a:endParaRPr lang="en-AT" dirty="0"/>
          </a:p>
        </p:txBody>
      </p:sp>
      <p:sp>
        <p:nvSpPr>
          <p:cNvPr id="3" name="Slide Number Placeholder 2">
            <a:extLst>
              <a:ext uri="{FF2B5EF4-FFF2-40B4-BE49-F238E27FC236}">
                <a16:creationId xmlns:a16="http://schemas.microsoft.com/office/drawing/2014/main" id="{EA0841EC-FA22-77B7-1475-F9117C07B3C1}"/>
              </a:ext>
            </a:extLst>
          </p:cNvPr>
          <p:cNvSpPr>
            <a:spLocks noGrp="1"/>
          </p:cNvSpPr>
          <p:nvPr>
            <p:ph type="sldNum" sz="quarter" idx="12"/>
          </p:nvPr>
        </p:nvSpPr>
        <p:spPr/>
        <p:txBody>
          <a:bodyPr/>
          <a:lstStyle/>
          <a:p>
            <a:fld id="{CC491BDB-77F2-4EF0-887C-9DE660584513}" type="slidenum">
              <a:rPr lang="en-GB" smtClean="0"/>
              <a:pPr/>
              <a:t>65</a:t>
            </a:fld>
            <a:endParaRPr lang="en-GB" dirty="0"/>
          </a:p>
        </p:txBody>
      </p:sp>
      <p:sp>
        <p:nvSpPr>
          <p:cNvPr id="8" name="Rectangle: Rounded Corners 7">
            <a:extLst>
              <a:ext uri="{FF2B5EF4-FFF2-40B4-BE49-F238E27FC236}">
                <a16:creationId xmlns:a16="http://schemas.microsoft.com/office/drawing/2014/main" id="{FC116BAF-D696-4CC1-6F30-8DBD5C13EF3F}"/>
              </a:ext>
            </a:extLst>
          </p:cNvPr>
          <p:cNvSpPr/>
          <p:nvPr/>
        </p:nvSpPr>
        <p:spPr>
          <a:xfrm>
            <a:off x="151714" y="1694491"/>
            <a:ext cx="11828007" cy="2402964"/>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4" name="TextBox 3">
            <a:extLst>
              <a:ext uri="{FF2B5EF4-FFF2-40B4-BE49-F238E27FC236}">
                <a16:creationId xmlns:a16="http://schemas.microsoft.com/office/drawing/2014/main" id="{D9E85CFD-981B-A16C-C4AA-AEA938738011}"/>
              </a:ext>
            </a:extLst>
          </p:cNvPr>
          <p:cNvSpPr txBox="1"/>
          <p:nvPr/>
        </p:nvSpPr>
        <p:spPr>
          <a:xfrm>
            <a:off x="212279" y="1070459"/>
            <a:ext cx="1173683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In fact, </a:t>
            </a:r>
            <a:r>
              <a:rPr lang="en-US" sz="2400" dirty="0">
                <a:latin typeface="Beaufort for LOL" panose="02020503050000020004" pitchFamily="18" charset="0"/>
                <a:cs typeface="Beaufort for LOL" panose="02020503050000020004" pitchFamily="18" charset="0"/>
              </a:rPr>
              <a:t>the described algorithm can be connected to a well-known graph 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ECD9EE-701C-126D-6DFA-9B154AAE126B}"/>
                  </a:ext>
                </a:extLst>
              </p:cNvPr>
              <p:cNvSpPr txBox="1"/>
              <p:nvPr/>
            </p:nvSpPr>
            <p:spPr>
              <a:xfrm>
                <a:off x="242891" y="1805481"/>
                <a:ext cx="11736830" cy="17996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RatioCut:</a:t>
                </a:r>
                <a:r>
                  <a:rPr lang="en-US" sz="2400" dirty="0">
                    <a:latin typeface="Beaufort for LOL" panose="02020503050000020004" pitchFamily="18" charset="0"/>
                    <a:cs typeface="Beaufort for LOL" panose="02020503050000020004" pitchFamily="18" charset="0"/>
                  </a:rPr>
                  <a:t> Split up the vertices of a graph into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𝑘</m:t>
                    </m:r>
                  </m:oMath>
                </a14:m>
                <a:r>
                  <a:rPr lang="en-US" sz="2400" dirty="0">
                    <a:latin typeface="Beaufort for LOL" panose="02020503050000020004" pitchFamily="18" charset="0"/>
                    <a:cs typeface="Beaufort for LOL" panose="02020503050000020004" pitchFamily="18" charset="0"/>
                  </a:rPr>
                  <a:t> sets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𝐴</m:t>
                        </m:r>
                      </m:e>
                      <m:sub>
                        <m:r>
                          <a:rPr lang="en-US" sz="2400" b="0" i="1" dirty="0" smtClean="0">
                            <a:latin typeface="Cambria Math" panose="02040503050406030204" pitchFamily="18" charset="0"/>
                            <a:cs typeface="Beaufort for LOL" panose="02020503050000020004" pitchFamily="18" charset="0"/>
                          </a:rPr>
                          <m:t>𝑛</m:t>
                        </m:r>
                      </m:sub>
                    </m:sSub>
                  </m:oMath>
                </a14:m>
                <a:r>
                  <a:rPr lang="en-US" sz="2400" dirty="0">
                    <a:latin typeface="Beaufort for LOL" panose="02020503050000020004" pitchFamily="18" charset="0"/>
                    <a:cs typeface="Beaufort for LOL" panose="02020503050000020004" pitchFamily="18" charset="0"/>
                  </a:rPr>
                  <a:t>, such that:</a:t>
                </a:r>
              </a:p>
              <a:p>
                <a:pPr marL="457200" indent="-457200">
                  <a:spcAft>
                    <a:spcPts val="600"/>
                  </a:spcAft>
                  <a:buFont typeface="+mj-lt"/>
                  <a:buAutoNum type="arabicPeriod"/>
                </a:pPr>
                <a:r>
                  <a:rPr lang="en-US" sz="2400" b="0"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𝑊</m:t>
                    </m:r>
                    <m:d>
                      <m:dPr>
                        <m:ctrlPr>
                          <a:rPr lang="en-US" sz="2400" i="1" dirty="0">
                            <a:latin typeface="Cambria Math" panose="02040503050406030204" pitchFamily="18" charset="0"/>
                            <a:cs typeface="Beaufort for LOL" panose="02020503050000020004" pitchFamily="18" charset="0"/>
                          </a:rPr>
                        </m:ctrlPr>
                      </m:dPr>
                      <m:e>
                        <m:sSub>
                          <m:sSubPr>
                            <m:ctrlPr>
                              <a:rPr lang="en-US" sz="2400" i="1" dirty="0" err="1">
                                <a:latin typeface="Cambria Math" panose="02040503050406030204" pitchFamily="18" charset="0"/>
                                <a:cs typeface="Beaufort for LOL" panose="02020503050000020004" pitchFamily="18" charset="0"/>
                              </a:rPr>
                            </m:ctrlPr>
                          </m:sSubPr>
                          <m:e>
                            <m:r>
                              <a:rPr lang="en-US" sz="2400" i="1" dirty="0" err="1">
                                <a:latin typeface="Cambria Math" panose="02040503050406030204" pitchFamily="18" charset="0"/>
                                <a:cs typeface="Beaufort for LOL" panose="02020503050000020004" pitchFamily="18" charset="0"/>
                              </a:rPr>
                              <m:t>𝐴</m:t>
                            </m:r>
                          </m:e>
                          <m:sub>
                            <m:r>
                              <a:rPr lang="en-US" sz="2400" i="1" dirty="0">
                                <a:latin typeface="Cambria Math" panose="02040503050406030204" pitchFamily="18" charset="0"/>
                                <a:cs typeface="Beaufort for LOL" panose="02020503050000020004" pitchFamily="18" charset="0"/>
                              </a:rPr>
                              <m:t>𝑛</m:t>
                            </m:r>
                          </m:sub>
                        </m:sSub>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𝐶</m:t>
                        </m:r>
                        <m:d>
                          <m:dPr>
                            <m:ctrlPr>
                              <a:rPr lang="en-US" sz="2400" i="1" dirty="0">
                                <a:latin typeface="Cambria Math" panose="02040503050406030204" pitchFamily="18" charset="0"/>
                                <a:cs typeface="Beaufort for LOL" panose="02020503050000020004" pitchFamily="18" charset="0"/>
                              </a:rPr>
                            </m:ctrlPr>
                          </m:dPr>
                          <m:e>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𝐴</m:t>
                                </m:r>
                              </m:e>
                              <m:sub>
                                <m:r>
                                  <a:rPr lang="en-US" sz="2400" i="1" dirty="0">
                                    <a:latin typeface="Cambria Math" panose="02040503050406030204" pitchFamily="18" charset="0"/>
                                    <a:cs typeface="Beaufort for LOL" panose="02020503050000020004" pitchFamily="18" charset="0"/>
                                  </a:rPr>
                                  <m:t>𝑛</m:t>
                                </m:r>
                              </m:sub>
                            </m:sSub>
                          </m:e>
                        </m:d>
                      </m:e>
                    </m:d>
                    <m:r>
                      <a:rPr lang="en-US" sz="2400" i="1" dirty="0">
                        <a:latin typeface="Cambria Math" panose="02040503050406030204" pitchFamily="18" charset="0"/>
                        <a:cs typeface="Beaufort for LOL" panose="02020503050000020004" pitchFamily="18" charset="0"/>
                      </a:rPr>
                      <m:t> =</m:t>
                    </m:r>
                    <m:nary>
                      <m:naryPr>
                        <m:chr m:val="∑"/>
                        <m:supHide m:val="on"/>
                        <m:ctrlPr>
                          <a:rPr lang="en-US" sz="2400" i="1" dirty="0">
                            <a:latin typeface="Cambria Math" panose="02040503050406030204" pitchFamily="18" charset="0"/>
                            <a:cs typeface="Beaufort for LOL" panose="02020503050000020004" pitchFamily="18" charset="0"/>
                          </a:rPr>
                        </m:ctrlPr>
                      </m:naryPr>
                      <m:sub>
                        <m:r>
                          <a:rPr lang="en-US" sz="2400" i="1" dirty="0">
                            <a:latin typeface="Cambria Math" panose="02040503050406030204" pitchFamily="18" charset="0"/>
                            <a:cs typeface="Beaufort for LOL" panose="02020503050000020004" pitchFamily="18" charset="0"/>
                          </a:rPr>
                          <m:t>𝑖</m:t>
                        </m:r>
                        <m:r>
                          <a:rPr lang="en-US" sz="2400" i="1" dirty="0">
                            <a:latin typeface="Cambria Math" panose="02040503050406030204" pitchFamily="18" charset="0"/>
                            <a:cs typeface="Beaufort for LOL" panose="02020503050000020004" pitchFamily="18" charset="0"/>
                          </a:rPr>
                          <m:t>∈</m:t>
                        </m:r>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𝐴</m:t>
                            </m:r>
                          </m:e>
                          <m:sub>
                            <m:r>
                              <a:rPr lang="en-US" sz="2400" i="1" dirty="0">
                                <a:latin typeface="Cambria Math" panose="02040503050406030204" pitchFamily="18" charset="0"/>
                                <a:cs typeface="Beaufort for LOL" panose="02020503050000020004" pitchFamily="18" charset="0"/>
                              </a:rPr>
                              <m:t>𝑛</m:t>
                            </m:r>
                          </m:sub>
                        </m:sSub>
                        <m:r>
                          <a:rPr lang="en-US" sz="2400" i="1" dirty="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𝑗</m:t>
                        </m:r>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𝐶</m:t>
                        </m:r>
                        <m:r>
                          <a:rPr lang="en-US" sz="2400" i="1" dirty="0">
                            <a:latin typeface="Cambria Math" panose="02040503050406030204" pitchFamily="18" charset="0"/>
                            <a:cs typeface="Beaufort for LOL" panose="02020503050000020004" pitchFamily="18" charset="0"/>
                          </a:rPr>
                          <m:t>(</m:t>
                        </m:r>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𝐴</m:t>
                            </m:r>
                          </m:e>
                          <m:sub>
                            <m:r>
                              <a:rPr lang="en-US" sz="2400" i="1" dirty="0">
                                <a:latin typeface="Cambria Math" panose="02040503050406030204" pitchFamily="18" charset="0"/>
                                <a:cs typeface="Beaufort for LOL" panose="02020503050000020004" pitchFamily="18" charset="0"/>
                              </a:rPr>
                              <m:t>𝑛</m:t>
                            </m:r>
                          </m:sub>
                        </m:sSub>
                        <m:r>
                          <a:rPr lang="en-US" sz="2400" i="1" dirty="0">
                            <a:latin typeface="Cambria Math" panose="02040503050406030204" pitchFamily="18" charset="0"/>
                            <a:cs typeface="Beaufort for LOL" panose="02020503050000020004" pitchFamily="18" charset="0"/>
                          </a:rPr>
                          <m:t>)</m:t>
                        </m:r>
                      </m:sub>
                      <m:sup/>
                      <m:e>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𝑊</m:t>
                            </m:r>
                          </m:e>
                          <m:sub>
                            <m:r>
                              <a:rPr lang="en-US" sz="2400" i="1" dirty="0">
                                <a:latin typeface="Cambria Math" panose="02040503050406030204" pitchFamily="18" charset="0"/>
                                <a:cs typeface="Beaufort for LOL" panose="02020503050000020004" pitchFamily="18" charset="0"/>
                              </a:rPr>
                              <m:t>𝑖𝑗</m:t>
                            </m:r>
                          </m:sub>
                        </m:sSub>
                      </m:e>
                    </m:nary>
                  </m:oMath>
                </a14:m>
                <a:r>
                  <a:rPr lang="en-US" sz="2400" dirty="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is minimal,</a:t>
                </a:r>
              </a:p>
              <a:p>
                <a:pPr marL="457200" indent="-457200">
                  <a:spcAft>
                    <a:spcPts val="600"/>
                  </a:spcAft>
                  <a:buFont typeface="+mj-lt"/>
                  <a:buAutoNum type="arabicPeriod"/>
                </a:pPr>
                <a:r>
                  <a:rPr lang="en-US" sz="2400" dirty="0">
                    <a:latin typeface="Beaufort for LOL" panose="02020503050000020004" pitchFamily="18" charset="0"/>
                    <a:cs typeface="Beaufort for LOL" panose="02020503050000020004" pitchFamily="18" charset="0"/>
                  </a:rPr>
                  <a:t>  the sets are balanced, </a:t>
                </a:r>
                <a14:m>
                  <m:oMath xmlns:m="http://schemas.openxmlformats.org/officeDocument/2006/math">
                    <m:d>
                      <m:dPr>
                        <m:begChr m:val="|"/>
                        <m:endChr m:val="|"/>
                        <m:ctrlPr>
                          <a:rPr lang="en-US" sz="2400" b="0" i="1" smtClean="0">
                            <a:latin typeface="Cambria Math" panose="02040503050406030204" pitchFamily="18" charset="0"/>
                            <a:cs typeface="Beaufort for LOL" panose="02020503050000020004" pitchFamily="18" charset="0"/>
                          </a:rPr>
                        </m:ctrlPr>
                      </m:dPr>
                      <m:e>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𝐴</m:t>
                            </m:r>
                          </m:e>
                          <m:sub>
                            <m:r>
                              <a:rPr lang="en-US" sz="2400" b="0" i="1" smtClean="0">
                                <a:latin typeface="Cambria Math" panose="02040503050406030204" pitchFamily="18" charset="0"/>
                                <a:cs typeface="Beaufort for LOL" panose="02020503050000020004" pitchFamily="18" charset="0"/>
                              </a:rPr>
                              <m:t>0</m:t>
                            </m:r>
                          </m:sub>
                        </m:sSub>
                      </m:e>
                    </m:d>
                    <m:r>
                      <a:rPr lang="en-US" sz="2400" b="0" i="1" smtClean="0">
                        <a:latin typeface="Cambria Math" panose="02040503050406030204" pitchFamily="18" charset="0"/>
                        <a:cs typeface="Beaufort for LOL" panose="02020503050000020004" pitchFamily="18" charset="0"/>
                      </a:rPr>
                      <m:t>=</m:t>
                    </m:r>
                    <m:d>
                      <m:dPr>
                        <m:begChr m:val="|"/>
                        <m:endChr m:val="|"/>
                        <m:ctrlPr>
                          <a:rPr lang="en-US" sz="2400" b="0" i="1" smtClean="0">
                            <a:latin typeface="Cambria Math" panose="02040503050406030204" pitchFamily="18" charset="0"/>
                            <a:cs typeface="Beaufort for LOL" panose="02020503050000020004" pitchFamily="18" charset="0"/>
                          </a:rPr>
                        </m:ctrlPr>
                      </m:dPr>
                      <m:e>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𝐴</m:t>
                            </m:r>
                          </m:e>
                          <m:sub>
                            <m:r>
                              <a:rPr lang="en-US" sz="2400" b="0" i="1" smtClean="0">
                                <a:latin typeface="Cambria Math" panose="02040503050406030204" pitchFamily="18" charset="0"/>
                                <a:cs typeface="Beaufort for LOL" panose="02020503050000020004" pitchFamily="18" charset="0"/>
                              </a:rPr>
                              <m:t>1</m:t>
                            </m:r>
                          </m:sub>
                        </m:sSub>
                      </m:e>
                    </m:d>
                    <m:r>
                      <a:rPr lang="en-US" sz="2400" b="0" i="1" smtClean="0">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𝐴</m:t>
                        </m:r>
                      </m:e>
                      <m:sub>
                        <m:r>
                          <a:rPr lang="en-US" sz="2400" b="0" i="1" smtClean="0">
                            <a:latin typeface="Cambria Math" panose="02040503050406030204" pitchFamily="18" charset="0"/>
                            <a:cs typeface="Beaufort for LOL" panose="02020503050000020004" pitchFamily="18" charset="0"/>
                          </a:rPr>
                          <m:t>𝑘</m:t>
                        </m:r>
                      </m:sub>
                    </m:sSub>
                    <m:r>
                      <a:rPr lang="en-US" sz="2400" b="0" i="1" smtClean="0">
                        <a:latin typeface="Cambria Math" panose="02040503050406030204" pitchFamily="18" charset="0"/>
                        <a:cs typeface="Beaufort for LOL" panose="02020503050000020004" pitchFamily="18" charset="0"/>
                      </a:rPr>
                      <m:t>|</m:t>
                    </m:r>
                  </m:oMath>
                </a14:m>
                <a:endParaRPr lang="en-US" sz="2400" dirty="0">
                  <a:latin typeface="Beaufort for LOL" panose="02020503050000020004" pitchFamily="18" charset="0"/>
                  <a:cs typeface="Beaufort for LOL" panose="02020503050000020004" pitchFamily="18" charset="0"/>
                </a:endParaRPr>
              </a:p>
              <a:p>
                <a:pPr marL="457200" indent="-457200">
                  <a:buFont typeface="+mj-lt"/>
                  <a:buAutoNum type="arabicPeriod"/>
                </a:pPr>
                <a:endParaRPr lang="en-US" sz="24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75ECD9EE-701C-126D-6DFA-9B154AAE126B}"/>
                  </a:ext>
                </a:extLst>
              </p:cNvPr>
              <p:cNvSpPr txBox="1">
                <a:spLocks noRot="1" noChangeAspect="1" noMove="1" noResize="1" noEditPoints="1" noAdjustHandles="1" noChangeArrowheads="1" noChangeShapeType="1" noTextEdit="1"/>
              </p:cNvSpPr>
              <p:nvPr/>
            </p:nvSpPr>
            <p:spPr>
              <a:xfrm>
                <a:off x="242891" y="1805481"/>
                <a:ext cx="11736830" cy="1799660"/>
              </a:xfrm>
              <a:prstGeom prst="rect">
                <a:avLst/>
              </a:prstGeom>
              <a:blipFill>
                <a:blip r:embed="rId2"/>
                <a:stretch>
                  <a:fillRect l="-883" t="-2712"/>
                </a:stretch>
              </a:blipFill>
            </p:spPr>
            <p:txBody>
              <a:bodyPr/>
              <a:lstStyle/>
              <a:p>
                <a:r>
                  <a:rPr lang="LID4096">
                    <a:noFill/>
                  </a:rPr>
                  <a:t> </a:t>
                </a:r>
              </a:p>
            </p:txBody>
          </p:sp>
        </mc:Fallback>
      </mc:AlternateContent>
      <p:sp>
        <p:nvSpPr>
          <p:cNvPr id="9" name="Oval 8">
            <a:extLst>
              <a:ext uri="{FF2B5EF4-FFF2-40B4-BE49-F238E27FC236}">
                <a16:creationId xmlns:a16="http://schemas.microsoft.com/office/drawing/2014/main" id="{E8102E4A-E595-E322-48DB-5BE8AFC0240B}"/>
              </a:ext>
            </a:extLst>
          </p:cNvPr>
          <p:cNvSpPr/>
          <p:nvPr/>
        </p:nvSpPr>
        <p:spPr>
          <a:xfrm>
            <a:off x="7045134" y="3107177"/>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48E516AF-384D-B2A1-FBCF-0A7D2D24059C}"/>
              </a:ext>
            </a:extLst>
          </p:cNvPr>
          <p:cNvSpPr/>
          <p:nvPr/>
        </p:nvSpPr>
        <p:spPr>
          <a:xfrm>
            <a:off x="8205068" y="3469410"/>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98144347-1020-A21E-0664-0F3DFA9DFC7E}"/>
              </a:ext>
            </a:extLst>
          </p:cNvPr>
          <p:cNvSpPr/>
          <p:nvPr/>
        </p:nvSpPr>
        <p:spPr>
          <a:xfrm>
            <a:off x="8111934" y="2429721"/>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8B8E9FDE-8BFF-6A84-45A5-949AD5567752}"/>
              </a:ext>
            </a:extLst>
          </p:cNvPr>
          <p:cNvSpPr/>
          <p:nvPr/>
        </p:nvSpPr>
        <p:spPr>
          <a:xfrm>
            <a:off x="9500468" y="2731795"/>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64701B7A-8D36-1A21-97E6-2C3EC7BA74E3}"/>
              </a:ext>
            </a:extLst>
          </p:cNvPr>
          <p:cNvSpPr/>
          <p:nvPr/>
        </p:nvSpPr>
        <p:spPr>
          <a:xfrm>
            <a:off x="10413714" y="2263279"/>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20" name="Straight Connector 19">
            <a:extLst>
              <a:ext uri="{FF2B5EF4-FFF2-40B4-BE49-F238E27FC236}">
                <a16:creationId xmlns:a16="http://schemas.microsoft.com/office/drawing/2014/main" id="{F6384EAA-6777-3244-2408-71608C0ECB48}"/>
              </a:ext>
            </a:extLst>
          </p:cNvPr>
          <p:cNvCxnSpPr>
            <a:stCxn id="9" idx="5"/>
            <a:endCxn id="10" idx="2"/>
          </p:cNvCxnSpPr>
          <p:nvPr/>
        </p:nvCxnSpPr>
        <p:spPr>
          <a:xfrm>
            <a:off x="7478739" y="3540782"/>
            <a:ext cx="726329" cy="182628"/>
          </a:xfrm>
          <a:prstGeom prst="line">
            <a:avLst/>
          </a:prstGeom>
          <a:ln w="508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5E8ED8-F1FA-6F25-FA15-7F181D78136F}"/>
              </a:ext>
            </a:extLst>
          </p:cNvPr>
          <p:cNvCxnSpPr>
            <a:cxnSpLocks/>
            <a:stCxn id="14" idx="4"/>
            <a:endCxn id="10" idx="0"/>
          </p:cNvCxnSpPr>
          <p:nvPr/>
        </p:nvCxnSpPr>
        <p:spPr>
          <a:xfrm>
            <a:off x="8365934" y="2937721"/>
            <a:ext cx="93134" cy="531689"/>
          </a:xfrm>
          <a:prstGeom prst="line">
            <a:avLst/>
          </a:prstGeom>
          <a:ln w="508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562B87A-EA2D-76AE-BD51-33F560DE112C}"/>
              </a:ext>
            </a:extLst>
          </p:cNvPr>
          <p:cNvCxnSpPr>
            <a:cxnSpLocks/>
            <a:stCxn id="16" idx="2"/>
            <a:endCxn id="15" idx="7"/>
          </p:cNvCxnSpPr>
          <p:nvPr/>
        </p:nvCxnSpPr>
        <p:spPr>
          <a:xfrm flipH="1">
            <a:off x="9934073" y="2517279"/>
            <a:ext cx="479641" cy="288911"/>
          </a:xfrm>
          <a:prstGeom prst="line">
            <a:avLst/>
          </a:prstGeom>
          <a:ln w="508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A2350C3-3585-FA98-4F18-D9F145E44EAB}"/>
              </a:ext>
            </a:extLst>
          </p:cNvPr>
          <p:cNvCxnSpPr>
            <a:cxnSpLocks/>
            <a:stCxn id="14" idx="5"/>
            <a:endCxn id="15" idx="2"/>
          </p:cNvCxnSpPr>
          <p:nvPr/>
        </p:nvCxnSpPr>
        <p:spPr>
          <a:xfrm>
            <a:off x="8545539" y="2863326"/>
            <a:ext cx="954929" cy="122469"/>
          </a:xfrm>
          <a:prstGeom prst="line">
            <a:avLst/>
          </a:prstGeom>
          <a:ln w="508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7335CFA-08ED-BC8C-0633-5DABE8FB6671}"/>
              </a:ext>
            </a:extLst>
          </p:cNvPr>
          <p:cNvCxnSpPr>
            <a:cxnSpLocks/>
            <a:stCxn id="9" idx="7"/>
            <a:endCxn id="14" idx="3"/>
          </p:cNvCxnSpPr>
          <p:nvPr/>
        </p:nvCxnSpPr>
        <p:spPr>
          <a:xfrm flipV="1">
            <a:off x="7478739" y="2863326"/>
            <a:ext cx="707590" cy="318246"/>
          </a:xfrm>
          <a:prstGeom prst="line">
            <a:avLst/>
          </a:prstGeom>
          <a:ln w="508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149C67-6DA9-0BCF-394E-4C6ADE661868}"/>
              </a:ext>
            </a:extLst>
          </p:cNvPr>
          <p:cNvCxnSpPr>
            <a:cxnSpLocks/>
            <a:stCxn id="15" idx="5"/>
            <a:endCxn id="40" idx="2"/>
          </p:cNvCxnSpPr>
          <p:nvPr/>
        </p:nvCxnSpPr>
        <p:spPr>
          <a:xfrm>
            <a:off x="9934073" y="3165400"/>
            <a:ext cx="700929" cy="315369"/>
          </a:xfrm>
          <a:prstGeom prst="line">
            <a:avLst/>
          </a:prstGeom>
          <a:ln w="508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05269BFE-CE9A-AA53-8A05-7AE1A6DB52C2}"/>
              </a:ext>
            </a:extLst>
          </p:cNvPr>
          <p:cNvSpPr/>
          <p:nvPr/>
        </p:nvSpPr>
        <p:spPr>
          <a:xfrm>
            <a:off x="10635002" y="3226769"/>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42" name="Straight Connector 41">
            <a:extLst>
              <a:ext uri="{FF2B5EF4-FFF2-40B4-BE49-F238E27FC236}">
                <a16:creationId xmlns:a16="http://schemas.microsoft.com/office/drawing/2014/main" id="{0566430C-384C-DEDE-B044-04F9B34CF659}"/>
              </a:ext>
            </a:extLst>
          </p:cNvPr>
          <p:cNvCxnSpPr>
            <a:cxnSpLocks/>
            <a:stCxn id="43" idx="3"/>
            <a:endCxn id="40" idx="7"/>
          </p:cNvCxnSpPr>
          <p:nvPr/>
        </p:nvCxnSpPr>
        <p:spPr>
          <a:xfrm flipH="1">
            <a:off x="11068607" y="2971743"/>
            <a:ext cx="355720" cy="329421"/>
          </a:xfrm>
          <a:prstGeom prst="line">
            <a:avLst/>
          </a:prstGeom>
          <a:ln w="508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E1547704-D15D-C1F4-6489-E5974F78E3AA}"/>
              </a:ext>
            </a:extLst>
          </p:cNvPr>
          <p:cNvSpPr/>
          <p:nvPr/>
        </p:nvSpPr>
        <p:spPr>
          <a:xfrm>
            <a:off x="11349932" y="2538138"/>
            <a:ext cx="508000" cy="508000"/>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47231EC-DAFE-63AE-E23A-9ACED78D130B}"/>
                  </a:ext>
                </a:extLst>
              </p:cNvPr>
              <p:cNvSpPr txBox="1"/>
              <p:nvPr/>
            </p:nvSpPr>
            <p:spPr>
              <a:xfrm>
                <a:off x="8856863" y="2587999"/>
                <a:ext cx="3959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m:t>
                      </m:r>
                    </m:oMath>
                  </m:oMathPara>
                </a14:m>
                <a:endParaRPr lang="en-AT" sz="2000" dirty="0"/>
              </a:p>
            </p:txBody>
          </p:sp>
        </mc:Choice>
        <mc:Fallback xmlns="">
          <p:sp>
            <p:nvSpPr>
              <p:cNvPr id="47" name="TextBox 46">
                <a:extLst>
                  <a:ext uri="{FF2B5EF4-FFF2-40B4-BE49-F238E27FC236}">
                    <a16:creationId xmlns:a16="http://schemas.microsoft.com/office/drawing/2014/main" id="{847231EC-DAFE-63AE-E23A-9ACED78D130B}"/>
                  </a:ext>
                </a:extLst>
              </p:cNvPr>
              <p:cNvSpPr txBox="1">
                <a:spLocks noRot="1" noChangeAspect="1" noMove="1" noResize="1" noEditPoints="1" noAdjustHandles="1" noChangeArrowheads="1" noChangeShapeType="1" noTextEdit="1"/>
              </p:cNvSpPr>
              <p:nvPr/>
            </p:nvSpPr>
            <p:spPr>
              <a:xfrm>
                <a:off x="8856863" y="2587999"/>
                <a:ext cx="395941" cy="307777"/>
              </a:xfrm>
              <a:prstGeom prst="rect">
                <a:avLst/>
              </a:prstGeom>
              <a:blipFill>
                <a:blip r:embed="rId3"/>
                <a:stretch>
                  <a:fillRect l="-15385" r="-13846" b="-6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E319CB2-B949-BA6A-D9F1-51AB63C8B054}"/>
                  </a:ext>
                </a:extLst>
              </p:cNvPr>
              <p:cNvSpPr txBox="1"/>
              <p:nvPr/>
            </p:nvSpPr>
            <p:spPr>
              <a:xfrm>
                <a:off x="7487039" y="2721945"/>
                <a:ext cx="39594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1.2</m:t>
                      </m:r>
                    </m:oMath>
                  </m:oMathPara>
                </a14:m>
                <a:endParaRPr lang="en-AT" sz="2000" dirty="0"/>
              </a:p>
            </p:txBody>
          </p:sp>
        </mc:Choice>
        <mc:Fallback xmlns="">
          <p:sp>
            <p:nvSpPr>
              <p:cNvPr id="48" name="TextBox 47">
                <a:extLst>
                  <a:ext uri="{FF2B5EF4-FFF2-40B4-BE49-F238E27FC236}">
                    <a16:creationId xmlns:a16="http://schemas.microsoft.com/office/drawing/2014/main" id="{AE319CB2-B949-BA6A-D9F1-51AB63C8B054}"/>
                  </a:ext>
                </a:extLst>
              </p:cNvPr>
              <p:cNvSpPr txBox="1">
                <a:spLocks noRot="1" noChangeAspect="1" noMove="1" noResize="1" noEditPoints="1" noAdjustHandles="1" noChangeArrowheads="1" noChangeShapeType="1" noTextEdit="1"/>
              </p:cNvSpPr>
              <p:nvPr/>
            </p:nvSpPr>
            <p:spPr>
              <a:xfrm>
                <a:off x="7487039" y="2721945"/>
                <a:ext cx="395941" cy="307777"/>
              </a:xfrm>
              <a:prstGeom prst="rect">
                <a:avLst/>
              </a:prstGeom>
              <a:blipFill>
                <a:blip r:embed="rId4"/>
                <a:stretch>
                  <a:fillRect l="-13846" r="-15385" b="-6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F01E24C-947D-7F5E-5047-DA7584B3826B}"/>
                  </a:ext>
                </a:extLst>
              </p:cNvPr>
              <p:cNvSpPr txBox="1"/>
              <p:nvPr/>
            </p:nvSpPr>
            <p:spPr>
              <a:xfrm>
                <a:off x="7784397" y="3338178"/>
                <a:ext cx="17884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0.8</m:t>
                      </m:r>
                    </m:oMath>
                  </m:oMathPara>
                </a14:m>
                <a:endParaRPr lang="en-AT" sz="2000" dirty="0"/>
              </a:p>
            </p:txBody>
          </p:sp>
        </mc:Choice>
        <mc:Fallback xmlns="">
          <p:sp>
            <p:nvSpPr>
              <p:cNvPr id="49" name="TextBox 48">
                <a:extLst>
                  <a:ext uri="{FF2B5EF4-FFF2-40B4-BE49-F238E27FC236}">
                    <a16:creationId xmlns:a16="http://schemas.microsoft.com/office/drawing/2014/main" id="{4F01E24C-947D-7F5E-5047-DA7584B3826B}"/>
                  </a:ext>
                </a:extLst>
              </p:cNvPr>
              <p:cNvSpPr txBox="1">
                <a:spLocks noRot="1" noChangeAspect="1" noMove="1" noResize="1" noEditPoints="1" noAdjustHandles="1" noChangeArrowheads="1" noChangeShapeType="1" noTextEdit="1"/>
              </p:cNvSpPr>
              <p:nvPr/>
            </p:nvSpPr>
            <p:spPr>
              <a:xfrm>
                <a:off x="7784397" y="3338178"/>
                <a:ext cx="178847" cy="307777"/>
              </a:xfrm>
              <a:prstGeom prst="rect">
                <a:avLst/>
              </a:prstGeom>
              <a:blipFill>
                <a:blip r:embed="rId5"/>
                <a:stretch>
                  <a:fillRect l="-51724" r="-137931" b="-6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D95B2C9-3703-7DF8-94C6-9EC2A9C672A1}"/>
                  </a:ext>
                </a:extLst>
              </p:cNvPr>
              <p:cNvSpPr txBox="1"/>
              <p:nvPr/>
            </p:nvSpPr>
            <p:spPr>
              <a:xfrm>
                <a:off x="8445825" y="3107233"/>
                <a:ext cx="17884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m:t>
                      </m:r>
                    </m:oMath>
                  </m:oMathPara>
                </a14:m>
                <a:endParaRPr lang="en-AT" sz="2000" dirty="0"/>
              </a:p>
            </p:txBody>
          </p:sp>
        </mc:Choice>
        <mc:Fallback xmlns="">
          <p:sp>
            <p:nvSpPr>
              <p:cNvPr id="50" name="TextBox 49">
                <a:extLst>
                  <a:ext uri="{FF2B5EF4-FFF2-40B4-BE49-F238E27FC236}">
                    <a16:creationId xmlns:a16="http://schemas.microsoft.com/office/drawing/2014/main" id="{FD95B2C9-3703-7DF8-94C6-9EC2A9C672A1}"/>
                  </a:ext>
                </a:extLst>
              </p:cNvPr>
              <p:cNvSpPr txBox="1">
                <a:spLocks noRot="1" noChangeAspect="1" noMove="1" noResize="1" noEditPoints="1" noAdjustHandles="1" noChangeArrowheads="1" noChangeShapeType="1" noTextEdit="1"/>
              </p:cNvSpPr>
              <p:nvPr/>
            </p:nvSpPr>
            <p:spPr>
              <a:xfrm>
                <a:off x="8445825" y="3107233"/>
                <a:ext cx="178847" cy="307777"/>
              </a:xfrm>
              <a:prstGeom prst="rect">
                <a:avLst/>
              </a:prstGeom>
              <a:blipFill>
                <a:blip r:embed="rId6"/>
                <a:stretch>
                  <a:fillRect l="-36667" r="-36667" b="-6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3938D54-0D5A-3E2C-ACD4-E954CB4F360E}"/>
                  </a:ext>
                </a:extLst>
              </p:cNvPr>
              <p:cNvSpPr txBox="1"/>
              <p:nvPr/>
            </p:nvSpPr>
            <p:spPr>
              <a:xfrm>
                <a:off x="10099677" y="3338418"/>
                <a:ext cx="17884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oMath>
                  </m:oMathPara>
                </a14:m>
                <a:endParaRPr lang="en-AT" sz="2000" dirty="0"/>
              </a:p>
            </p:txBody>
          </p:sp>
        </mc:Choice>
        <mc:Fallback xmlns="">
          <p:sp>
            <p:nvSpPr>
              <p:cNvPr id="51" name="TextBox 50">
                <a:extLst>
                  <a:ext uri="{FF2B5EF4-FFF2-40B4-BE49-F238E27FC236}">
                    <a16:creationId xmlns:a16="http://schemas.microsoft.com/office/drawing/2014/main" id="{23938D54-0D5A-3E2C-ACD4-E954CB4F360E}"/>
                  </a:ext>
                </a:extLst>
              </p:cNvPr>
              <p:cNvSpPr txBox="1">
                <a:spLocks noRot="1" noChangeAspect="1" noMove="1" noResize="1" noEditPoints="1" noAdjustHandles="1" noChangeArrowheads="1" noChangeShapeType="1" noTextEdit="1"/>
              </p:cNvSpPr>
              <p:nvPr/>
            </p:nvSpPr>
            <p:spPr>
              <a:xfrm>
                <a:off x="10099677" y="3338418"/>
                <a:ext cx="178847" cy="307777"/>
              </a:xfrm>
              <a:prstGeom prst="rect">
                <a:avLst/>
              </a:prstGeom>
              <a:blipFill>
                <a:blip r:embed="rId7"/>
                <a:stretch>
                  <a:fillRect l="-41379" r="-37931" b="-600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4A5B514-DD58-7717-F94C-7405654BF50D}"/>
                  </a:ext>
                </a:extLst>
              </p:cNvPr>
              <p:cNvSpPr txBox="1"/>
              <p:nvPr/>
            </p:nvSpPr>
            <p:spPr>
              <a:xfrm>
                <a:off x="10121667" y="2660244"/>
                <a:ext cx="17884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0.5</m:t>
                      </m:r>
                    </m:oMath>
                  </m:oMathPara>
                </a14:m>
                <a:endParaRPr lang="en-AT" sz="2000" dirty="0"/>
              </a:p>
            </p:txBody>
          </p:sp>
        </mc:Choice>
        <mc:Fallback xmlns="">
          <p:sp>
            <p:nvSpPr>
              <p:cNvPr id="52" name="TextBox 51">
                <a:extLst>
                  <a:ext uri="{FF2B5EF4-FFF2-40B4-BE49-F238E27FC236}">
                    <a16:creationId xmlns:a16="http://schemas.microsoft.com/office/drawing/2014/main" id="{B4A5B514-DD58-7717-F94C-7405654BF50D}"/>
                  </a:ext>
                </a:extLst>
              </p:cNvPr>
              <p:cNvSpPr txBox="1">
                <a:spLocks noRot="1" noChangeAspect="1" noMove="1" noResize="1" noEditPoints="1" noAdjustHandles="1" noChangeArrowheads="1" noChangeShapeType="1" noTextEdit="1"/>
              </p:cNvSpPr>
              <p:nvPr/>
            </p:nvSpPr>
            <p:spPr>
              <a:xfrm>
                <a:off x="10121667" y="2660244"/>
                <a:ext cx="178847" cy="307777"/>
              </a:xfrm>
              <a:prstGeom prst="rect">
                <a:avLst/>
              </a:prstGeom>
              <a:blipFill>
                <a:blip r:embed="rId8"/>
                <a:stretch>
                  <a:fillRect l="-46667" r="-133333" b="-588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5CE5BAC-F4BD-C5A8-552E-E9DA13127C71}"/>
                  </a:ext>
                </a:extLst>
              </p:cNvPr>
              <p:cNvSpPr txBox="1"/>
              <p:nvPr/>
            </p:nvSpPr>
            <p:spPr>
              <a:xfrm>
                <a:off x="11304626" y="3143050"/>
                <a:ext cx="17884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1.5</m:t>
                      </m:r>
                    </m:oMath>
                  </m:oMathPara>
                </a14:m>
                <a:endParaRPr lang="en-AT" sz="2000" dirty="0"/>
              </a:p>
            </p:txBody>
          </p:sp>
        </mc:Choice>
        <mc:Fallback xmlns="">
          <p:sp>
            <p:nvSpPr>
              <p:cNvPr id="53" name="TextBox 52">
                <a:extLst>
                  <a:ext uri="{FF2B5EF4-FFF2-40B4-BE49-F238E27FC236}">
                    <a16:creationId xmlns:a16="http://schemas.microsoft.com/office/drawing/2014/main" id="{65CE5BAC-F4BD-C5A8-552E-E9DA13127C71}"/>
                  </a:ext>
                </a:extLst>
              </p:cNvPr>
              <p:cNvSpPr txBox="1">
                <a:spLocks noRot="1" noChangeAspect="1" noMove="1" noResize="1" noEditPoints="1" noAdjustHandles="1" noChangeArrowheads="1" noChangeShapeType="1" noTextEdit="1"/>
              </p:cNvSpPr>
              <p:nvPr/>
            </p:nvSpPr>
            <p:spPr>
              <a:xfrm>
                <a:off x="11304626" y="3143050"/>
                <a:ext cx="178847" cy="307777"/>
              </a:xfrm>
              <a:prstGeom prst="rect">
                <a:avLst/>
              </a:prstGeom>
              <a:blipFill>
                <a:blip r:embed="rId9"/>
                <a:stretch>
                  <a:fillRect l="-46667" r="-133333" b="-8000"/>
                </a:stretch>
              </a:blipFill>
            </p:spPr>
            <p:txBody>
              <a:bodyPr/>
              <a:lstStyle/>
              <a:p>
                <a:r>
                  <a:rPr lang="en-AT">
                    <a:noFill/>
                  </a:rPr>
                  <a:t> </a:t>
                </a:r>
              </a:p>
            </p:txBody>
          </p:sp>
        </mc:Fallback>
      </mc:AlternateContent>
      <p:cxnSp>
        <p:nvCxnSpPr>
          <p:cNvPr id="55" name="Straight Connector 54">
            <a:extLst>
              <a:ext uri="{FF2B5EF4-FFF2-40B4-BE49-F238E27FC236}">
                <a16:creationId xmlns:a16="http://schemas.microsoft.com/office/drawing/2014/main" id="{A97C2A9C-1478-B33B-85F7-F7A8A5FBCF56}"/>
              </a:ext>
            </a:extLst>
          </p:cNvPr>
          <p:cNvCxnSpPr>
            <a:cxnSpLocks/>
          </p:cNvCxnSpPr>
          <p:nvPr/>
        </p:nvCxnSpPr>
        <p:spPr>
          <a:xfrm flipH="1">
            <a:off x="9283035" y="2307361"/>
            <a:ext cx="178735" cy="1179324"/>
          </a:xfrm>
          <a:prstGeom prst="line">
            <a:avLst/>
          </a:prstGeom>
          <a:ln w="57150" cap="rnd" cmpd="sng">
            <a:solidFill>
              <a:srgbClr val="9E0343"/>
            </a:solidFill>
            <a:prstDash val="sysDash"/>
          </a:ln>
          <a:effectLst/>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705AEDA-B7C6-D58B-7017-5A48E86AF0E8}"/>
              </a:ext>
            </a:extLst>
          </p:cNvPr>
          <p:cNvSpPr txBox="1"/>
          <p:nvPr/>
        </p:nvSpPr>
        <p:spPr>
          <a:xfrm>
            <a:off x="212279" y="4311971"/>
            <a:ext cx="4917986"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Surprisingly, the following holds:</a:t>
            </a:r>
            <a:endParaRPr lang="en-US" sz="2400" dirty="0">
              <a:latin typeface="Beaufort for LOL" panose="02020503050000020004" pitchFamily="18" charset="0"/>
              <a:cs typeface="Beaufort for LOL" panose="02020503050000020004" pitchFamily="18" charset="0"/>
            </a:endParaRPr>
          </a:p>
        </p:txBody>
      </p:sp>
      <p:sp>
        <p:nvSpPr>
          <p:cNvPr id="59" name="Rectangle: Rounded Corners 58">
            <a:extLst>
              <a:ext uri="{FF2B5EF4-FFF2-40B4-BE49-F238E27FC236}">
                <a16:creationId xmlns:a16="http://schemas.microsoft.com/office/drawing/2014/main" id="{6CFFB1FF-DA29-43F2-BB9E-BE1A142C4AC4}"/>
              </a:ext>
            </a:extLst>
          </p:cNvPr>
          <p:cNvSpPr/>
          <p:nvPr/>
        </p:nvSpPr>
        <p:spPr>
          <a:xfrm>
            <a:off x="197302" y="4872116"/>
            <a:ext cx="11828007" cy="78521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7AF428C-2825-E7DC-4227-986CC08959FF}"/>
                  </a:ext>
                </a:extLst>
              </p:cNvPr>
              <p:cNvSpPr txBox="1"/>
              <p:nvPr/>
            </p:nvSpPr>
            <p:spPr>
              <a:xfrm>
                <a:off x="227585" y="5826772"/>
                <a:ext cx="11736830"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know from earlier: </a:t>
                </a:r>
              </a:p>
              <a:p>
                <a:r>
                  <a:rPr lang="en-US" sz="2400" dirty="0">
                    <a:latin typeface="Beaufort for LOL" panose="02020503050000020004" pitchFamily="18" charset="0"/>
                    <a:cs typeface="Beaufort for LOL" panose="02020503050000020004" pitchFamily="18" charset="0"/>
                  </a:rPr>
                  <a:t>this minimization problem is solved by the eigenvectors with the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𝑘</m:t>
                    </m:r>
                  </m:oMath>
                </a14:m>
                <a:r>
                  <a:rPr lang="en-US" sz="2400" dirty="0">
                    <a:latin typeface="Beaufort for LOL" panose="02020503050000020004" pitchFamily="18" charset="0"/>
                    <a:cs typeface="Beaufort for LOL" panose="02020503050000020004" pitchFamily="18" charset="0"/>
                  </a:rPr>
                  <a:t> lowest eigenvalues!</a:t>
                </a:r>
              </a:p>
            </p:txBody>
          </p:sp>
        </mc:Choice>
        <mc:Fallback xmlns="">
          <p:sp>
            <p:nvSpPr>
              <p:cNvPr id="60" name="TextBox 59">
                <a:extLst>
                  <a:ext uri="{FF2B5EF4-FFF2-40B4-BE49-F238E27FC236}">
                    <a16:creationId xmlns:a16="http://schemas.microsoft.com/office/drawing/2014/main" id="{57AF428C-2825-E7DC-4227-986CC08959FF}"/>
                  </a:ext>
                </a:extLst>
              </p:cNvPr>
              <p:cNvSpPr txBox="1">
                <a:spLocks noRot="1" noChangeAspect="1" noMove="1" noResize="1" noEditPoints="1" noAdjustHandles="1" noChangeArrowheads="1" noChangeShapeType="1" noTextEdit="1"/>
              </p:cNvSpPr>
              <p:nvPr/>
            </p:nvSpPr>
            <p:spPr>
              <a:xfrm>
                <a:off x="227585" y="5826772"/>
                <a:ext cx="11736830" cy="830997"/>
              </a:xfrm>
              <a:prstGeom prst="rect">
                <a:avLst/>
              </a:prstGeom>
              <a:blipFill>
                <a:blip r:embed="rId10"/>
                <a:stretch>
                  <a:fillRect l="-779" t="-5882" b="-16176"/>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D49871E-7264-6706-7AF7-E1696A6090C6}"/>
                  </a:ext>
                </a:extLst>
              </p:cNvPr>
              <p:cNvSpPr txBox="1"/>
              <p:nvPr/>
            </p:nvSpPr>
            <p:spPr>
              <a:xfrm>
                <a:off x="443471" y="5023775"/>
                <a:ext cx="2193677" cy="5201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𝑉</m:t>
                          </m:r>
                          <m:r>
                            <a:rPr lang="en-US" sz="2400" b="0" i="1" smtClean="0">
                              <a:latin typeface="Cambria Math" panose="02040503050406030204" pitchFamily="18" charset="0"/>
                            </a:rPr>
                            <m:t>=</m:t>
                          </m:r>
                          <m:r>
                            <a:rPr lang="en-US" sz="2400" b="0" i="1" smtClean="0">
                              <a:latin typeface="Cambria Math" panose="02040503050406030204" pitchFamily="18" charset="0"/>
                            </a:rPr>
                            <m:t>𝐼</m:t>
                          </m:r>
                        </m:lim>
                      </m:limLow>
                      <m:r>
                        <a:rPr lang="en-US" sz="2400" b="0" i="1" smtClean="0">
                          <a:latin typeface="Cambria Math" panose="02040503050406030204" pitchFamily="18" charset="0"/>
                        </a:rPr>
                        <m:t>⁡</m:t>
                      </m:r>
                      <m:r>
                        <m:rPr>
                          <m:sty m:val="p"/>
                        </m:rPr>
                        <a:rPr lang="en-US" sz="2400" b="0" i="0" smtClean="0">
                          <a:latin typeface="Cambria Math" panose="02040503050406030204" pitchFamily="18" charset="0"/>
                        </a:rPr>
                        <m:t>Tr</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m:rPr>
                              <m:sty m:val="p"/>
                            </m:rPr>
                            <a:rPr lang="en-US" sz="2400" b="0" i="0" smtClean="0">
                              <a:latin typeface="Cambria Math" panose="02040503050406030204" pitchFamily="18" charset="0"/>
                            </a:rPr>
                            <m:t>T</m:t>
                          </m:r>
                        </m:sup>
                      </m:sSup>
                      <m:r>
                        <a:rPr lang="en-US" sz="2400" b="0" i="1" smtClean="0">
                          <a:latin typeface="Cambria Math" panose="02040503050406030204" pitchFamily="18" charset="0"/>
                        </a:rPr>
                        <m:t>𝐿𝑉</m:t>
                      </m:r>
                      <m:r>
                        <a:rPr lang="en-US" sz="2400" b="0" i="1" smtClean="0">
                          <a:latin typeface="Cambria Math" panose="02040503050406030204" pitchFamily="18" charset="0"/>
                        </a:rPr>
                        <m:t>)</m:t>
                      </m:r>
                    </m:oMath>
                  </m:oMathPara>
                </a14:m>
                <a:endParaRPr lang="en-AT" sz="2400" i="1" dirty="0"/>
              </a:p>
            </p:txBody>
          </p:sp>
        </mc:Choice>
        <mc:Fallback xmlns="">
          <p:sp>
            <p:nvSpPr>
              <p:cNvPr id="61" name="TextBox 60">
                <a:extLst>
                  <a:ext uri="{FF2B5EF4-FFF2-40B4-BE49-F238E27FC236}">
                    <a16:creationId xmlns:a16="http://schemas.microsoft.com/office/drawing/2014/main" id="{8D49871E-7264-6706-7AF7-E1696A6090C6}"/>
                  </a:ext>
                </a:extLst>
              </p:cNvPr>
              <p:cNvSpPr txBox="1">
                <a:spLocks noRot="1" noChangeAspect="1" noMove="1" noResize="1" noEditPoints="1" noAdjustHandles="1" noChangeArrowheads="1" noChangeShapeType="1" noTextEdit="1"/>
              </p:cNvSpPr>
              <p:nvPr/>
            </p:nvSpPr>
            <p:spPr>
              <a:xfrm>
                <a:off x="443471" y="5023775"/>
                <a:ext cx="2193677" cy="520142"/>
              </a:xfrm>
              <a:prstGeom prst="rect">
                <a:avLst/>
              </a:prstGeom>
              <a:blipFill>
                <a:blip r:embed="rId11"/>
                <a:stretch>
                  <a:fillRect l="-1389" r="-4444" b="-12941"/>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F93E1C1-BE01-B161-9FAF-2A35D69C1370}"/>
                  </a:ext>
                </a:extLst>
              </p:cNvPr>
              <p:cNvSpPr txBox="1"/>
              <p:nvPr/>
            </p:nvSpPr>
            <p:spPr>
              <a:xfrm>
                <a:off x="2544086" y="5013919"/>
                <a:ext cx="1173683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 together with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𝑘</m:t>
                    </m:r>
                  </m:oMath>
                </a14:m>
                <a:r>
                  <a:rPr lang="en-US" sz="2400" dirty="0">
                    <a:latin typeface="Beaufort for LOL" panose="02020503050000020004" pitchFamily="18" charset="0"/>
                    <a:cs typeface="Beaufort for LOL" panose="02020503050000020004" pitchFamily="18" charset="0"/>
                  </a:rPr>
                  <a:t>-means on the rows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𝑉</m:t>
                    </m:r>
                  </m:oMath>
                </a14:m>
                <a:r>
                  <a:rPr lang="en-US" sz="2400" dirty="0">
                    <a:latin typeface="Beaufort for LOL" panose="02020503050000020004" pitchFamily="18" charset="0"/>
                    <a:cs typeface="Beaufort for LOL" panose="02020503050000020004" pitchFamily="18" charset="0"/>
                  </a:rPr>
                  <a:t>, approximately solves </a:t>
                </a:r>
                <a:r>
                  <a:rPr lang="en-US" sz="2400" dirty="0" err="1">
                    <a:latin typeface="Beaufort for LOL" panose="02020503050000020004" pitchFamily="18" charset="0"/>
                    <a:cs typeface="Beaufort for LOL" panose="02020503050000020004" pitchFamily="18" charset="0"/>
                  </a:rPr>
                  <a:t>RatioCut</a:t>
                </a:r>
                <a:r>
                  <a:rPr lang="en-US" sz="2400" dirty="0">
                    <a:latin typeface="Beaufort for LOL" panose="02020503050000020004" pitchFamily="18" charset="0"/>
                    <a:cs typeface="Beaufort for LOL" panose="02020503050000020004" pitchFamily="18" charset="0"/>
                  </a:rPr>
                  <a:t>!</a:t>
                </a:r>
              </a:p>
            </p:txBody>
          </p:sp>
        </mc:Choice>
        <mc:Fallback xmlns="">
          <p:sp>
            <p:nvSpPr>
              <p:cNvPr id="62" name="TextBox 61">
                <a:extLst>
                  <a:ext uri="{FF2B5EF4-FFF2-40B4-BE49-F238E27FC236}">
                    <a16:creationId xmlns:a16="http://schemas.microsoft.com/office/drawing/2014/main" id="{5F93E1C1-BE01-B161-9FAF-2A35D69C1370}"/>
                  </a:ext>
                </a:extLst>
              </p:cNvPr>
              <p:cNvSpPr txBox="1">
                <a:spLocks noRot="1" noChangeAspect="1" noMove="1" noResize="1" noEditPoints="1" noAdjustHandles="1" noChangeArrowheads="1" noChangeShapeType="1" noTextEdit="1"/>
              </p:cNvSpPr>
              <p:nvPr/>
            </p:nvSpPr>
            <p:spPr>
              <a:xfrm>
                <a:off x="2544086" y="5013919"/>
                <a:ext cx="11736830" cy="461665"/>
              </a:xfrm>
              <a:prstGeom prst="rect">
                <a:avLst/>
              </a:prstGeom>
              <a:blipFill>
                <a:blip r:embed="rId12"/>
                <a:stretch>
                  <a:fillRect l="-779" t="-10526" b="-28947"/>
                </a:stretch>
              </a:blipFill>
            </p:spPr>
            <p:txBody>
              <a:bodyPr/>
              <a:lstStyle/>
              <a:p>
                <a:r>
                  <a:rPr lang="en-AT">
                    <a:noFill/>
                  </a:rPr>
                  <a:t> </a:t>
                </a:r>
              </a:p>
            </p:txBody>
          </p:sp>
        </mc:Fallback>
      </mc:AlternateContent>
      <p:sp>
        <p:nvSpPr>
          <p:cNvPr id="63" name="TextBox 62">
            <a:extLst>
              <a:ext uri="{FF2B5EF4-FFF2-40B4-BE49-F238E27FC236}">
                <a16:creationId xmlns:a16="http://schemas.microsoft.com/office/drawing/2014/main" id="{84C06961-2409-8E7C-2653-1030F4854F0F}"/>
              </a:ext>
            </a:extLst>
          </p:cNvPr>
          <p:cNvSpPr txBox="1"/>
          <p:nvPr/>
        </p:nvSpPr>
        <p:spPr>
          <a:xfrm>
            <a:off x="9023003" y="5599074"/>
            <a:ext cx="3133682" cy="400110"/>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Proof: see handwritten notes</a:t>
            </a:r>
          </a:p>
        </p:txBody>
      </p:sp>
    </p:spTree>
    <p:extLst>
      <p:ext uri="{BB962C8B-B14F-4D97-AF65-F5344CB8AC3E}">
        <p14:creationId xmlns:p14="http://schemas.microsoft.com/office/powerpoint/2010/main" val="38441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P spid="16" grpId="0" animBg="1"/>
      <p:bldP spid="40" grpId="0" animBg="1"/>
      <p:bldP spid="43" grpId="0" animBg="1"/>
      <p:bldP spid="47" grpId="0"/>
      <p:bldP spid="48" grpId="0"/>
      <p:bldP spid="49" grpId="0"/>
      <p:bldP spid="50" grpId="0"/>
      <p:bldP spid="51" grpId="0"/>
      <p:bldP spid="52" grpId="0"/>
      <p:bldP spid="53" grpId="0"/>
      <p:bldP spid="57" grpId="0"/>
      <p:bldP spid="59" grpId="0" animBg="1"/>
      <p:bldP spid="60" grpId="0"/>
      <p:bldP spid="61" grpId="0"/>
      <p:bldP spid="62" grpId="0"/>
      <p:bldP spid="6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EE56-CEE1-D097-9DDC-3034BFBE6471}"/>
            </a:ext>
          </a:extLst>
        </p:cNvPr>
        <p:cNvGrpSpPr/>
        <p:nvPr/>
      </p:nvGrpSpPr>
      <p:grpSpPr>
        <a:xfrm>
          <a:off x="0" y="0"/>
          <a:ext cx="0" cy="0"/>
          <a:chOff x="0" y="0"/>
          <a:chExt cx="0" cy="0"/>
        </a:xfrm>
      </p:grpSpPr>
      <p:pic>
        <p:nvPicPr>
          <p:cNvPr id="7" name="Picture 6" descr="A pixelated circle and triangle&#10;&#10;AI-generated content may be incorrect.">
            <a:extLst>
              <a:ext uri="{FF2B5EF4-FFF2-40B4-BE49-F238E27FC236}">
                <a16:creationId xmlns:a16="http://schemas.microsoft.com/office/drawing/2014/main" id="{543C3470-B050-1630-70FE-96F4942B4606}"/>
              </a:ext>
            </a:extLst>
          </p:cNvPr>
          <p:cNvPicPr>
            <a:picLocks noChangeAspect="1"/>
          </p:cNvPicPr>
          <p:nvPr/>
        </p:nvPicPr>
        <p:blipFill>
          <a:blip r:embed="rId2">
            <a:extLst>
              <a:ext uri="{28A0092B-C50C-407E-A947-70E740481C1C}">
                <a14:useLocalDpi xmlns:a14="http://schemas.microsoft.com/office/drawing/2010/main" val="0"/>
              </a:ext>
            </a:extLst>
          </a:blip>
          <a:srcRect t="7907" b="-7907"/>
          <a:stretch>
            <a:fillRect/>
          </a:stretch>
        </p:blipFill>
        <p:spPr>
          <a:xfrm>
            <a:off x="-77972" y="1097280"/>
            <a:ext cx="12192000" cy="6096000"/>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E69811-F34F-5653-D8FD-6880601851A0}"/>
                  </a:ext>
                </a:extLst>
              </p:cNvPr>
              <p:cNvSpPr>
                <a:spLocks noGrp="1"/>
              </p:cNvSpPr>
              <p:nvPr>
                <p:ph type="title"/>
              </p:nvPr>
            </p:nvSpPr>
            <p:spPr/>
            <p:txBody>
              <a:bodyPr/>
              <a:lstStyle/>
              <a:p>
                <a:r>
                  <a:rPr lang="en-US" dirty="0"/>
                  <a:t>Example: the circles again, but now </a:t>
                </a:r>
                <a14:m>
                  <m:oMath xmlns:m="http://schemas.openxmlformats.org/officeDocument/2006/math">
                    <m:r>
                      <a:rPr lang="en-US" i="1" dirty="0" smtClean="0">
                        <a:latin typeface="Cambria Math" panose="02040503050406030204" pitchFamily="18" charset="0"/>
                      </a:rPr>
                      <m:t>𝑘</m:t>
                    </m:r>
                  </m:oMath>
                </a14:m>
                <a:r>
                  <a:rPr lang="en-US" dirty="0"/>
                  <a:t>-means doesn’t fail!</a:t>
                </a:r>
                <a:endParaRPr lang="en-AT" dirty="0"/>
              </a:p>
            </p:txBody>
          </p:sp>
        </mc:Choice>
        <mc:Fallback xmlns="">
          <p:sp>
            <p:nvSpPr>
              <p:cNvPr id="2" name="Title 1">
                <a:extLst>
                  <a:ext uri="{FF2B5EF4-FFF2-40B4-BE49-F238E27FC236}">
                    <a16:creationId xmlns:a16="http://schemas.microsoft.com/office/drawing/2014/main" id="{0AE69811-F34F-5653-D8FD-6880601851A0}"/>
                  </a:ext>
                </a:extLst>
              </p:cNvPr>
              <p:cNvSpPr>
                <a:spLocks noGrp="1" noRot="1" noChangeAspect="1" noMove="1" noResize="1" noEditPoints="1" noAdjustHandles="1" noChangeArrowheads="1" noChangeShapeType="1" noTextEdit="1"/>
              </p:cNvSpPr>
              <p:nvPr>
                <p:ph type="title"/>
              </p:nvPr>
            </p:nvSpPr>
            <p:spPr>
              <a:blipFill>
                <a:blip r:embed="rId3"/>
                <a:stretch>
                  <a:fillRect l="-1616"/>
                </a:stretch>
              </a:blipFill>
            </p:spPr>
            <p:txBody>
              <a:bodyPr/>
              <a:lstStyle/>
              <a:p>
                <a:r>
                  <a:rPr lang="en-AT">
                    <a:noFill/>
                  </a:rPr>
                  <a:t> </a:t>
                </a:r>
              </a:p>
            </p:txBody>
          </p:sp>
        </mc:Fallback>
      </mc:AlternateContent>
      <p:sp>
        <p:nvSpPr>
          <p:cNvPr id="3" name="Slide Number Placeholder 2">
            <a:extLst>
              <a:ext uri="{FF2B5EF4-FFF2-40B4-BE49-F238E27FC236}">
                <a16:creationId xmlns:a16="http://schemas.microsoft.com/office/drawing/2014/main" id="{2D7F287D-D493-C9B5-1B65-604106BFD0AF}"/>
              </a:ext>
            </a:extLst>
          </p:cNvPr>
          <p:cNvSpPr>
            <a:spLocks noGrp="1"/>
          </p:cNvSpPr>
          <p:nvPr>
            <p:ph type="sldNum" sz="quarter" idx="12"/>
          </p:nvPr>
        </p:nvSpPr>
        <p:spPr/>
        <p:txBody>
          <a:bodyPr/>
          <a:lstStyle/>
          <a:p>
            <a:fld id="{CC491BDB-77F2-4EF0-887C-9DE660584513}" type="slidenum">
              <a:rPr lang="en-GB" smtClean="0"/>
              <a:pPr/>
              <a:t>66</a:t>
            </a:fld>
            <a:endParaRPr lang="en-GB" dirty="0"/>
          </a:p>
        </p:txBody>
      </p:sp>
      <p:sp>
        <p:nvSpPr>
          <p:cNvPr id="5" name="Rectangle: Rounded Corners 4">
            <a:extLst>
              <a:ext uri="{FF2B5EF4-FFF2-40B4-BE49-F238E27FC236}">
                <a16:creationId xmlns:a16="http://schemas.microsoft.com/office/drawing/2014/main" id="{BC1AF283-FFEE-42F6-2ED5-D147FB8D8DF3}"/>
              </a:ext>
            </a:extLst>
          </p:cNvPr>
          <p:cNvSpPr/>
          <p:nvPr/>
        </p:nvSpPr>
        <p:spPr>
          <a:xfrm>
            <a:off x="1343488" y="1240848"/>
            <a:ext cx="4449681" cy="5012644"/>
          </a:xfrm>
          <a:prstGeom prst="round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Rectangle: Rounded Corners 7">
            <a:extLst>
              <a:ext uri="{FF2B5EF4-FFF2-40B4-BE49-F238E27FC236}">
                <a16:creationId xmlns:a16="http://schemas.microsoft.com/office/drawing/2014/main" id="{6AABF1E1-703B-5CDE-5742-5A9D5FFE4692}"/>
              </a:ext>
            </a:extLst>
          </p:cNvPr>
          <p:cNvSpPr/>
          <p:nvPr/>
        </p:nvSpPr>
        <p:spPr>
          <a:xfrm>
            <a:off x="6590458" y="1240848"/>
            <a:ext cx="4449681" cy="5012644"/>
          </a:xfrm>
          <a:prstGeom prst="round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TextBox 8">
            <a:extLst>
              <a:ext uri="{FF2B5EF4-FFF2-40B4-BE49-F238E27FC236}">
                <a16:creationId xmlns:a16="http://schemas.microsoft.com/office/drawing/2014/main" id="{FAD629AD-D59C-D7EB-2333-90EB92B1C123}"/>
              </a:ext>
            </a:extLst>
          </p:cNvPr>
          <p:cNvSpPr txBox="1"/>
          <p:nvPr/>
        </p:nvSpPr>
        <p:spPr>
          <a:xfrm>
            <a:off x="6497052" y="6300464"/>
            <a:ext cx="4794902" cy="461665"/>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Laplacian eigenvector representation</a:t>
            </a:r>
            <a:endParaRPr lang="en-AT" sz="2400" dirty="0">
              <a:latin typeface="Beaufort for LOL" panose="02020503050000020004" pitchFamily="18" charset="0"/>
              <a:cs typeface="Beaufort for LOL" panose="02020503050000020004" pitchFamily="18" charset="0"/>
            </a:endParaRPr>
          </a:p>
        </p:txBody>
      </p:sp>
      <p:sp>
        <p:nvSpPr>
          <p:cNvPr id="10" name="TextBox 9">
            <a:extLst>
              <a:ext uri="{FF2B5EF4-FFF2-40B4-BE49-F238E27FC236}">
                <a16:creationId xmlns:a16="http://schemas.microsoft.com/office/drawing/2014/main" id="{89DAEEFE-8F3A-3404-5E4B-F47F6D03D0F4}"/>
              </a:ext>
            </a:extLst>
          </p:cNvPr>
          <p:cNvSpPr txBox="1"/>
          <p:nvPr/>
        </p:nvSpPr>
        <p:spPr>
          <a:xfrm>
            <a:off x="2485339" y="6297887"/>
            <a:ext cx="2165978" cy="461665"/>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Real data points</a:t>
            </a:r>
            <a:endParaRPr lang="en-AT"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9650002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4EA3E-349C-5BC0-7A21-7BF963C34476}"/>
            </a:ext>
          </a:extLst>
        </p:cNvPr>
        <p:cNvGrpSpPr/>
        <p:nvPr/>
      </p:nvGrpSpPr>
      <p:grpSpPr>
        <a:xfrm>
          <a:off x="0" y="0"/>
          <a:ext cx="0" cy="0"/>
          <a:chOff x="0" y="0"/>
          <a:chExt cx="0" cy="0"/>
        </a:xfrm>
      </p:grpSpPr>
      <p:pic>
        <p:nvPicPr>
          <p:cNvPr id="1026" name="Picture 2" descr="The Thinking Man's Thinking Man! by Pornomaniac on DeviantArt">
            <a:extLst>
              <a:ext uri="{FF2B5EF4-FFF2-40B4-BE49-F238E27FC236}">
                <a16:creationId xmlns:a16="http://schemas.microsoft.com/office/drawing/2014/main" id="{25C5C936-66E4-F4D1-32BF-5E339E554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841" y="5004391"/>
            <a:ext cx="1367956" cy="2174896"/>
          </a:xfrm>
          <a:prstGeom prst="rect">
            <a:avLst/>
          </a:prstGeom>
          <a:noFill/>
          <a:extLst>
            <a:ext uri="{909E8E84-426E-40DD-AFC4-6F175D3DCCD1}">
              <a14:hiddenFill xmlns:a14="http://schemas.microsoft.com/office/drawing/2010/main">
                <a:solidFill>
                  <a:srgbClr val="FFFFFF"/>
                </a:solidFill>
              </a14:hiddenFill>
            </a:ext>
          </a:extLst>
        </p:spPr>
      </p:pic>
      <p:sp>
        <p:nvSpPr>
          <p:cNvPr id="10" name="Thought Bubble: Cloud 9">
            <a:extLst>
              <a:ext uri="{FF2B5EF4-FFF2-40B4-BE49-F238E27FC236}">
                <a16:creationId xmlns:a16="http://schemas.microsoft.com/office/drawing/2014/main" id="{976E92AC-643D-E7C4-1A11-82E41431FCFB}"/>
              </a:ext>
            </a:extLst>
          </p:cNvPr>
          <p:cNvSpPr/>
          <p:nvPr/>
        </p:nvSpPr>
        <p:spPr>
          <a:xfrm>
            <a:off x="5947144" y="701749"/>
            <a:ext cx="6173971" cy="5397494"/>
          </a:xfrm>
          <a:prstGeom prst="cloudCallout">
            <a:avLst>
              <a:gd name="adj1" fmla="val -45468"/>
              <a:gd name="adj2" fmla="val 50954"/>
            </a:avLst>
          </a:prstGeom>
          <a:solidFill>
            <a:schemeClr val="bg1">
              <a:lumMod val="95000"/>
              <a:alpha val="64000"/>
            </a:schemeClr>
          </a:solidFill>
          <a:ln w="19050">
            <a:solidFill>
              <a:schemeClr val="tx1">
                <a:alpha val="5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1028" name="Picture 4" descr="Spongebob Squarepants | The United Organization Toons Heroes Wiki | Fandom">
            <a:extLst>
              <a:ext uri="{FF2B5EF4-FFF2-40B4-BE49-F238E27FC236}">
                <a16:creationId xmlns:a16="http://schemas.microsoft.com/office/drawing/2014/main" id="{0AAD3F6F-534B-3E6B-613C-78910F6CE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5" y="5318890"/>
            <a:ext cx="1763486" cy="2598315"/>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7F79790D-5C9C-AB82-C0EC-6678A1BC2BA3}"/>
              </a:ext>
            </a:extLst>
          </p:cNvPr>
          <p:cNvSpPr/>
          <p:nvPr/>
        </p:nvSpPr>
        <p:spPr>
          <a:xfrm>
            <a:off x="70885" y="1020726"/>
            <a:ext cx="5812466" cy="3983665"/>
          </a:xfrm>
          <a:prstGeom prst="cloudCallout">
            <a:avLst>
              <a:gd name="adj1" fmla="val -19005"/>
              <a:gd name="adj2" fmla="val 64655"/>
            </a:avLst>
          </a:prstGeom>
          <a:solidFill>
            <a:schemeClr val="bg1">
              <a:lumMod val="95000"/>
              <a:alpha val="64000"/>
            </a:schemeClr>
          </a:solidFill>
          <a:ln w="19050">
            <a:solidFill>
              <a:schemeClr val="tx1">
                <a:alpha val="5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D2691ACC-BAC7-D8D2-1666-E9C51B887E3F}"/>
              </a:ext>
            </a:extLst>
          </p:cNvPr>
          <p:cNvSpPr>
            <a:spLocks noGrp="1"/>
          </p:cNvSpPr>
          <p:nvPr>
            <p:ph type="title"/>
          </p:nvPr>
        </p:nvSpPr>
        <p:spPr/>
        <p:txBody>
          <a:bodyPr/>
          <a:lstStyle/>
          <a:p>
            <a:r>
              <a:rPr lang="en-US" dirty="0"/>
              <a:t>Spectral clustering: advantages and downsides</a:t>
            </a:r>
            <a:endParaRPr lang="en-AT" dirty="0"/>
          </a:p>
        </p:txBody>
      </p:sp>
      <p:sp>
        <p:nvSpPr>
          <p:cNvPr id="3" name="Slide Number Placeholder 2">
            <a:extLst>
              <a:ext uri="{FF2B5EF4-FFF2-40B4-BE49-F238E27FC236}">
                <a16:creationId xmlns:a16="http://schemas.microsoft.com/office/drawing/2014/main" id="{FC2AA5A3-AE3C-8C2E-03AB-A11009F62B33}"/>
              </a:ext>
            </a:extLst>
          </p:cNvPr>
          <p:cNvSpPr>
            <a:spLocks noGrp="1"/>
          </p:cNvSpPr>
          <p:nvPr>
            <p:ph type="sldNum" sz="quarter" idx="12"/>
          </p:nvPr>
        </p:nvSpPr>
        <p:spPr/>
        <p:txBody>
          <a:bodyPr/>
          <a:lstStyle/>
          <a:p>
            <a:fld id="{CC491BDB-77F2-4EF0-887C-9DE660584513}" type="slidenum">
              <a:rPr lang="en-GB" smtClean="0"/>
              <a:pPr/>
              <a:t>67</a:t>
            </a:fld>
            <a:endParaRPr lang="en-GB" dirty="0"/>
          </a:p>
        </p:txBody>
      </p:sp>
      <p:sp>
        <p:nvSpPr>
          <p:cNvPr id="4" name="TextBox 3">
            <a:extLst>
              <a:ext uri="{FF2B5EF4-FFF2-40B4-BE49-F238E27FC236}">
                <a16:creationId xmlns:a16="http://schemas.microsoft.com/office/drawing/2014/main" id="{B542FC83-7CCF-5375-068E-E6BD7EC1641C}"/>
              </a:ext>
            </a:extLst>
          </p:cNvPr>
          <p:cNvSpPr txBox="1"/>
          <p:nvPr/>
        </p:nvSpPr>
        <p:spPr>
          <a:xfrm>
            <a:off x="838583" y="1539110"/>
            <a:ext cx="3504944"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Advantages:</a:t>
            </a:r>
            <a:endParaRPr lang="en-AT"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4CBC7B-41A9-211C-9F1F-5EA81565CEA3}"/>
                  </a:ext>
                </a:extLst>
              </p:cNvPr>
              <p:cNvSpPr txBox="1"/>
              <p:nvPr/>
            </p:nvSpPr>
            <p:spPr>
              <a:xfrm>
                <a:off x="717825" y="2000775"/>
                <a:ext cx="5007680" cy="2308324"/>
              </a:xfrm>
              <a:prstGeom prst="rect">
                <a:avLst/>
              </a:prstGeom>
              <a:noFill/>
            </p:spPr>
            <p:txBody>
              <a:bodyPr wrap="square" rtlCol="0">
                <a:spAutoFit/>
              </a:bodyPr>
              <a:lstStyle/>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Theoretical grounded</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Simple to implement:</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Laplace + Eigenvectors +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𝑘</m:t>
                    </m:r>
                  </m:oMath>
                </a14:m>
                <a:r>
                  <a:rPr lang="en-US" sz="2400" dirty="0">
                    <a:latin typeface="Beaufort for LOL" panose="02020503050000020004" pitchFamily="18" charset="0"/>
                    <a:cs typeface="Beaufort for LOL" panose="02020503050000020004" pitchFamily="18" charset="0"/>
                  </a:rPr>
                  <a:t>-means</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We can look at the eigenvectors used for clustering!</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Finds clusters of any shape</a:t>
                </a:r>
              </a:p>
            </p:txBody>
          </p:sp>
        </mc:Choice>
        <mc:Fallback xmlns="">
          <p:sp>
            <p:nvSpPr>
              <p:cNvPr id="5" name="TextBox 4">
                <a:extLst>
                  <a:ext uri="{FF2B5EF4-FFF2-40B4-BE49-F238E27FC236}">
                    <a16:creationId xmlns:a16="http://schemas.microsoft.com/office/drawing/2014/main" id="{394CBC7B-41A9-211C-9F1F-5EA81565CEA3}"/>
                  </a:ext>
                </a:extLst>
              </p:cNvPr>
              <p:cNvSpPr txBox="1">
                <a:spLocks noRot="1" noChangeAspect="1" noMove="1" noResize="1" noEditPoints="1" noAdjustHandles="1" noChangeArrowheads="1" noChangeShapeType="1" noTextEdit="1"/>
              </p:cNvSpPr>
              <p:nvPr/>
            </p:nvSpPr>
            <p:spPr>
              <a:xfrm>
                <a:off x="717825" y="2000775"/>
                <a:ext cx="5007680" cy="2308324"/>
              </a:xfrm>
              <a:prstGeom prst="rect">
                <a:avLst/>
              </a:prstGeom>
              <a:blipFill>
                <a:blip r:embed="rId4"/>
                <a:stretch>
                  <a:fillRect l="-2071" t="-2902" r="-122" b="-5805"/>
                </a:stretch>
              </a:blipFill>
            </p:spPr>
            <p:txBody>
              <a:bodyPr/>
              <a:lstStyle/>
              <a:p>
                <a:r>
                  <a:rPr lang="LID4096">
                    <a:noFill/>
                  </a:rPr>
                  <a:t> </a:t>
                </a:r>
              </a:p>
            </p:txBody>
          </p:sp>
        </mc:Fallback>
      </mc:AlternateContent>
      <p:sp>
        <p:nvSpPr>
          <p:cNvPr id="7" name="TextBox 6">
            <a:extLst>
              <a:ext uri="{FF2B5EF4-FFF2-40B4-BE49-F238E27FC236}">
                <a16:creationId xmlns:a16="http://schemas.microsoft.com/office/drawing/2014/main" id="{D6211464-9E5A-601D-1D7C-8CF8CE8F3E48}"/>
              </a:ext>
            </a:extLst>
          </p:cNvPr>
          <p:cNvSpPr txBox="1"/>
          <p:nvPr/>
        </p:nvSpPr>
        <p:spPr>
          <a:xfrm>
            <a:off x="6651049" y="1540608"/>
            <a:ext cx="3504944"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Downsides:</a:t>
            </a:r>
            <a:endParaRPr lang="en-AT" sz="2400" b="1" dirty="0">
              <a:latin typeface="Beaufort for LOL" panose="02020503050000020004" pitchFamily="18" charset="0"/>
              <a:cs typeface="Beaufort for LOL" panose="02020503050000020004" pitchFamily="18" charset="0"/>
            </a:endParaRPr>
          </a:p>
        </p:txBody>
      </p:sp>
      <p:sp>
        <p:nvSpPr>
          <p:cNvPr id="8" name="TextBox 7">
            <a:extLst>
              <a:ext uri="{FF2B5EF4-FFF2-40B4-BE49-F238E27FC236}">
                <a16:creationId xmlns:a16="http://schemas.microsoft.com/office/drawing/2014/main" id="{30FE02BD-E82B-3D71-4B93-4FC87F9A6C56}"/>
              </a:ext>
            </a:extLst>
          </p:cNvPr>
          <p:cNvSpPr txBox="1"/>
          <p:nvPr/>
        </p:nvSpPr>
        <p:spPr>
          <a:xfrm>
            <a:off x="6493203" y="1990804"/>
            <a:ext cx="5337530" cy="3785652"/>
          </a:xfrm>
          <a:prstGeom prst="rect">
            <a:avLst/>
          </a:prstGeom>
          <a:noFill/>
        </p:spPr>
        <p:txBody>
          <a:bodyPr wrap="square" rtlCol="0">
            <a:spAutoFit/>
          </a:bodyPr>
          <a:lstStyle/>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Number of clusters has to be chosen</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in advance</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Distance function used to construct the Laplacian influences the quality of found clusters</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If the constructed graph contains more connected components than clusters we are looking for, it will</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 just return those components</a:t>
            </a:r>
          </a:p>
          <a:p>
            <a:pPr marL="457200" indent="-457200">
              <a:buFont typeface="+mj-lt"/>
              <a:buAutoNum type="arabicPeriod"/>
            </a:pPr>
            <a:endParaRPr lang="en-AT" sz="240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F2C4C3B7-E384-F23E-09B7-E10E7953CF71}"/>
              </a:ext>
            </a:extLst>
          </p:cNvPr>
          <p:cNvSpPr txBox="1"/>
          <p:nvPr/>
        </p:nvSpPr>
        <p:spPr>
          <a:xfrm>
            <a:off x="6978974" y="6247514"/>
            <a:ext cx="5676787" cy="646331"/>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Note: Spectral Clustering changes depending on how the Laplacian is constructed!</a:t>
            </a:r>
          </a:p>
        </p:txBody>
      </p:sp>
    </p:spTree>
    <p:extLst>
      <p:ext uri="{BB962C8B-B14F-4D97-AF65-F5344CB8AC3E}">
        <p14:creationId xmlns:p14="http://schemas.microsoft.com/office/powerpoint/2010/main" val="54442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8"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00FB9-2903-DB6A-CCBE-116C1AFA8162}"/>
              </a:ext>
            </a:extLst>
          </p:cNvPr>
          <p:cNvSpPr>
            <a:spLocks noGrp="1"/>
          </p:cNvSpPr>
          <p:nvPr>
            <p:ph type="title"/>
          </p:nvPr>
        </p:nvSpPr>
        <p:spPr>
          <a:xfrm>
            <a:off x="242891" y="-119587"/>
            <a:ext cx="11821518" cy="1325562"/>
          </a:xfrm>
        </p:spPr>
        <p:txBody>
          <a:bodyPr/>
          <a:lstStyle/>
          <a:p>
            <a:r>
              <a:rPr lang="en-US" dirty="0"/>
              <a:t>Can we use a similar approach for dimensionality reduction?</a:t>
            </a:r>
            <a:endParaRPr lang="en-AT" dirty="0"/>
          </a:p>
        </p:txBody>
      </p:sp>
      <p:sp>
        <p:nvSpPr>
          <p:cNvPr id="3" name="Slide Number Placeholder 2">
            <a:extLst>
              <a:ext uri="{FF2B5EF4-FFF2-40B4-BE49-F238E27FC236}">
                <a16:creationId xmlns:a16="http://schemas.microsoft.com/office/drawing/2014/main" id="{2CA89A38-BE0F-FF05-3A55-21F933BD8B91}"/>
              </a:ext>
            </a:extLst>
          </p:cNvPr>
          <p:cNvSpPr>
            <a:spLocks noGrp="1"/>
          </p:cNvSpPr>
          <p:nvPr>
            <p:ph type="sldNum" sz="quarter" idx="12"/>
          </p:nvPr>
        </p:nvSpPr>
        <p:spPr/>
        <p:txBody>
          <a:bodyPr/>
          <a:lstStyle/>
          <a:p>
            <a:fld id="{CC491BDB-77F2-4EF0-887C-9DE660584513}" type="slidenum">
              <a:rPr lang="en-GB" smtClean="0"/>
              <a:pPr/>
              <a:t>68</a:t>
            </a:fld>
            <a:endParaRPr lang="en-GB" dirty="0"/>
          </a:p>
        </p:txBody>
      </p:sp>
      <p:sp>
        <p:nvSpPr>
          <p:cNvPr id="4" name="TextBox 3">
            <a:extLst>
              <a:ext uri="{FF2B5EF4-FFF2-40B4-BE49-F238E27FC236}">
                <a16:creationId xmlns:a16="http://schemas.microsoft.com/office/drawing/2014/main" id="{C6E8C7A6-D338-8E5F-86E4-E7998CB77B73}"/>
              </a:ext>
            </a:extLst>
          </p:cNvPr>
          <p:cNvSpPr txBox="1"/>
          <p:nvPr/>
        </p:nvSpPr>
        <p:spPr>
          <a:xfrm>
            <a:off x="242891" y="1323603"/>
            <a:ext cx="10956724"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There is one limitation of PCA we haven’t discussed so far: it is a </a:t>
            </a:r>
            <a:r>
              <a:rPr lang="en-US" sz="2400" b="1" dirty="0">
                <a:latin typeface="Beaufort for LOL" panose="02020503050000020004" pitchFamily="18" charset="0"/>
                <a:cs typeface="Beaufort for LOL" panose="02020503050000020004" pitchFamily="18" charset="0"/>
              </a:rPr>
              <a:t>linear</a:t>
            </a:r>
            <a:r>
              <a:rPr lang="en-US" sz="2400" dirty="0">
                <a:latin typeface="Beaufort for LOL" panose="02020503050000020004" pitchFamily="18" charset="0"/>
                <a:cs typeface="Beaufort for LOL" panose="02020503050000020004" pitchFamily="18" charset="0"/>
              </a:rPr>
              <a:t> method </a:t>
            </a:r>
            <a:br>
              <a:rPr lang="en-US" sz="2400" dirty="0">
                <a:latin typeface="Beaufort for LOL" panose="02020503050000020004" pitchFamily="18" charset="0"/>
                <a:cs typeface="Beaufort for LOL" panose="02020503050000020004" pitchFamily="18" charset="0"/>
              </a:rPr>
            </a:br>
            <a:r>
              <a:rPr lang="en-US" sz="2400" i="1" dirty="0">
                <a:latin typeface="Beaufort for LOL" panose="02020503050000020004" pitchFamily="18" charset="0"/>
                <a:cs typeface="Beaufort for LOL" panose="02020503050000020004" pitchFamily="18" charset="0"/>
              </a:rPr>
              <a:t>(we project using a matrix multiplication)</a:t>
            </a:r>
            <a:r>
              <a:rPr lang="en-US" sz="2400" dirty="0">
                <a:latin typeface="Beaufort for LOL" panose="02020503050000020004" pitchFamily="18" charset="0"/>
                <a:cs typeface="Beaufort for LOL" panose="02020503050000020004" pitchFamily="18" charset="0"/>
              </a:rPr>
              <a:t>.</a:t>
            </a:r>
          </a:p>
        </p:txBody>
      </p:sp>
      <p:grpSp>
        <p:nvGrpSpPr>
          <p:cNvPr id="49" name="Group 48">
            <a:extLst>
              <a:ext uri="{FF2B5EF4-FFF2-40B4-BE49-F238E27FC236}">
                <a16:creationId xmlns:a16="http://schemas.microsoft.com/office/drawing/2014/main" id="{39CE2CE9-1D59-44B8-AB53-59CF9B11F809}"/>
              </a:ext>
            </a:extLst>
          </p:cNvPr>
          <p:cNvGrpSpPr/>
          <p:nvPr/>
        </p:nvGrpSpPr>
        <p:grpSpPr>
          <a:xfrm>
            <a:off x="2313185" y="2387172"/>
            <a:ext cx="6468994" cy="2301221"/>
            <a:chOff x="2486091" y="2395390"/>
            <a:chExt cx="4715528" cy="1677459"/>
          </a:xfrm>
        </p:grpSpPr>
        <p:sp>
          <p:nvSpPr>
            <p:cNvPr id="5" name="Oval 4">
              <a:extLst>
                <a:ext uri="{FF2B5EF4-FFF2-40B4-BE49-F238E27FC236}">
                  <a16:creationId xmlns:a16="http://schemas.microsoft.com/office/drawing/2014/main" id="{3CD04788-7007-AE90-406C-499BB0EA5215}"/>
                </a:ext>
              </a:extLst>
            </p:cNvPr>
            <p:cNvSpPr/>
            <p:nvPr/>
          </p:nvSpPr>
          <p:spPr>
            <a:xfrm>
              <a:off x="2734890" y="3075338"/>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Oval 5">
              <a:extLst>
                <a:ext uri="{FF2B5EF4-FFF2-40B4-BE49-F238E27FC236}">
                  <a16:creationId xmlns:a16="http://schemas.microsoft.com/office/drawing/2014/main" id="{A2A42AAB-298E-2736-B531-54E9079D2A58}"/>
                </a:ext>
              </a:extLst>
            </p:cNvPr>
            <p:cNvSpPr/>
            <p:nvPr/>
          </p:nvSpPr>
          <p:spPr>
            <a:xfrm>
              <a:off x="2943997" y="3298561"/>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 name="Oval 6">
              <a:extLst>
                <a:ext uri="{FF2B5EF4-FFF2-40B4-BE49-F238E27FC236}">
                  <a16:creationId xmlns:a16="http://schemas.microsoft.com/office/drawing/2014/main" id="{5E80C81D-AC82-FCCA-9207-B1BBE40C68DA}"/>
                </a:ext>
              </a:extLst>
            </p:cNvPr>
            <p:cNvSpPr/>
            <p:nvPr/>
          </p:nvSpPr>
          <p:spPr>
            <a:xfrm>
              <a:off x="3039690" y="3530233"/>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48ED5F8E-16AE-328F-C189-20C815EAA563}"/>
                </a:ext>
              </a:extLst>
            </p:cNvPr>
            <p:cNvSpPr/>
            <p:nvPr/>
          </p:nvSpPr>
          <p:spPr>
            <a:xfrm>
              <a:off x="2655618" y="3377833"/>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98FDCA6D-E8F9-7BCD-C5D0-5E7E4B50B66A}"/>
                </a:ext>
              </a:extLst>
            </p:cNvPr>
            <p:cNvSpPr/>
            <p:nvPr/>
          </p:nvSpPr>
          <p:spPr>
            <a:xfrm>
              <a:off x="2808018" y="3530233"/>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B4AF047A-D084-5228-CCCC-C762F1BE2D7B}"/>
                </a:ext>
              </a:extLst>
            </p:cNvPr>
            <p:cNvSpPr/>
            <p:nvPr/>
          </p:nvSpPr>
          <p:spPr>
            <a:xfrm>
              <a:off x="3023269" y="3761905"/>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F24E6ED5-6ECA-F621-97F0-22F18BC25200}"/>
                </a:ext>
              </a:extLst>
            </p:cNvPr>
            <p:cNvSpPr/>
            <p:nvPr/>
          </p:nvSpPr>
          <p:spPr>
            <a:xfrm>
              <a:off x="3175669" y="3914305"/>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89EF32EA-8DA8-23BB-EA85-83A1094D1F56}"/>
                </a:ext>
              </a:extLst>
            </p:cNvPr>
            <p:cNvSpPr/>
            <p:nvPr/>
          </p:nvSpPr>
          <p:spPr>
            <a:xfrm>
              <a:off x="3260730" y="3736908"/>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419166A0-604D-86FB-AC99-0D3585B235C8}"/>
                </a:ext>
              </a:extLst>
            </p:cNvPr>
            <p:cNvSpPr/>
            <p:nvPr/>
          </p:nvSpPr>
          <p:spPr>
            <a:xfrm>
              <a:off x="3419274" y="3914305"/>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A3292CB-7F20-2FBE-B387-DDCCA87E0414}"/>
                </a:ext>
              </a:extLst>
            </p:cNvPr>
            <p:cNvSpPr/>
            <p:nvPr/>
          </p:nvSpPr>
          <p:spPr>
            <a:xfrm>
              <a:off x="3504335" y="3761905"/>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E0E91A45-4016-07C7-072D-B229704FA917}"/>
                </a:ext>
              </a:extLst>
            </p:cNvPr>
            <p:cNvSpPr/>
            <p:nvPr/>
          </p:nvSpPr>
          <p:spPr>
            <a:xfrm>
              <a:off x="3753729" y="3809752"/>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142CAD9A-6FD6-CB91-29CB-F6A793DD4D4B}"/>
                </a:ext>
              </a:extLst>
            </p:cNvPr>
            <p:cNvSpPr/>
            <p:nvPr/>
          </p:nvSpPr>
          <p:spPr>
            <a:xfrm>
              <a:off x="3833001" y="3506076"/>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DC79F0E7-AAF0-97B5-D424-67229D208849}"/>
                </a:ext>
              </a:extLst>
            </p:cNvPr>
            <p:cNvSpPr/>
            <p:nvPr/>
          </p:nvSpPr>
          <p:spPr>
            <a:xfrm>
              <a:off x="4064673" y="3457105"/>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17F51DE3-3271-4068-88E0-40118A6E149C}"/>
                </a:ext>
              </a:extLst>
            </p:cNvPr>
            <p:cNvSpPr/>
            <p:nvPr/>
          </p:nvSpPr>
          <p:spPr>
            <a:xfrm>
              <a:off x="3985401" y="3281672"/>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3416BB9B-4B5C-EB56-1BB1-77204286B5B5}"/>
                </a:ext>
              </a:extLst>
            </p:cNvPr>
            <p:cNvSpPr/>
            <p:nvPr/>
          </p:nvSpPr>
          <p:spPr>
            <a:xfrm>
              <a:off x="4223217" y="3072266"/>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D9AB9942-90F0-DF41-7CB4-DBC5AE78479A}"/>
                </a:ext>
              </a:extLst>
            </p:cNvPr>
            <p:cNvSpPr/>
            <p:nvPr/>
          </p:nvSpPr>
          <p:spPr>
            <a:xfrm>
              <a:off x="4426417" y="2888522"/>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FA6581B-ACCF-8F49-1677-FFFB5CA73CEF}"/>
                </a:ext>
              </a:extLst>
            </p:cNvPr>
            <p:cNvSpPr/>
            <p:nvPr/>
          </p:nvSpPr>
          <p:spPr>
            <a:xfrm>
              <a:off x="4223217" y="2725753"/>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C710A925-0DEE-BA51-D146-A7FB454B0842}"/>
                </a:ext>
              </a:extLst>
            </p:cNvPr>
            <p:cNvSpPr/>
            <p:nvPr/>
          </p:nvSpPr>
          <p:spPr>
            <a:xfrm>
              <a:off x="4864849" y="2395390"/>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968634E7-CB0A-6C9C-CE06-0E862A40D9EF}"/>
                </a:ext>
              </a:extLst>
            </p:cNvPr>
            <p:cNvSpPr/>
            <p:nvPr/>
          </p:nvSpPr>
          <p:spPr>
            <a:xfrm>
              <a:off x="4478639" y="2637054"/>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C5B5E119-CABC-B75E-B24C-861A7CBE1141}"/>
                </a:ext>
              </a:extLst>
            </p:cNvPr>
            <p:cNvSpPr/>
            <p:nvPr/>
          </p:nvSpPr>
          <p:spPr>
            <a:xfrm>
              <a:off x="4654789" y="2497153"/>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B4E98ED3-43F5-CE95-9797-E94618231B45}"/>
                </a:ext>
              </a:extLst>
            </p:cNvPr>
            <p:cNvSpPr/>
            <p:nvPr/>
          </p:nvSpPr>
          <p:spPr>
            <a:xfrm>
              <a:off x="4934189" y="2627062"/>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99A741FE-9FDF-5BB3-6522-343871F90846}"/>
                </a:ext>
              </a:extLst>
            </p:cNvPr>
            <p:cNvSpPr/>
            <p:nvPr/>
          </p:nvSpPr>
          <p:spPr>
            <a:xfrm>
              <a:off x="5086589" y="2779462"/>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92CCCDF7-A1FA-4944-DF7A-083FEF4375D7}"/>
                </a:ext>
              </a:extLst>
            </p:cNvPr>
            <p:cNvSpPr/>
            <p:nvPr/>
          </p:nvSpPr>
          <p:spPr>
            <a:xfrm>
              <a:off x="4358857" y="2464858"/>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A3D07D3-B0EE-AE83-D2DB-446C2478E934}"/>
                </a:ext>
              </a:extLst>
            </p:cNvPr>
            <p:cNvSpPr/>
            <p:nvPr/>
          </p:nvSpPr>
          <p:spPr>
            <a:xfrm>
              <a:off x="5007317" y="2967794"/>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376F50E2-65C7-5F76-1901-D81BA895EBBD}"/>
                </a:ext>
              </a:extLst>
            </p:cNvPr>
            <p:cNvSpPr/>
            <p:nvPr/>
          </p:nvSpPr>
          <p:spPr>
            <a:xfrm>
              <a:off x="5245133" y="2967794"/>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367235EF-B595-88B7-D6AC-92A92FB9D6D4}"/>
                </a:ext>
              </a:extLst>
            </p:cNvPr>
            <p:cNvSpPr/>
            <p:nvPr/>
          </p:nvSpPr>
          <p:spPr>
            <a:xfrm>
              <a:off x="5128293" y="3151538"/>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6715DDB1-DD1D-218C-0D0A-8B2BC681C60A}"/>
                </a:ext>
              </a:extLst>
            </p:cNvPr>
            <p:cNvSpPr/>
            <p:nvPr/>
          </p:nvSpPr>
          <p:spPr>
            <a:xfrm>
              <a:off x="5394456" y="3151538"/>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0BAB6D04-4B2B-031A-643B-F60B52A6D33F}"/>
                </a:ext>
              </a:extLst>
            </p:cNvPr>
            <p:cNvSpPr/>
            <p:nvPr/>
          </p:nvSpPr>
          <p:spPr>
            <a:xfrm>
              <a:off x="5315184" y="3360944"/>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7901EF0F-A425-45FE-C1C0-FF4D2AC270BB}"/>
                </a:ext>
              </a:extLst>
            </p:cNvPr>
            <p:cNvSpPr/>
            <p:nvPr/>
          </p:nvSpPr>
          <p:spPr>
            <a:xfrm>
              <a:off x="5558189" y="3440216"/>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F52A5CA2-5D28-E3AC-B683-43EBAD1EEB2C}"/>
                </a:ext>
              </a:extLst>
            </p:cNvPr>
            <p:cNvSpPr/>
            <p:nvPr/>
          </p:nvSpPr>
          <p:spPr>
            <a:xfrm>
              <a:off x="5716733" y="3649200"/>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F2FA0045-7BC9-6E30-5C08-8B67F461AA3F}"/>
                </a:ext>
              </a:extLst>
            </p:cNvPr>
            <p:cNvSpPr/>
            <p:nvPr/>
          </p:nvSpPr>
          <p:spPr>
            <a:xfrm>
              <a:off x="5931984" y="3598760"/>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05947979-33FA-E879-54CA-EABCE9499D89}"/>
                </a:ext>
              </a:extLst>
            </p:cNvPr>
            <p:cNvSpPr/>
            <p:nvPr/>
          </p:nvSpPr>
          <p:spPr>
            <a:xfrm>
              <a:off x="6111568" y="3762503"/>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F8DD584B-EEC0-0601-9615-48A53E55CDC8}"/>
                </a:ext>
              </a:extLst>
            </p:cNvPr>
            <p:cNvSpPr/>
            <p:nvPr/>
          </p:nvSpPr>
          <p:spPr>
            <a:xfrm>
              <a:off x="6197799" y="3530233"/>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E8BB3AB5-0B58-5F89-C116-E00DF488E4C0}"/>
                </a:ext>
              </a:extLst>
            </p:cNvPr>
            <p:cNvSpPr/>
            <p:nvPr/>
          </p:nvSpPr>
          <p:spPr>
            <a:xfrm>
              <a:off x="6458076" y="3118048"/>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046C7542-7D8F-708F-5C11-35491AE56710}"/>
                </a:ext>
              </a:extLst>
            </p:cNvPr>
            <p:cNvSpPr/>
            <p:nvPr/>
          </p:nvSpPr>
          <p:spPr>
            <a:xfrm>
              <a:off x="6045644" y="3363657"/>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Oval 39">
              <a:extLst>
                <a:ext uri="{FF2B5EF4-FFF2-40B4-BE49-F238E27FC236}">
                  <a16:creationId xmlns:a16="http://schemas.microsoft.com/office/drawing/2014/main" id="{B82CE297-C51E-910F-D39D-F91170D1BA1C}"/>
                </a:ext>
              </a:extLst>
            </p:cNvPr>
            <p:cNvSpPr/>
            <p:nvPr/>
          </p:nvSpPr>
          <p:spPr>
            <a:xfrm>
              <a:off x="6324683" y="3347532"/>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Oval 40">
              <a:extLst>
                <a:ext uri="{FF2B5EF4-FFF2-40B4-BE49-F238E27FC236}">
                  <a16:creationId xmlns:a16="http://schemas.microsoft.com/office/drawing/2014/main" id="{AA8E5B22-6742-0E19-C579-571540EFFAC7}"/>
                </a:ext>
              </a:extLst>
            </p:cNvPr>
            <p:cNvSpPr/>
            <p:nvPr/>
          </p:nvSpPr>
          <p:spPr>
            <a:xfrm>
              <a:off x="6603722" y="3310082"/>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290B8564-BFF6-25B2-EB4F-0422B54C19DC}"/>
                </a:ext>
              </a:extLst>
            </p:cNvPr>
            <p:cNvSpPr/>
            <p:nvPr/>
          </p:nvSpPr>
          <p:spPr>
            <a:xfrm>
              <a:off x="6706875" y="3087065"/>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Oval 42">
              <a:extLst>
                <a:ext uri="{FF2B5EF4-FFF2-40B4-BE49-F238E27FC236}">
                  <a16:creationId xmlns:a16="http://schemas.microsoft.com/office/drawing/2014/main" id="{80E0A359-D4FC-42FF-D0BA-F28C0DA5A162}"/>
                </a:ext>
              </a:extLst>
            </p:cNvPr>
            <p:cNvSpPr/>
            <p:nvPr/>
          </p:nvSpPr>
          <p:spPr>
            <a:xfrm>
              <a:off x="6770431" y="2521638"/>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9C23DBC6-FC9F-26B1-24B1-E7BCBDA5BC30}"/>
                </a:ext>
              </a:extLst>
            </p:cNvPr>
            <p:cNvSpPr/>
            <p:nvPr/>
          </p:nvSpPr>
          <p:spPr>
            <a:xfrm>
              <a:off x="6682994" y="2797785"/>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90AD6E8F-CF50-3AC4-C4A6-9FBF658FBD6B}"/>
                </a:ext>
              </a:extLst>
            </p:cNvPr>
            <p:cNvSpPr/>
            <p:nvPr/>
          </p:nvSpPr>
          <p:spPr>
            <a:xfrm>
              <a:off x="6963803" y="2676394"/>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D75B212D-E3AB-ADD2-A3C2-BC6CE6D62D9C}"/>
                </a:ext>
              </a:extLst>
            </p:cNvPr>
            <p:cNvSpPr/>
            <p:nvPr/>
          </p:nvSpPr>
          <p:spPr>
            <a:xfrm>
              <a:off x="7043075" y="2417881"/>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7" name="Oval 46">
              <a:extLst>
                <a:ext uri="{FF2B5EF4-FFF2-40B4-BE49-F238E27FC236}">
                  <a16:creationId xmlns:a16="http://schemas.microsoft.com/office/drawing/2014/main" id="{A76AF94C-8C1E-E038-EB87-A8EFB25FBC7A}"/>
                </a:ext>
              </a:extLst>
            </p:cNvPr>
            <p:cNvSpPr/>
            <p:nvPr/>
          </p:nvSpPr>
          <p:spPr>
            <a:xfrm>
              <a:off x="2486091" y="2989146"/>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8" name="Oval 47">
              <a:extLst>
                <a:ext uri="{FF2B5EF4-FFF2-40B4-BE49-F238E27FC236}">
                  <a16:creationId xmlns:a16="http://schemas.microsoft.com/office/drawing/2014/main" id="{ECC205AC-6086-DE70-F974-B95626A4DBCD}"/>
                </a:ext>
              </a:extLst>
            </p:cNvPr>
            <p:cNvSpPr/>
            <p:nvPr/>
          </p:nvSpPr>
          <p:spPr>
            <a:xfrm>
              <a:off x="2497074" y="2680182"/>
              <a:ext cx="158544" cy="158544"/>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cxnSp>
        <p:nvCxnSpPr>
          <p:cNvPr id="51" name="Straight Arrow Connector 50">
            <a:extLst>
              <a:ext uri="{FF2B5EF4-FFF2-40B4-BE49-F238E27FC236}">
                <a16:creationId xmlns:a16="http://schemas.microsoft.com/office/drawing/2014/main" id="{068AB1EF-94B4-E05D-B7BE-3EA901D46969}"/>
              </a:ext>
            </a:extLst>
          </p:cNvPr>
          <p:cNvCxnSpPr>
            <a:cxnSpLocks/>
          </p:cNvCxnSpPr>
          <p:nvPr/>
        </p:nvCxnSpPr>
        <p:spPr>
          <a:xfrm flipV="1">
            <a:off x="897467" y="3227296"/>
            <a:ext cx="8644467" cy="631911"/>
          </a:xfrm>
          <a:prstGeom prst="straightConnector1">
            <a:avLst/>
          </a:prstGeom>
          <a:ln w="730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29B4EC5-425C-ECFA-80DB-DC2B0153B05F}"/>
              </a:ext>
            </a:extLst>
          </p:cNvPr>
          <p:cNvSpPr txBox="1"/>
          <p:nvPr/>
        </p:nvSpPr>
        <p:spPr>
          <a:xfrm>
            <a:off x="8581236" y="3340451"/>
            <a:ext cx="3352113"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1</a:t>
            </a:r>
            <a:r>
              <a:rPr lang="en-US" sz="2400" baseline="30000" dirty="0">
                <a:latin typeface="Beaufort for LOL" panose="02020503050000020004" pitchFamily="18" charset="0"/>
                <a:cs typeface="Beaufort for LOL" panose="02020503050000020004" pitchFamily="18" charset="0"/>
              </a:rPr>
              <a:t>st</a:t>
            </a:r>
            <a:r>
              <a:rPr lang="en-US" sz="2400" dirty="0">
                <a:latin typeface="Beaufort for LOL" panose="02020503050000020004" pitchFamily="18" charset="0"/>
                <a:cs typeface="Beaufort for LOL" panose="02020503050000020004" pitchFamily="18" charset="0"/>
              </a:rPr>
              <a:t> principle component</a:t>
            </a:r>
          </a:p>
        </p:txBody>
      </p:sp>
      <p:sp>
        <p:nvSpPr>
          <p:cNvPr id="54" name="TextBox 53">
            <a:extLst>
              <a:ext uri="{FF2B5EF4-FFF2-40B4-BE49-F238E27FC236}">
                <a16:creationId xmlns:a16="http://schemas.microsoft.com/office/drawing/2014/main" id="{7DDC71F8-662E-80A6-458C-2A020299FE08}"/>
              </a:ext>
            </a:extLst>
          </p:cNvPr>
          <p:cNvSpPr txBox="1"/>
          <p:nvPr/>
        </p:nvSpPr>
        <p:spPr>
          <a:xfrm>
            <a:off x="238248" y="5425441"/>
            <a:ext cx="7716471"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PCA ignores that the data can lie on a submanifold, and distances should be measured </a:t>
            </a:r>
            <a:r>
              <a:rPr lang="en-US" sz="2400" b="1" dirty="0">
                <a:solidFill>
                  <a:schemeClr val="accent2">
                    <a:lumMod val="60000"/>
                    <a:lumOff val="40000"/>
                  </a:schemeClr>
                </a:solidFill>
                <a:latin typeface="Beaufort for LOL" panose="02020503050000020004" pitchFamily="18" charset="0"/>
                <a:cs typeface="Beaufort for LOL" panose="02020503050000020004" pitchFamily="18" charset="0"/>
              </a:rPr>
              <a:t>along that manifold</a:t>
            </a:r>
            <a:r>
              <a:rPr lang="en-US" sz="2400" dirty="0">
                <a:latin typeface="Beaufort for LOL" panose="02020503050000020004" pitchFamily="18" charset="0"/>
                <a:cs typeface="Beaufort for LOL" panose="02020503050000020004" pitchFamily="18" charset="0"/>
              </a:rPr>
              <a:t>!</a:t>
            </a:r>
          </a:p>
        </p:txBody>
      </p:sp>
      <p:sp>
        <p:nvSpPr>
          <p:cNvPr id="100" name="Arc 99">
            <a:extLst>
              <a:ext uri="{FF2B5EF4-FFF2-40B4-BE49-F238E27FC236}">
                <a16:creationId xmlns:a16="http://schemas.microsoft.com/office/drawing/2014/main" id="{B96F13A5-3DDE-915A-58A6-817E5AB32BDB}"/>
              </a:ext>
            </a:extLst>
          </p:cNvPr>
          <p:cNvSpPr/>
          <p:nvPr/>
        </p:nvSpPr>
        <p:spPr>
          <a:xfrm rot="8394280">
            <a:off x="2834724" y="2932216"/>
            <a:ext cx="1730250" cy="1522302"/>
          </a:xfrm>
          <a:prstGeom prst="arc">
            <a:avLst>
              <a:gd name="adj1" fmla="val 13993072"/>
              <a:gd name="adj2" fmla="val 1286920"/>
            </a:avLst>
          </a:prstGeom>
          <a:ln w="63500" cap="rnd" cmpd="sng">
            <a:solidFill>
              <a:schemeClr val="accent2">
                <a:lumMod val="60000"/>
                <a:lumOff val="4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dirty="0"/>
          </a:p>
        </p:txBody>
      </p:sp>
      <p:cxnSp>
        <p:nvCxnSpPr>
          <p:cNvPr id="105" name="Straight Connector 104">
            <a:extLst>
              <a:ext uri="{FF2B5EF4-FFF2-40B4-BE49-F238E27FC236}">
                <a16:creationId xmlns:a16="http://schemas.microsoft.com/office/drawing/2014/main" id="{F5599E09-B61B-7DC2-C2EC-8E1429ED9912}"/>
              </a:ext>
            </a:extLst>
          </p:cNvPr>
          <p:cNvCxnSpPr>
            <a:stCxn id="9" idx="7"/>
            <a:endCxn id="100" idx="0"/>
          </p:cNvCxnSpPr>
          <p:nvPr/>
        </p:nvCxnSpPr>
        <p:spPr>
          <a:xfrm flipV="1">
            <a:off x="2940466" y="3873629"/>
            <a:ext cx="1532636" cy="102229"/>
          </a:xfrm>
          <a:prstGeom prst="line">
            <a:avLst/>
          </a:prstGeom>
          <a:ln w="63500" cap="rnd" cmpd="sng">
            <a:solidFill>
              <a:srgbClr val="9E0343"/>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F836CEE-F75F-9357-C502-0E2692A9A410}"/>
              </a:ext>
            </a:extLst>
          </p:cNvPr>
          <p:cNvCxnSpPr>
            <a:cxnSpLocks/>
          </p:cNvCxnSpPr>
          <p:nvPr/>
        </p:nvCxnSpPr>
        <p:spPr>
          <a:xfrm>
            <a:off x="7305104" y="5840939"/>
            <a:ext cx="582317" cy="0"/>
          </a:xfrm>
          <a:prstGeom prst="straightConnector1">
            <a:avLst/>
          </a:prstGeom>
          <a:ln w="730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36AA689-19F4-DE74-A76B-765A8EA070FD}"/>
              </a:ext>
            </a:extLst>
          </p:cNvPr>
          <p:cNvSpPr/>
          <p:nvPr/>
        </p:nvSpPr>
        <p:spPr>
          <a:xfrm>
            <a:off x="8130831" y="5505105"/>
            <a:ext cx="3910848" cy="671671"/>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1" name="TextBox 110">
            <a:extLst>
              <a:ext uri="{FF2B5EF4-FFF2-40B4-BE49-F238E27FC236}">
                <a16:creationId xmlns:a16="http://schemas.microsoft.com/office/drawing/2014/main" id="{256758FA-A3F2-40E4-72D3-537CA4A2EEBF}"/>
              </a:ext>
            </a:extLst>
          </p:cNvPr>
          <p:cNvSpPr txBox="1"/>
          <p:nvPr/>
        </p:nvSpPr>
        <p:spPr>
          <a:xfrm>
            <a:off x="8070704" y="5610260"/>
            <a:ext cx="408026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need a non-linear method!</a:t>
            </a:r>
          </a:p>
        </p:txBody>
      </p:sp>
    </p:spTree>
    <p:extLst>
      <p:ext uri="{BB962C8B-B14F-4D97-AF65-F5344CB8AC3E}">
        <p14:creationId xmlns:p14="http://schemas.microsoft.com/office/powerpoint/2010/main" val="284464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00" grpId="0" animBg="1"/>
      <p:bldP spid="110" grpId="0" animBg="1"/>
      <p:bldP spid="1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1DE56-F5E8-3799-ED9E-B90A12F39B7F}"/>
            </a:ext>
          </a:extLst>
        </p:cNvPr>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F36EFBA7-A100-EC0D-2DA7-E7A24A671B9B}"/>
              </a:ext>
            </a:extLst>
          </p:cNvPr>
          <p:cNvSpPr/>
          <p:nvPr/>
        </p:nvSpPr>
        <p:spPr>
          <a:xfrm>
            <a:off x="242890" y="1855972"/>
            <a:ext cx="11441109" cy="1194957"/>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4168E5D0-DA71-5A0D-4FBA-67295D989004}"/>
              </a:ext>
            </a:extLst>
          </p:cNvPr>
          <p:cNvSpPr>
            <a:spLocks noGrp="1"/>
          </p:cNvSpPr>
          <p:nvPr>
            <p:ph type="title"/>
          </p:nvPr>
        </p:nvSpPr>
        <p:spPr>
          <a:xfrm>
            <a:off x="242891" y="-119587"/>
            <a:ext cx="11821518" cy="1325562"/>
          </a:xfrm>
        </p:spPr>
        <p:txBody>
          <a:bodyPr/>
          <a:lstStyle/>
          <a:p>
            <a:r>
              <a:rPr lang="en-US" dirty="0"/>
              <a:t>A new picture: performing random walks on data</a:t>
            </a:r>
            <a:endParaRPr lang="en-AT" dirty="0"/>
          </a:p>
        </p:txBody>
      </p:sp>
      <p:sp>
        <p:nvSpPr>
          <p:cNvPr id="3" name="Slide Number Placeholder 2">
            <a:extLst>
              <a:ext uri="{FF2B5EF4-FFF2-40B4-BE49-F238E27FC236}">
                <a16:creationId xmlns:a16="http://schemas.microsoft.com/office/drawing/2014/main" id="{60774427-C801-3A1A-8804-481AD027A195}"/>
              </a:ext>
            </a:extLst>
          </p:cNvPr>
          <p:cNvSpPr>
            <a:spLocks noGrp="1"/>
          </p:cNvSpPr>
          <p:nvPr>
            <p:ph type="sldNum" sz="quarter" idx="12"/>
          </p:nvPr>
        </p:nvSpPr>
        <p:spPr/>
        <p:txBody>
          <a:bodyPr/>
          <a:lstStyle/>
          <a:p>
            <a:fld id="{CC491BDB-77F2-4EF0-887C-9DE660584513}" type="slidenum">
              <a:rPr lang="en-GB" smtClean="0"/>
              <a:pPr/>
              <a:t>69</a:t>
            </a:fld>
            <a:endParaRPr lang="en-GB" dirty="0"/>
          </a:p>
        </p:txBody>
      </p:sp>
      <p:sp>
        <p:nvSpPr>
          <p:cNvPr id="50" name="TextBox 49">
            <a:extLst>
              <a:ext uri="{FF2B5EF4-FFF2-40B4-BE49-F238E27FC236}">
                <a16:creationId xmlns:a16="http://schemas.microsoft.com/office/drawing/2014/main" id="{A16A63D9-923D-BB48-CC0C-FA9A0DAE77B3}"/>
              </a:ext>
            </a:extLst>
          </p:cNvPr>
          <p:cNvSpPr txBox="1"/>
          <p:nvPr/>
        </p:nvSpPr>
        <p:spPr>
          <a:xfrm>
            <a:off x="242891" y="1111937"/>
            <a:ext cx="11508842" cy="1938992"/>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Let’s assume again that our data is a fully connected graph. </a:t>
            </a:r>
          </a:p>
          <a:p>
            <a:endParaRPr lang="en-US" sz="2400" dirty="0">
              <a:latin typeface="Beaufort for LOL" panose="02020503050000020004" pitchFamily="18" charset="0"/>
              <a:cs typeface="Beaufort for LOL" panose="02020503050000020004" pitchFamily="18" charset="0"/>
            </a:endParaRPr>
          </a:p>
          <a:p>
            <a:r>
              <a:rPr lang="en-US" sz="2400" b="1" dirty="0">
                <a:latin typeface="Beaufort for LOL" panose="02020503050000020004" pitchFamily="18" charset="0"/>
                <a:cs typeface="Beaufort for LOL" panose="02020503050000020004" pitchFamily="18" charset="0"/>
              </a:rPr>
              <a:t>The idea: </a:t>
            </a:r>
            <a:r>
              <a:rPr lang="en-US" sz="2400" dirty="0">
                <a:latin typeface="Beaufort for LOL" panose="02020503050000020004" pitchFamily="18" charset="0"/>
                <a:cs typeface="Beaufort for LOL" panose="02020503050000020004" pitchFamily="18" charset="0"/>
              </a:rPr>
              <a:t>Similarity is obtained through random walks on the graph. If random walks started from two different nodes are, on average, highly similar, this means that both nodes should have similar low-dimensional representations.</a:t>
            </a:r>
          </a:p>
        </p:txBody>
      </p:sp>
      <p:grpSp>
        <p:nvGrpSpPr>
          <p:cNvPr id="68" name="Group 67">
            <a:extLst>
              <a:ext uri="{FF2B5EF4-FFF2-40B4-BE49-F238E27FC236}">
                <a16:creationId xmlns:a16="http://schemas.microsoft.com/office/drawing/2014/main" id="{8866F18A-E3D6-C0E0-8031-833A1001E5F9}"/>
              </a:ext>
            </a:extLst>
          </p:cNvPr>
          <p:cNvGrpSpPr/>
          <p:nvPr/>
        </p:nvGrpSpPr>
        <p:grpSpPr>
          <a:xfrm>
            <a:off x="319351" y="4326216"/>
            <a:ext cx="3426062" cy="1762259"/>
            <a:chOff x="703683" y="4205716"/>
            <a:chExt cx="2853780" cy="1467895"/>
          </a:xfrm>
          <a:solidFill>
            <a:schemeClr val="accent1">
              <a:lumMod val="60000"/>
              <a:lumOff val="40000"/>
            </a:schemeClr>
          </a:solidFill>
        </p:grpSpPr>
        <p:sp>
          <p:nvSpPr>
            <p:cNvPr id="55" name="Oval 54">
              <a:extLst>
                <a:ext uri="{FF2B5EF4-FFF2-40B4-BE49-F238E27FC236}">
                  <a16:creationId xmlns:a16="http://schemas.microsoft.com/office/drawing/2014/main" id="{5DE58CC5-4256-19F9-2A48-C30EDFA6606A}"/>
                </a:ext>
              </a:extLst>
            </p:cNvPr>
            <p:cNvSpPr/>
            <p:nvPr/>
          </p:nvSpPr>
          <p:spPr>
            <a:xfrm>
              <a:off x="1076725" y="4971086"/>
              <a:ext cx="266888" cy="266888"/>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latin typeface="Beaufort for LOL" panose="02020503050000020004" pitchFamily="18" charset="0"/>
                  <a:cs typeface="Beaufort for LOL" panose="02020503050000020004" pitchFamily="18" charset="0"/>
                </a:rPr>
                <a:t>a</a:t>
              </a:r>
              <a:endParaRPr lang="en-AT" sz="2400" b="1" dirty="0">
                <a:latin typeface="Beaufort for LOL" panose="02020503050000020004" pitchFamily="18" charset="0"/>
                <a:cs typeface="Beaufort for LOL" panose="02020503050000020004" pitchFamily="18" charset="0"/>
              </a:endParaRPr>
            </a:p>
          </p:txBody>
        </p:sp>
        <p:sp>
          <p:nvSpPr>
            <p:cNvPr id="56" name="Oval 55">
              <a:extLst>
                <a:ext uri="{FF2B5EF4-FFF2-40B4-BE49-F238E27FC236}">
                  <a16:creationId xmlns:a16="http://schemas.microsoft.com/office/drawing/2014/main" id="{345E0976-9FC5-553A-20DB-B121BE23697B}"/>
                </a:ext>
              </a:extLst>
            </p:cNvPr>
            <p:cNvSpPr/>
            <p:nvPr/>
          </p:nvSpPr>
          <p:spPr>
            <a:xfrm>
              <a:off x="1209829" y="5406723"/>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7" name="Oval 56">
              <a:extLst>
                <a:ext uri="{FF2B5EF4-FFF2-40B4-BE49-F238E27FC236}">
                  <a16:creationId xmlns:a16="http://schemas.microsoft.com/office/drawing/2014/main" id="{5C21B8B5-599C-3628-9630-7ADD51FCC38A}"/>
                </a:ext>
              </a:extLst>
            </p:cNvPr>
            <p:cNvSpPr/>
            <p:nvPr/>
          </p:nvSpPr>
          <p:spPr>
            <a:xfrm>
              <a:off x="1555191" y="5104530"/>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8" name="Oval 57">
              <a:extLst>
                <a:ext uri="{FF2B5EF4-FFF2-40B4-BE49-F238E27FC236}">
                  <a16:creationId xmlns:a16="http://schemas.microsoft.com/office/drawing/2014/main" id="{A8898A90-AEEB-A20A-40F0-D95F362EB557}"/>
                </a:ext>
              </a:extLst>
            </p:cNvPr>
            <p:cNvSpPr/>
            <p:nvPr/>
          </p:nvSpPr>
          <p:spPr>
            <a:xfrm>
              <a:off x="1496380" y="4646954"/>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9" name="Oval 58">
              <a:extLst>
                <a:ext uri="{FF2B5EF4-FFF2-40B4-BE49-F238E27FC236}">
                  <a16:creationId xmlns:a16="http://schemas.microsoft.com/office/drawing/2014/main" id="{2CC494E2-C2C1-71CA-66E0-584323420111}"/>
                </a:ext>
              </a:extLst>
            </p:cNvPr>
            <p:cNvSpPr/>
            <p:nvPr/>
          </p:nvSpPr>
          <p:spPr>
            <a:xfrm>
              <a:off x="2113596" y="5139835"/>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0" name="Oval 59">
              <a:extLst>
                <a:ext uri="{FF2B5EF4-FFF2-40B4-BE49-F238E27FC236}">
                  <a16:creationId xmlns:a16="http://schemas.microsoft.com/office/drawing/2014/main" id="{33118B2E-3E89-57F0-A059-0F36422B5E14}"/>
                </a:ext>
              </a:extLst>
            </p:cNvPr>
            <p:cNvSpPr/>
            <p:nvPr/>
          </p:nvSpPr>
          <p:spPr>
            <a:xfrm>
              <a:off x="1070030" y="4489627"/>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1" name="Oval 60">
              <a:extLst>
                <a:ext uri="{FF2B5EF4-FFF2-40B4-BE49-F238E27FC236}">
                  <a16:creationId xmlns:a16="http://schemas.microsoft.com/office/drawing/2014/main" id="{7D765934-634E-3835-2B15-3D20497FA23E}"/>
                </a:ext>
              </a:extLst>
            </p:cNvPr>
            <p:cNvSpPr/>
            <p:nvPr/>
          </p:nvSpPr>
          <p:spPr>
            <a:xfrm>
              <a:off x="1362229" y="4222739"/>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2" name="Oval 61">
              <a:extLst>
                <a:ext uri="{FF2B5EF4-FFF2-40B4-BE49-F238E27FC236}">
                  <a16:creationId xmlns:a16="http://schemas.microsoft.com/office/drawing/2014/main" id="{FD65C3B8-E39A-AFE3-CFBC-D0B9B3F7E55D}"/>
                </a:ext>
              </a:extLst>
            </p:cNvPr>
            <p:cNvSpPr/>
            <p:nvPr/>
          </p:nvSpPr>
          <p:spPr>
            <a:xfrm>
              <a:off x="2538557" y="4971086"/>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3" name="Oval 62">
              <a:extLst>
                <a:ext uri="{FF2B5EF4-FFF2-40B4-BE49-F238E27FC236}">
                  <a16:creationId xmlns:a16="http://schemas.microsoft.com/office/drawing/2014/main" id="{79A570D1-3884-C133-453B-A4C363068C4A}"/>
                </a:ext>
              </a:extLst>
            </p:cNvPr>
            <p:cNvSpPr/>
            <p:nvPr/>
          </p:nvSpPr>
          <p:spPr>
            <a:xfrm>
              <a:off x="2775541" y="4540629"/>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4" name="Oval 63">
              <a:extLst>
                <a:ext uri="{FF2B5EF4-FFF2-40B4-BE49-F238E27FC236}">
                  <a16:creationId xmlns:a16="http://schemas.microsoft.com/office/drawing/2014/main" id="{EB6FC60C-7572-791A-13D4-7A4622B937B1}"/>
                </a:ext>
              </a:extLst>
            </p:cNvPr>
            <p:cNvSpPr/>
            <p:nvPr/>
          </p:nvSpPr>
          <p:spPr>
            <a:xfrm>
              <a:off x="3154790" y="4205716"/>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5" name="Oval 64">
              <a:extLst>
                <a:ext uri="{FF2B5EF4-FFF2-40B4-BE49-F238E27FC236}">
                  <a16:creationId xmlns:a16="http://schemas.microsoft.com/office/drawing/2014/main" id="{FF702280-9E78-3AB9-1AAE-8EAE92463608}"/>
                </a:ext>
              </a:extLst>
            </p:cNvPr>
            <p:cNvSpPr/>
            <p:nvPr/>
          </p:nvSpPr>
          <p:spPr>
            <a:xfrm>
              <a:off x="3004364" y="4903234"/>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6" name="Oval 65">
              <a:extLst>
                <a:ext uri="{FF2B5EF4-FFF2-40B4-BE49-F238E27FC236}">
                  <a16:creationId xmlns:a16="http://schemas.microsoft.com/office/drawing/2014/main" id="{0830B7B5-0F28-E306-AEED-98616C9774F4}"/>
                </a:ext>
              </a:extLst>
            </p:cNvPr>
            <p:cNvSpPr/>
            <p:nvPr/>
          </p:nvSpPr>
          <p:spPr>
            <a:xfrm>
              <a:off x="3290575" y="4653906"/>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7" name="Oval 66">
              <a:extLst>
                <a:ext uri="{FF2B5EF4-FFF2-40B4-BE49-F238E27FC236}">
                  <a16:creationId xmlns:a16="http://schemas.microsoft.com/office/drawing/2014/main" id="{6C35C1A2-C3B8-9546-C325-D8A8A9C98A53}"/>
                </a:ext>
              </a:extLst>
            </p:cNvPr>
            <p:cNvSpPr/>
            <p:nvPr/>
          </p:nvSpPr>
          <p:spPr>
            <a:xfrm>
              <a:off x="703683" y="4704198"/>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grpSp>
        <p:nvGrpSpPr>
          <p:cNvPr id="69" name="Group 68">
            <a:extLst>
              <a:ext uri="{FF2B5EF4-FFF2-40B4-BE49-F238E27FC236}">
                <a16:creationId xmlns:a16="http://schemas.microsoft.com/office/drawing/2014/main" id="{B3DB3316-D739-B0E0-ED89-1C798170F74C}"/>
              </a:ext>
            </a:extLst>
          </p:cNvPr>
          <p:cNvGrpSpPr/>
          <p:nvPr/>
        </p:nvGrpSpPr>
        <p:grpSpPr>
          <a:xfrm>
            <a:off x="4374554" y="4346653"/>
            <a:ext cx="3426062" cy="1762259"/>
            <a:chOff x="703683" y="4205716"/>
            <a:chExt cx="2853780" cy="1467895"/>
          </a:xfrm>
          <a:solidFill>
            <a:schemeClr val="accent1">
              <a:lumMod val="60000"/>
              <a:lumOff val="40000"/>
            </a:schemeClr>
          </a:solidFill>
        </p:grpSpPr>
        <p:sp>
          <p:nvSpPr>
            <p:cNvPr id="70" name="Oval 69">
              <a:extLst>
                <a:ext uri="{FF2B5EF4-FFF2-40B4-BE49-F238E27FC236}">
                  <a16:creationId xmlns:a16="http://schemas.microsoft.com/office/drawing/2014/main" id="{781540CA-370D-8288-FF51-C886607A6C4F}"/>
                </a:ext>
              </a:extLst>
            </p:cNvPr>
            <p:cNvSpPr/>
            <p:nvPr/>
          </p:nvSpPr>
          <p:spPr>
            <a:xfrm>
              <a:off x="1076725" y="4971086"/>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1" name="Oval 70">
              <a:extLst>
                <a:ext uri="{FF2B5EF4-FFF2-40B4-BE49-F238E27FC236}">
                  <a16:creationId xmlns:a16="http://schemas.microsoft.com/office/drawing/2014/main" id="{8865304A-E9B9-9988-2DCC-8A60838D34DB}"/>
                </a:ext>
              </a:extLst>
            </p:cNvPr>
            <p:cNvSpPr/>
            <p:nvPr/>
          </p:nvSpPr>
          <p:spPr>
            <a:xfrm>
              <a:off x="1209829" y="5406723"/>
              <a:ext cx="266888" cy="266888"/>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latin typeface="Beaufort for LOL" panose="02020503050000020004" pitchFamily="18" charset="0"/>
                  <a:cs typeface="Beaufort for LOL" panose="02020503050000020004" pitchFamily="18" charset="0"/>
                </a:rPr>
                <a:t>b</a:t>
              </a:r>
              <a:endParaRPr lang="en-AT" sz="2400" b="1" dirty="0">
                <a:latin typeface="Beaufort for LOL" panose="02020503050000020004" pitchFamily="18" charset="0"/>
                <a:cs typeface="Beaufort for LOL" panose="02020503050000020004" pitchFamily="18" charset="0"/>
              </a:endParaRPr>
            </a:p>
          </p:txBody>
        </p:sp>
        <p:sp>
          <p:nvSpPr>
            <p:cNvPr id="72" name="Oval 71">
              <a:extLst>
                <a:ext uri="{FF2B5EF4-FFF2-40B4-BE49-F238E27FC236}">
                  <a16:creationId xmlns:a16="http://schemas.microsoft.com/office/drawing/2014/main" id="{9521314A-4817-E6F3-6F86-885BA2998772}"/>
                </a:ext>
              </a:extLst>
            </p:cNvPr>
            <p:cNvSpPr/>
            <p:nvPr/>
          </p:nvSpPr>
          <p:spPr>
            <a:xfrm>
              <a:off x="1555191" y="5104530"/>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3" name="Oval 72">
              <a:extLst>
                <a:ext uri="{FF2B5EF4-FFF2-40B4-BE49-F238E27FC236}">
                  <a16:creationId xmlns:a16="http://schemas.microsoft.com/office/drawing/2014/main" id="{52F53E57-D24B-11D1-70F8-B1581ADA0A40}"/>
                </a:ext>
              </a:extLst>
            </p:cNvPr>
            <p:cNvSpPr/>
            <p:nvPr/>
          </p:nvSpPr>
          <p:spPr>
            <a:xfrm>
              <a:off x="1496380" y="4646954"/>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4" name="Oval 73">
              <a:extLst>
                <a:ext uri="{FF2B5EF4-FFF2-40B4-BE49-F238E27FC236}">
                  <a16:creationId xmlns:a16="http://schemas.microsoft.com/office/drawing/2014/main" id="{1DD128FF-66B1-8C32-B841-4A8E51EF1EBF}"/>
                </a:ext>
              </a:extLst>
            </p:cNvPr>
            <p:cNvSpPr/>
            <p:nvPr/>
          </p:nvSpPr>
          <p:spPr>
            <a:xfrm>
              <a:off x="2113596" y="5139835"/>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5" name="Oval 74">
              <a:extLst>
                <a:ext uri="{FF2B5EF4-FFF2-40B4-BE49-F238E27FC236}">
                  <a16:creationId xmlns:a16="http://schemas.microsoft.com/office/drawing/2014/main" id="{80C17CDB-9F09-F70A-5D8C-A28E9DDBB557}"/>
                </a:ext>
              </a:extLst>
            </p:cNvPr>
            <p:cNvSpPr/>
            <p:nvPr/>
          </p:nvSpPr>
          <p:spPr>
            <a:xfrm>
              <a:off x="1070030" y="4489627"/>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6" name="Oval 75">
              <a:extLst>
                <a:ext uri="{FF2B5EF4-FFF2-40B4-BE49-F238E27FC236}">
                  <a16:creationId xmlns:a16="http://schemas.microsoft.com/office/drawing/2014/main" id="{A8C2FC73-BBD6-7BF9-8C5B-C594E2F5F926}"/>
                </a:ext>
              </a:extLst>
            </p:cNvPr>
            <p:cNvSpPr/>
            <p:nvPr/>
          </p:nvSpPr>
          <p:spPr>
            <a:xfrm>
              <a:off x="1362229" y="4222739"/>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7" name="Oval 76">
              <a:extLst>
                <a:ext uri="{FF2B5EF4-FFF2-40B4-BE49-F238E27FC236}">
                  <a16:creationId xmlns:a16="http://schemas.microsoft.com/office/drawing/2014/main" id="{A5CC3DDE-6AFD-EC60-9D9A-EAB89EF031AE}"/>
                </a:ext>
              </a:extLst>
            </p:cNvPr>
            <p:cNvSpPr/>
            <p:nvPr/>
          </p:nvSpPr>
          <p:spPr>
            <a:xfrm>
              <a:off x="2538557" y="4971086"/>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8" name="Oval 77">
              <a:extLst>
                <a:ext uri="{FF2B5EF4-FFF2-40B4-BE49-F238E27FC236}">
                  <a16:creationId xmlns:a16="http://schemas.microsoft.com/office/drawing/2014/main" id="{3753ABC8-224D-ECD9-0814-747F562976DB}"/>
                </a:ext>
              </a:extLst>
            </p:cNvPr>
            <p:cNvSpPr/>
            <p:nvPr/>
          </p:nvSpPr>
          <p:spPr>
            <a:xfrm>
              <a:off x="2775541" y="4540629"/>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9" name="Oval 78">
              <a:extLst>
                <a:ext uri="{FF2B5EF4-FFF2-40B4-BE49-F238E27FC236}">
                  <a16:creationId xmlns:a16="http://schemas.microsoft.com/office/drawing/2014/main" id="{BF66F771-CDC4-A9FD-588E-4E9DDAE08997}"/>
                </a:ext>
              </a:extLst>
            </p:cNvPr>
            <p:cNvSpPr/>
            <p:nvPr/>
          </p:nvSpPr>
          <p:spPr>
            <a:xfrm>
              <a:off x="3154790" y="4205716"/>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0" name="Oval 79">
              <a:extLst>
                <a:ext uri="{FF2B5EF4-FFF2-40B4-BE49-F238E27FC236}">
                  <a16:creationId xmlns:a16="http://schemas.microsoft.com/office/drawing/2014/main" id="{789BF8C5-2D63-BFFC-C1A8-BA38CCF0937A}"/>
                </a:ext>
              </a:extLst>
            </p:cNvPr>
            <p:cNvSpPr/>
            <p:nvPr/>
          </p:nvSpPr>
          <p:spPr>
            <a:xfrm>
              <a:off x="3004364" y="4903234"/>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1" name="Oval 80">
              <a:extLst>
                <a:ext uri="{FF2B5EF4-FFF2-40B4-BE49-F238E27FC236}">
                  <a16:creationId xmlns:a16="http://schemas.microsoft.com/office/drawing/2014/main" id="{C6F1B4C9-D94F-4489-891B-7B83C8F44993}"/>
                </a:ext>
              </a:extLst>
            </p:cNvPr>
            <p:cNvSpPr/>
            <p:nvPr/>
          </p:nvSpPr>
          <p:spPr>
            <a:xfrm>
              <a:off x="3290575" y="4653906"/>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2" name="Oval 81">
              <a:extLst>
                <a:ext uri="{FF2B5EF4-FFF2-40B4-BE49-F238E27FC236}">
                  <a16:creationId xmlns:a16="http://schemas.microsoft.com/office/drawing/2014/main" id="{378D1BA1-EC94-E028-5F5E-67FAC5EA0C50}"/>
                </a:ext>
              </a:extLst>
            </p:cNvPr>
            <p:cNvSpPr/>
            <p:nvPr/>
          </p:nvSpPr>
          <p:spPr>
            <a:xfrm>
              <a:off x="703683" y="4704198"/>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grpSp>
        <p:nvGrpSpPr>
          <p:cNvPr id="83" name="Group 82">
            <a:extLst>
              <a:ext uri="{FF2B5EF4-FFF2-40B4-BE49-F238E27FC236}">
                <a16:creationId xmlns:a16="http://schemas.microsoft.com/office/drawing/2014/main" id="{27635BD6-0CE1-08A2-222E-1FBBA3541C9C}"/>
              </a:ext>
            </a:extLst>
          </p:cNvPr>
          <p:cNvGrpSpPr/>
          <p:nvPr/>
        </p:nvGrpSpPr>
        <p:grpSpPr>
          <a:xfrm>
            <a:off x="8453706" y="4295216"/>
            <a:ext cx="3426062" cy="1762259"/>
            <a:chOff x="703683" y="4205716"/>
            <a:chExt cx="2853780" cy="1467895"/>
          </a:xfrm>
          <a:solidFill>
            <a:schemeClr val="accent1">
              <a:lumMod val="60000"/>
              <a:lumOff val="40000"/>
            </a:schemeClr>
          </a:solidFill>
        </p:grpSpPr>
        <p:sp>
          <p:nvSpPr>
            <p:cNvPr id="84" name="Oval 83">
              <a:extLst>
                <a:ext uri="{FF2B5EF4-FFF2-40B4-BE49-F238E27FC236}">
                  <a16:creationId xmlns:a16="http://schemas.microsoft.com/office/drawing/2014/main" id="{3F7E2371-E130-C4D9-AB25-18B057BBDB04}"/>
                </a:ext>
              </a:extLst>
            </p:cNvPr>
            <p:cNvSpPr/>
            <p:nvPr/>
          </p:nvSpPr>
          <p:spPr>
            <a:xfrm>
              <a:off x="1076725" y="4971086"/>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5" name="Oval 84">
              <a:extLst>
                <a:ext uri="{FF2B5EF4-FFF2-40B4-BE49-F238E27FC236}">
                  <a16:creationId xmlns:a16="http://schemas.microsoft.com/office/drawing/2014/main" id="{AF6C94FC-8643-32AC-DE3D-7F31D6D0A6FC}"/>
                </a:ext>
              </a:extLst>
            </p:cNvPr>
            <p:cNvSpPr/>
            <p:nvPr/>
          </p:nvSpPr>
          <p:spPr>
            <a:xfrm>
              <a:off x="1209829" y="5406723"/>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6" name="Oval 85">
              <a:extLst>
                <a:ext uri="{FF2B5EF4-FFF2-40B4-BE49-F238E27FC236}">
                  <a16:creationId xmlns:a16="http://schemas.microsoft.com/office/drawing/2014/main" id="{59E3928F-DC9B-7C6C-B28A-53038EB87B32}"/>
                </a:ext>
              </a:extLst>
            </p:cNvPr>
            <p:cNvSpPr/>
            <p:nvPr/>
          </p:nvSpPr>
          <p:spPr>
            <a:xfrm>
              <a:off x="1555191" y="5104530"/>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7" name="Oval 86">
              <a:extLst>
                <a:ext uri="{FF2B5EF4-FFF2-40B4-BE49-F238E27FC236}">
                  <a16:creationId xmlns:a16="http://schemas.microsoft.com/office/drawing/2014/main" id="{601CDAF1-CD21-2DDF-E216-DBA74507120A}"/>
                </a:ext>
              </a:extLst>
            </p:cNvPr>
            <p:cNvSpPr/>
            <p:nvPr/>
          </p:nvSpPr>
          <p:spPr>
            <a:xfrm>
              <a:off x="1496380" y="4646954"/>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8" name="Oval 87">
              <a:extLst>
                <a:ext uri="{FF2B5EF4-FFF2-40B4-BE49-F238E27FC236}">
                  <a16:creationId xmlns:a16="http://schemas.microsoft.com/office/drawing/2014/main" id="{68CB0CDD-009E-E330-933E-D89CC3BDFA0E}"/>
                </a:ext>
              </a:extLst>
            </p:cNvPr>
            <p:cNvSpPr/>
            <p:nvPr/>
          </p:nvSpPr>
          <p:spPr>
            <a:xfrm>
              <a:off x="2113596" y="5139835"/>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9" name="Oval 88">
              <a:extLst>
                <a:ext uri="{FF2B5EF4-FFF2-40B4-BE49-F238E27FC236}">
                  <a16:creationId xmlns:a16="http://schemas.microsoft.com/office/drawing/2014/main" id="{C4837CA4-EEC1-E8A0-8E4A-F5773A6CD57B}"/>
                </a:ext>
              </a:extLst>
            </p:cNvPr>
            <p:cNvSpPr/>
            <p:nvPr/>
          </p:nvSpPr>
          <p:spPr>
            <a:xfrm>
              <a:off x="1070030" y="4489627"/>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0" name="Oval 89">
              <a:extLst>
                <a:ext uri="{FF2B5EF4-FFF2-40B4-BE49-F238E27FC236}">
                  <a16:creationId xmlns:a16="http://schemas.microsoft.com/office/drawing/2014/main" id="{15C4EF69-D265-2BE5-87F2-9DE2C23C463F}"/>
                </a:ext>
              </a:extLst>
            </p:cNvPr>
            <p:cNvSpPr/>
            <p:nvPr/>
          </p:nvSpPr>
          <p:spPr>
            <a:xfrm>
              <a:off x="1362229" y="4222739"/>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1" name="Oval 90">
              <a:extLst>
                <a:ext uri="{FF2B5EF4-FFF2-40B4-BE49-F238E27FC236}">
                  <a16:creationId xmlns:a16="http://schemas.microsoft.com/office/drawing/2014/main" id="{C7578587-4DA9-D665-3DE3-AC799D2B31C3}"/>
                </a:ext>
              </a:extLst>
            </p:cNvPr>
            <p:cNvSpPr/>
            <p:nvPr/>
          </p:nvSpPr>
          <p:spPr>
            <a:xfrm>
              <a:off x="2538557" y="4971086"/>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2" name="Oval 91">
              <a:extLst>
                <a:ext uri="{FF2B5EF4-FFF2-40B4-BE49-F238E27FC236}">
                  <a16:creationId xmlns:a16="http://schemas.microsoft.com/office/drawing/2014/main" id="{1EDE256D-5273-C801-9E64-0BA54384022A}"/>
                </a:ext>
              </a:extLst>
            </p:cNvPr>
            <p:cNvSpPr/>
            <p:nvPr/>
          </p:nvSpPr>
          <p:spPr>
            <a:xfrm>
              <a:off x="2775541" y="4540629"/>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3" name="Oval 92">
              <a:extLst>
                <a:ext uri="{FF2B5EF4-FFF2-40B4-BE49-F238E27FC236}">
                  <a16:creationId xmlns:a16="http://schemas.microsoft.com/office/drawing/2014/main" id="{F7AA7FF7-1E9B-DD35-F385-A9B2657E4067}"/>
                </a:ext>
              </a:extLst>
            </p:cNvPr>
            <p:cNvSpPr/>
            <p:nvPr/>
          </p:nvSpPr>
          <p:spPr>
            <a:xfrm>
              <a:off x="3154790" y="4205716"/>
              <a:ext cx="266888" cy="266888"/>
            </a:xfrm>
            <a:prstGeom prst="ellipse">
              <a:avLst/>
            </a:prstGeom>
            <a:solidFill>
              <a:srgbClr val="9E034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latin typeface="Beaufort for LOL" panose="02020503050000020004" pitchFamily="18" charset="0"/>
                  <a:cs typeface="Beaufort for LOL" panose="02020503050000020004" pitchFamily="18" charset="0"/>
                </a:rPr>
                <a:t>c</a:t>
              </a:r>
              <a:endParaRPr lang="en-AT" sz="2400" b="1" dirty="0">
                <a:latin typeface="Beaufort for LOL" panose="02020503050000020004" pitchFamily="18" charset="0"/>
                <a:cs typeface="Beaufort for LOL" panose="02020503050000020004" pitchFamily="18" charset="0"/>
              </a:endParaRPr>
            </a:p>
          </p:txBody>
        </p:sp>
        <p:sp>
          <p:nvSpPr>
            <p:cNvPr id="94" name="Oval 93">
              <a:extLst>
                <a:ext uri="{FF2B5EF4-FFF2-40B4-BE49-F238E27FC236}">
                  <a16:creationId xmlns:a16="http://schemas.microsoft.com/office/drawing/2014/main" id="{C2C44583-5FD2-9CA1-8975-CB690FDC8DE1}"/>
                </a:ext>
              </a:extLst>
            </p:cNvPr>
            <p:cNvSpPr/>
            <p:nvPr/>
          </p:nvSpPr>
          <p:spPr>
            <a:xfrm>
              <a:off x="3004364" y="4903234"/>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5" name="Oval 94">
              <a:extLst>
                <a:ext uri="{FF2B5EF4-FFF2-40B4-BE49-F238E27FC236}">
                  <a16:creationId xmlns:a16="http://schemas.microsoft.com/office/drawing/2014/main" id="{D8359E58-54BB-324C-68DA-454A06E93BA3}"/>
                </a:ext>
              </a:extLst>
            </p:cNvPr>
            <p:cNvSpPr/>
            <p:nvPr/>
          </p:nvSpPr>
          <p:spPr>
            <a:xfrm>
              <a:off x="3290575" y="4653906"/>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6" name="Oval 95">
              <a:extLst>
                <a:ext uri="{FF2B5EF4-FFF2-40B4-BE49-F238E27FC236}">
                  <a16:creationId xmlns:a16="http://schemas.microsoft.com/office/drawing/2014/main" id="{029EF647-F017-FF4C-C139-5983C52A4810}"/>
                </a:ext>
              </a:extLst>
            </p:cNvPr>
            <p:cNvSpPr/>
            <p:nvPr/>
          </p:nvSpPr>
          <p:spPr>
            <a:xfrm>
              <a:off x="703683" y="4704198"/>
              <a:ext cx="266888" cy="266888"/>
            </a:xfrm>
            <a:prstGeom prst="ellipse">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cxnSp>
        <p:nvCxnSpPr>
          <p:cNvPr id="98" name="Straight Arrow Connector 97">
            <a:extLst>
              <a:ext uri="{FF2B5EF4-FFF2-40B4-BE49-F238E27FC236}">
                <a16:creationId xmlns:a16="http://schemas.microsoft.com/office/drawing/2014/main" id="{8B64BD05-1D0E-3FDD-3C7F-36CFA0F62D71}"/>
              </a:ext>
            </a:extLst>
          </p:cNvPr>
          <p:cNvCxnSpPr>
            <a:stCxn id="55" idx="4"/>
            <a:endCxn id="56" idx="1"/>
          </p:cNvCxnSpPr>
          <p:nvPr/>
        </p:nvCxnSpPr>
        <p:spPr>
          <a:xfrm>
            <a:off x="927405" y="5565478"/>
            <a:ext cx="46515" cy="24951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AE8F30C-E5B4-C2E2-1912-DD4C88510764}"/>
              </a:ext>
            </a:extLst>
          </p:cNvPr>
          <p:cNvCxnSpPr>
            <a:cxnSpLocks/>
            <a:stCxn id="56" idx="7"/>
            <a:endCxn id="57" idx="3"/>
          </p:cNvCxnSpPr>
          <p:nvPr/>
        </p:nvCxnSpPr>
        <p:spPr>
          <a:xfrm flipV="1">
            <a:off x="1200482" y="5678759"/>
            <a:ext cx="188057" cy="13623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27EFC7-0CA2-FF55-018E-1B38060BC607}"/>
              </a:ext>
            </a:extLst>
          </p:cNvPr>
          <p:cNvCxnSpPr>
            <a:cxnSpLocks/>
            <a:stCxn id="57" idx="0"/>
            <a:endCxn id="58" idx="4"/>
          </p:cNvCxnSpPr>
          <p:nvPr/>
        </p:nvCxnSpPr>
        <p:spPr>
          <a:xfrm flipH="1" flipV="1">
            <a:off x="1431215" y="5176346"/>
            <a:ext cx="70605" cy="22892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204579A-9F3D-45ED-9A36-F72CC8758178}"/>
              </a:ext>
            </a:extLst>
          </p:cNvPr>
          <p:cNvCxnSpPr>
            <a:cxnSpLocks/>
            <a:stCxn id="58" idx="0"/>
            <a:endCxn id="61" idx="4"/>
          </p:cNvCxnSpPr>
          <p:nvPr/>
        </p:nvCxnSpPr>
        <p:spPr>
          <a:xfrm flipH="1" flipV="1">
            <a:off x="1270162" y="4667061"/>
            <a:ext cx="161053" cy="18887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4822AC6-8B2C-B161-6804-2CADF24706B8}"/>
              </a:ext>
            </a:extLst>
          </p:cNvPr>
          <p:cNvCxnSpPr>
            <a:cxnSpLocks/>
            <a:stCxn id="61" idx="4"/>
            <a:endCxn id="60" idx="7"/>
          </p:cNvCxnSpPr>
          <p:nvPr/>
        </p:nvCxnSpPr>
        <p:spPr>
          <a:xfrm flipH="1">
            <a:off x="1032649" y="4667061"/>
            <a:ext cx="237514" cy="46923"/>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21FBE70-99BA-C54F-57F7-5791D251F1BB}"/>
              </a:ext>
            </a:extLst>
          </p:cNvPr>
          <p:cNvCxnSpPr>
            <a:cxnSpLocks/>
            <a:stCxn id="71" idx="7"/>
            <a:endCxn id="72" idx="3"/>
          </p:cNvCxnSpPr>
          <p:nvPr/>
        </p:nvCxnSpPr>
        <p:spPr>
          <a:xfrm flipV="1">
            <a:off x="5255685" y="5699195"/>
            <a:ext cx="188057" cy="13623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F60D96D-32B1-DC84-B7F6-A1371816C381}"/>
              </a:ext>
            </a:extLst>
          </p:cNvPr>
          <p:cNvCxnSpPr>
            <a:cxnSpLocks/>
            <a:stCxn id="72" idx="0"/>
            <a:endCxn id="73" idx="4"/>
          </p:cNvCxnSpPr>
          <p:nvPr/>
        </p:nvCxnSpPr>
        <p:spPr>
          <a:xfrm flipH="1" flipV="1">
            <a:off x="5486418" y="5196783"/>
            <a:ext cx="70605" cy="22892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EE4AC86-E38B-540C-AF79-D2A3301C38EC}"/>
              </a:ext>
            </a:extLst>
          </p:cNvPr>
          <p:cNvCxnSpPr>
            <a:cxnSpLocks/>
            <a:stCxn id="73" idx="0"/>
            <a:endCxn id="76" idx="4"/>
          </p:cNvCxnSpPr>
          <p:nvPr/>
        </p:nvCxnSpPr>
        <p:spPr>
          <a:xfrm flipH="1" flipV="1">
            <a:off x="5325365" y="4687498"/>
            <a:ext cx="161053" cy="18887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3AC1B81-9365-DAB0-2F2F-EB7866A81501}"/>
              </a:ext>
            </a:extLst>
          </p:cNvPr>
          <p:cNvCxnSpPr>
            <a:cxnSpLocks/>
            <a:stCxn id="76" idx="4"/>
            <a:endCxn id="70" idx="7"/>
          </p:cNvCxnSpPr>
          <p:nvPr/>
        </p:nvCxnSpPr>
        <p:spPr>
          <a:xfrm flipH="1">
            <a:off x="5095889" y="4687498"/>
            <a:ext cx="229476" cy="62493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D4DE51AB-3B9D-8393-F210-1B0825F6E838}"/>
              </a:ext>
            </a:extLst>
          </p:cNvPr>
          <p:cNvCxnSpPr>
            <a:cxnSpLocks/>
            <a:stCxn id="70" idx="0"/>
            <a:endCxn id="75" idx="4"/>
          </p:cNvCxnSpPr>
          <p:nvPr/>
        </p:nvCxnSpPr>
        <p:spPr>
          <a:xfrm flipH="1" flipV="1">
            <a:off x="4974570" y="5007906"/>
            <a:ext cx="8038" cy="25760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F35CD41-FB91-E0F2-6998-FD7AA162B595}"/>
              </a:ext>
            </a:extLst>
          </p:cNvPr>
          <p:cNvCxnSpPr>
            <a:cxnSpLocks/>
            <a:stCxn id="93" idx="4"/>
            <a:endCxn id="94" idx="0"/>
          </p:cNvCxnSpPr>
          <p:nvPr/>
        </p:nvCxnSpPr>
        <p:spPr>
          <a:xfrm flipH="1">
            <a:off x="11375957" y="4615624"/>
            <a:ext cx="180592" cy="51698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D45809F-8D9E-478D-EBBA-E441BB04B447}"/>
              </a:ext>
            </a:extLst>
          </p:cNvPr>
          <p:cNvCxnSpPr>
            <a:cxnSpLocks/>
            <a:stCxn id="94" idx="2"/>
            <a:endCxn id="91" idx="6"/>
          </p:cNvCxnSpPr>
          <p:nvPr/>
        </p:nvCxnSpPr>
        <p:spPr>
          <a:xfrm flipH="1">
            <a:off x="10976944" y="5292815"/>
            <a:ext cx="238809" cy="8145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9A5EE06B-E7B0-ED43-E1A4-E2A9D48CA25C}"/>
              </a:ext>
            </a:extLst>
          </p:cNvPr>
          <p:cNvCxnSpPr>
            <a:cxnSpLocks/>
            <a:stCxn id="91" idx="3"/>
            <a:endCxn id="88" idx="6"/>
          </p:cNvCxnSpPr>
          <p:nvPr/>
        </p:nvCxnSpPr>
        <p:spPr>
          <a:xfrm flipH="1">
            <a:off x="10466764" y="5487554"/>
            <a:ext cx="236695" cy="8930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731D20A-C0B8-03B5-07F8-8934923BC97E}"/>
              </a:ext>
            </a:extLst>
          </p:cNvPr>
          <p:cNvCxnSpPr>
            <a:cxnSpLocks/>
            <a:stCxn id="88" idx="2"/>
            <a:endCxn id="86" idx="6"/>
          </p:cNvCxnSpPr>
          <p:nvPr/>
        </p:nvCxnSpPr>
        <p:spPr>
          <a:xfrm flipH="1" flipV="1">
            <a:off x="9796379" y="5534477"/>
            <a:ext cx="349977" cy="42385"/>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3D22F44F-91CB-CDEA-F6DB-3D5D583BEBC9}"/>
              </a:ext>
            </a:extLst>
          </p:cNvPr>
          <p:cNvCxnSpPr>
            <a:cxnSpLocks/>
            <a:stCxn id="86" idx="3"/>
            <a:endCxn id="85" idx="7"/>
          </p:cNvCxnSpPr>
          <p:nvPr/>
        </p:nvCxnSpPr>
        <p:spPr>
          <a:xfrm flipH="1">
            <a:off x="9334837" y="5647758"/>
            <a:ext cx="188057" cy="13623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7AF1545-BE5B-8056-F352-4F394FAE4967}"/>
              </a:ext>
            </a:extLst>
          </p:cNvPr>
          <p:cNvCxnSpPr>
            <a:cxnSpLocks/>
            <a:stCxn id="85" idx="0"/>
            <a:endCxn id="84" idx="4"/>
          </p:cNvCxnSpPr>
          <p:nvPr/>
        </p:nvCxnSpPr>
        <p:spPr>
          <a:xfrm flipH="1" flipV="1">
            <a:off x="9061760" y="5534477"/>
            <a:ext cx="159796" cy="20259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DCBE0835-CF6C-70B5-E669-85E60E855740}"/>
              </a:ext>
            </a:extLst>
          </p:cNvPr>
          <p:cNvSpPr/>
          <p:nvPr/>
        </p:nvSpPr>
        <p:spPr>
          <a:xfrm>
            <a:off x="171679" y="3955659"/>
            <a:ext cx="3738721" cy="239606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4" name="Rectangle: Rounded Corners 153">
            <a:extLst>
              <a:ext uri="{FF2B5EF4-FFF2-40B4-BE49-F238E27FC236}">
                <a16:creationId xmlns:a16="http://schemas.microsoft.com/office/drawing/2014/main" id="{97F7615E-59F6-1B18-7957-B360BC2C39F0}"/>
              </a:ext>
            </a:extLst>
          </p:cNvPr>
          <p:cNvSpPr/>
          <p:nvPr/>
        </p:nvSpPr>
        <p:spPr>
          <a:xfrm>
            <a:off x="4226639" y="3965578"/>
            <a:ext cx="3738721" cy="239606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5" name="Rectangle: Rounded Corners 154">
            <a:extLst>
              <a:ext uri="{FF2B5EF4-FFF2-40B4-BE49-F238E27FC236}">
                <a16:creationId xmlns:a16="http://schemas.microsoft.com/office/drawing/2014/main" id="{5AC0EA46-3C75-3C00-1407-B928B19C17DF}"/>
              </a:ext>
            </a:extLst>
          </p:cNvPr>
          <p:cNvSpPr/>
          <p:nvPr/>
        </p:nvSpPr>
        <p:spPr>
          <a:xfrm>
            <a:off x="8280986" y="3989697"/>
            <a:ext cx="3738721" cy="239606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7" name="TextBox 156">
            <a:extLst>
              <a:ext uri="{FF2B5EF4-FFF2-40B4-BE49-F238E27FC236}">
                <a16:creationId xmlns:a16="http://schemas.microsoft.com/office/drawing/2014/main" id="{06EC2EF9-F694-3EDC-A39F-F57A6C834883}"/>
              </a:ext>
            </a:extLst>
          </p:cNvPr>
          <p:cNvSpPr txBox="1"/>
          <p:nvPr/>
        </p:nvSpPr>
        <p:spPr>
          <a:xfrm>
            <a:off x="101156" y="3402600"/>
            <a:ext cx="1210498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Example: </a:t>
            </a:r>
            <a:r>
              <a:rPr lang="en-US" sz="2400" dirty="0">
                <a:latin typeface="Beaufort for LOL" panose="02020503050000020004" pitchFamily="18" charset="0"/>
                <a:cs typeface="Beaufort for LOL" panose="02020503050000020004" pitchFamily="18" charset="0"/>
              </a:rPr>
              <a:t>Random walks starting from </a:t>
            </a:r>
            <a:r>
              <a:rPr lang="en-US" sz="2400" b="1" dirty="0">
                <a:solidFill>
                  <a:srgbClr val="9E0343"/>
                </a:solidFill>
                <a:latin typeface="Beaufort for LOL" panose="02020503050000020004" pitchFamily="18" charset="0"/>
                <a:cs typeface="Beaufort for LOL" panose="02020503050000020004" pitchFamily="18" charset="0"/>
              </a:rPr>
              <a:t>a</a:t>
            </a:r>
            <a:r>
              <a:rPr lang="en-US" sz="2400" dirty="0">
                <a:latin typeface="Beaufort for LOL" panose="02020503050000020004" pitchFamily="18" charset="0"/>
                <a:cs typeface="Beaufort for LOL" panose="02020503050000020004" pitchFamily="18" charset="0"/>
              </a:rPr>
              <a:t> and </a:t>
            </a:r>
            <a:r>
              <a:rPr lang="en-US" sz="2400" b="1" dirty="0">
                <a:solidFill>
                  <a:srgbClr val="9E0343"/>
                </a:solidFill>
                <a:latin typeface="Beaufort for LOL" panose="02020503050000020004" pitchFamily="18" charset="0"/>
                <a:cs typeface="Beaufort for LOL" panose="02020503050000020004" pitchFamily="18" charset="0"/>
              </a:rPr>
              <a:t>b</a:t>
            </a:r>
            <a:r>
              <a:rPr lang="en-US" sz="2400" dirty="0">
                <a:latin typeface="Beaufort for LOL" panose="02020503050000020004" pitchFamily="18" charset="0"/>
                <a:cs typeface="Beaufort for LOL" panose="02020503050000020004" pitchFamily="18" charset="0"/>
              </a:rPr>
              <a:t> are similar, while those from </a:t>
            </a:r>
            <a:r>
              <a:rPr lang="en-US" sz="2400" b="1" dirty="0">
                <a:solidFill>
                  <a:srgbClr val="9E0343"/>
                </a:solidFill>
                <a:latin typeface="Beaufort for LOL" panose="02020503050000020004" pitchFamily="18" charset="0"/>
                <a:cs typeface="Beaufort for LOL" panose="02020503050000020004" pitchFamily="18" charset="0"/>
              </a:rPr>
              <a:t>c</a:t>
            </a:r>
            <a:r>
              <a:rPr lang="en-US" sz="2400" dirty="0">
                <a:latin typeface="Beaufort for LOL" panose="02020503050000020004" pitchFamily="18" charset="0"/>
                <a:cs typeface="Beaufort for LOL" panose="02020503050000020004" pitchFamily="18" charset="0"/>
              </a:rPr>
              <a:t> are very different.</a:t>
            </a:r>
          </a:p>
        </p:txBody>
      </p:sp>
    </p:spTree>
    <p:extLst>
      <p:ext uri="{BB962C8B-B14F-4D97-AF65-F5344CB8AC3E}">
        <p14:creationId xmlns:p14="http://schemas.microsoft.com/office/powerpoint/2010/main" val="202368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5" grpId="0" animBg="1"/>
      <p:bldP spid="1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C5FA7-F43F-F559-6694-71EE4BE9A6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C957EF-A60E-23AA-3A78-284DB0C8C4AD}"/>
              </a:ext>
            </a:extLst>
          </p:cNvPr>
          <p:cNvSpPr>
            <a:spLocks noGrp="1"/>
          </p:cNvSpPr>
          <p:nvPr>
            <p:ph type="title"/>
          </p:nvPr>
        </p:nvSpPr>
        <p:spPr/>
        <p:txBody>
          <a:bodyPr/>
          <a:lstStyle/>
          <a:p>
            <a:r>
              <a:rPr lang="en-US" dirty="0"/>
              <a:t>“Fun in high dimensions” quiz: question 2</a:t>
            </a:r>
            <a:endParaRPr lang="en-AT" dirty="0"/>
          </a:p>
        </p:txBody>
      </p:sp>
      <p:sp>
        <p:nvSpPr>
          <p:cNvPr id="3" name="Slide Number Placeholder 2">
            <a:extLst>
              <a:ext uri="{FF2B5EF4-FFF2-40B4-BE49-F238E27FC236}">
                <a16:creationId xmlns:a16="http://schemas.microsoft.com/office/drawing/2014/main" id="{847395C2-D60C-AC4F-0F62-E600BD224288}"/>
              </a:ext>
            </a:extLst>
          </p:cNvPr>
          <p:cNvSpPr>
            <a:spLocks noGrp="1"/>
          </p:cNvSpPr>
          <p:nvPr>
            <p:ph type="sldNum" sz="quarter" idx="12"/>
          </p:nvPr>
        </p:nvSpPr>
        <p:spPr/>
        <p:txBody>
          <a:bodyPr/>
          <a:lstStyle/>
          <a:p>
            <a:fld id="{CC491BDB-77F2-4EF0-887C-9DE660584513}" type="slidenum">
              <a:rPr lang="en-GB" smtClean="0"/>
              <a:pPr/>
              <a:t>7</a:t>
            </a:fld>
            <a:endParaRPr lang="en-GB" dirty="0"/>
          </a:p>
        </p:txBody>
      </p:sp>
      <p:grpSp>
        <p:nvGrpSpPr>
          <p:cNvPr id="23" name="Group 22">
            <a:extLst>
              <a:ext uri="{FF2B5EF4-FFF2-40B4-BE49-F238E27FC236}">
                <a16:creationId xmlns:a16="http://schemas.microsoft.com/office/drawing/2014/main" id="{B29C844A-D78A-E365-517B-1599E9429EF8}"/>
              </a:ext>
            </a:extLst>
          </p:cNvPr>
          <p:cNvGrpSpPr/>
          <p:nvPr/>
        </p:nvGrpSpPr>
        <p:grpSpPr>
          <a:xfrm>
            <a:off x="7990391" y="1915631"/>
            <a:ext cx="2054344" cy="2013949"/>
            <a:chOff x="554689" y="3496822"/>
            <a:chExt cx="3377040" cy="3310637"/>
          </a:xfrm>
        </p:grpSpPr>
        <p:sp>
          <p:nvSpPr>
            <p:cNvPr id="6" name="Rectangle 5">
              <a:extLst>
                <a:ext uri="{FF2B5EF4-FFF2-40B4-BE49-F238E27FC236}">
                  <a16:creationId xmlns:a16="http://schemas.microsoft.com/office/drawing/2014/main" id="{24D45FC9-5A17-6D3E-E6B9-E22C0A0C2C46}"/>
                </a:ext>
              </a:extLst>
            </p:cNvPr>
            <p:cNvSpPr/>
            <p:nvPr/>
          </p:nvSpPr>
          <p:spPr>
            <a:xfrm>
              <a:off x="1353028" y="4295161"/>
              <a:ext cx="1529293" cy="1529293"/>
            </a:xfrm>
            <a:prstGeom prst="rect">
              <a:avLst/>
            </a:prstGeom>
            <a:noFill/>
            <a:ln w="50800">
              <a:solidFill>
                <a:srgbClr val="4682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41B3BA3F-D049-578B-3BD8-2BD33192F92D}"/>
                </a:ext>
              </a:extLst>
            </p:cNvPr>
            <p:cNvSpPr/>
            <p:nvPr/>
          </p:nvSpPr>
          <p:spPr>
            <a:xfrm>
              <a:off x="554689" y="3496822"/>
              <a:ext cx="3125972" cy="3125972"/>
            </a:xfrm>
            <a:prstGeom prst="ellipse">
              <a:avLst/>
            </a:prstGeom>
            <a:noFill/>
            <a:ln w="349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TextBox 20">
              <a:extLst>
                <a:ext uri="{FF2B5EF4-FFF2-40B4-BE49-F238E27FC236}">
                  <a16:creationId xmlns:a16="http://schemas.microsoft.com/office/drawing/2014/main" id="{8F9078EB-D2F5-DE36-BE60-912926E896A3}"/>
                </a:ext>
              </a:extLst>
            </p:cNvPr>
            <p:cNvSpPr txBox="1"/>
            <p:nvPr/>
          </p:nvSpPr>
          <p:spPr>
            <a:xfrm>
              <a:off x="2705111" y="6438127"/>
              <a:ext cx="1226618" cy="369332"/>
            </a:xfrm>
            <a:prstGeom prst="rect">
              <a:avLst/>
            </a:prstGeom>
            <a:noFill/>
          </p:spPr>
          <p:txBody>
            <a:bodyPr wrap="none" rtlCol="0">
              <a:spAutoFit/>
            </a:bodyPr>
            <a:lstStyle/>
            <a:p>
              <a:r>
                <a:rPr lang="en-US" i="1" dirty="0">
                  <a:latin typeface="Beaufort for LOL" panose="02020503050000020004" pitchFamily="18" charset="0"/>
                  <a:cs typeface="Beaufort for LOL" panose="02020503050000020004" pitchFamily="18" charset="0"/>
                </a:rPr>
                <a:t>Unit sphere</a:t>
              </a:r>
              <a:endParaRPr lang="en-AT" i="1" dirty="0">
                <a:latin typeface="Beaufort for LOL" panose="02020503050000020004" pitchFamily="18" charset="0"/>
                <a:cs typeface="Beaufort for LOL" panose="02020503050000020004" pitchFamily="18" charset="0"/>
              </a:endParaRPr>
            </a:p>
          </p:txBody>
        </p:sp>
        <p:sp>
          <p:nvSpPr>
            <p:cNvPr id="22" name="TextBox 21">
              <a:extLst>
                <a:ext uri="{FF2B5EF4-FFF2-40B4-BE49-F238E27FC236}">
                  <a16:creationId xmlns:a16="http://schemas.microsoft.com/office/drawing/2014/main" id="{A584C38D-3653-87A8-88B6-4E2BF1D8ABE9}"/>
                </a:ext>
              </a:extLst>
            </p:cNvPr>
            <p:cNvSpPr txBox="1"/>
            <p:nvPr/>
          </p:nvSpPr>
          <p:spPr>
            <a:xfrm>
              <a:off x="1440511" y="5761957"/>
              <a:ext cx="946093" cy="369333"/>
            </a:xfrm>
            <a:prstGeom prst="rect">
              <a:avLst/>
            </a:prstGeom>
            <a:noFill/>
          </p:spPr>
          <p:txBody>
            <a:bodyPr wrap="none" rtlCol="0">
              <a:spAutoFit/>
            </a:bodyPr>
            <a:lstStyle/>
            <a:p>
              <a:r>
                <a:rPr lang="en-US" i="1" dirty="0">
                  <a:solidFill>
                    <a:srgbClr val="4682B4"/>
                  </a:solidFill>
                  <a:latin typeface="Beaufort for LOL" panose="02020503050000020004" pitchFamily="18" charset="0"/>
                  <a:cs typeface="Beaufort for LOL" panose="02020503050000020004" pitchFamily="18" charset="0"/>
                </a:rPr>
                <a:t>Unit box</a:t>
              </a:r>
              <a:endParaRPr lang="en-AT" i="1" dirty="0">
                <a:solidFill>
                  <a:srgbClr val="4682B4"/>
                </a:solidFill>
                <a:latin typeface="Beaufort for LOL" panose="02020503050000020004" pitchFamily="18" charset="0"/>
                <a:cs typeface="Beaufort for LOL" panose="02020503050000020004" pitchFamily="18" charset="0"/>
              </a:endParaRPr>
            </a:p>
          </p:txBody>
        </p:sp>
      </p:grpSp>
      <p:sp>
        <p:nvSpPr>
          <p:cNvPr id="24" name="TextBox 23">
            <a:extLst>
              <a:ext uri="{FF2B5EF4-FFF2-40B4-BE49-F238E27FC236}">
                <a16:creationId xmlns:a16="http://schemas.microsoft.com/office/drawing/2014/main" id="{EBACBB0B-7329-1730-D1C7-08B9C36B1BEA}"/>
              </a:ext>
            </a:extLst>
          </p:cNvPr>
          <p:cNvSpPr txBox="1"/>
          <p:nvPr/>
        </p:nvSpPr>
        <p:spPr>
          <a:xfrm>
            <a:off x="715927" y="1326058"/>
            <a:ext cx="9554219" cy="830997"/>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Assume a little unit square (2D box) contained in the unit circle (2D sphere). </a:t>
            </a:r>
            <a:br>
              <a:rPr lang="en-US" sz="2400" dirty="0">
                <a:latin typeface="Beaufort for LOL" panose="02020503050000020004" pitchFamily="18" charset="0"/>
                <a:cs typeface="Beaufort for LOL" panose="02020503050000020004" pitchFamily="18" charset="0"/>
              </a:rPr>
            </a:br>
            <a:r>
              <a:rPr lang="en-US" sz="2400" b="1" dirty="0">
                <a:latin typeface="Beaufort for LOL" panose="02020503050000020004" pitchFamily="18" charset="0"/>
                <a:cs typeface="Beaufort for LOL" panose="02020503050000020004" pitchFamily="18" charset="0"/>
              </a:rPr>
              <a:t>What happens if you increase the dimension?</a:t>
            </a:r>
            <a:endParaRPr lang="en-AT" sz="2400" b="1" dirty="0">
              <a:latin typeface="Beaufort for LOL" panose="02020503050000020004" pitchFamily="18" charset="0"/>
              <a:cs typeface="Beaufort for LOL" panose="02020503050000020004" pitchFamily="18" charset="0"/>
            </a:endParaRPr>
          </a:p>
        </p:txBody>
      </p:sp>
      <p:sp>
        <p:nvSpPr>
          <p:cNvPr id="4" name="TextBox 3">
            <a:extLst>
              <a:ext uri="{FF2B5EF4-FFF2-40B4-BE49-F238E27FC236}">
                <a16:creationId xmlns:a16="http://schemas.microsoft.com/office/drawing/2014/main" id="{BF81B318-EF48-F87D-7148-BFC068F787DB}"/>
              </a:ext>
            </a:extLst>
          </p:cNvPr>
          <p:cNvSpPr txBox="1"/>
          <p:nvPr/>
        </p:nvSpPr>
        <p:spPr>
          <a:xfrm>
            <a:off x="715927" y="2194230"/>
            <a:ext cx="4578497" cy="1569660"/>
          </a:xfrm>
          <a:prstGeom prst="rect">
            <a:avLst/>
          </a:prstGeom>
          <a:noFill/>
        </p:spPr>
        <p:txBody>
          <a:bodyPr wrap="none" rtlCol="0">
            <a:spAutoFit/>
          </a:bodyPr>
          <a:lstStyle/>
          <a:p>
            <a:pPr marL="457200" indent="-457200">
              <a:buAutoNum type="alphaUcParenR"/>
            </a:pPr>
            <a:r>
              <a:rPr lang="en-US" sz="2400" dirty="0">
                <a:latin typeface="Beaufort for LOL" panose="02020503050000020004" pitchFamily="18" charset="0"/>
                <a:cs typeface="Beaufort for LOL" panose="02020503050000020004" pitchFamily="18" charset="0"/>
              </a:rPr>
              <a:t>The box stays inside the sphere.</a:t>
            </a:r>
          </a:p>
          <a:p>
            <a:pPr marL="457200" indent="-457200">
              <a:buAutoNum type="alphaUcParenR"/>
            </a:pPr>
            <a:r>
              <a:rPr lang="en-US" sz="2400" dirty="0">
                <a:latin typeface="Beaufort for LOL" panose="02020503050000020004" pitchFamily="18" charset="0"/>
                <a:cs typeface="Beaufort for LOL" panose="02020503050000020004" pitchFamily="18" charset="0"/>
              </a:rPr>
              <a:t>The box spills out of the sphere.</a:t>
            </a:r>
          </a:p>
          <a:p>
            <a:pPr marL="457200" indent="-457200">
              <a:buAutoNum type="alphaUcParenR"/>
            </a:pPr>
            <a:r>
              <a:rPr lang="en-US" sz="2400" dirty="0">
                <a:latin typeface="Beaufort for LOL" panose="02020503050000020004" pitchFamily="18" charset="0"/>
                <a:cs typeface="Beaufort for LOL" panose="02020503050000020004" pitchFamily="18" charset="0"/>
              </a:rPr>
              <a:t>Both occupy the same volume.</a:t>
            </a:r>
            <a:endParaRPr lang="en-AT" sz="2400" dirty="0">
              <a:latin typeface="Beaufort for LOL" panose="02020503050000020004" pitchFamily="18" charset="0"/>
              <a:cs typeface="Beaufort for LOL" panose="02020503050000020004" pitchFamily="18" charset="0"/>
            </a:endParaRPr>
          </a:p>
          <a:p>
            <a:pPr marL="457200" indent="-457200">
              <a:buAutoNum type="alphaUcParenR"/>
            </a:pPr>
            <a:endParaRPr lang="en-AT"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492900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FFAFA-BFE8-563A-B7C8-C23EC0C88FA2}"/>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EDE589B9-8BF2-3822-2C6F-6A213525D8C7}"/>
              </a:ext>
            </a:extLst>
          </p:cNvPr>
          <p:cNvSpPr/>
          <p:nvPr/>
        </p:nvSpPr>
        <p:spPr>
          <a:xfrm>
            <a:off x="7946103" y="2997785"/>
            <a:ext cx="2022567" cy="515089"/>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Rectangle: Rounded Corners 34">
            <a:extLst>
              <a:ext uri="{FF2B5EF4-FFF2-40B4-BE49-F238E27FC236}">
                <a16:creationId xmlns:a16="http://schemas.microsoft.com/office/drawing/2014/main" id="{5A41A0A9-B3B8-8134-D161-AA4C3E4C6850}"/>
              </a:ext>
            </a:extLst>
          </p:cNvPr>
          <p:cNvSpPr/>
          <p:nvPr/>
        </p:nvSpPr>
        <p:spPr>
          <a:xfrm>
            <a:off x="6795244" y="5457600"/>
            <a:ext cx="4281917" cy="515089"/>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Rectangle: Rounded Corners 21">
            <a:extLst>
              <a:ext uri="{FF2B5EF4-FFF2-40B4-BE49-F238E27FC236}">
                <a16:creationId xmlns:a16="http://schemas.microsoft.com/office/drawing/2014/main" id="{A09263E0-F0C8-7F8E-CA8F-242B84B255B9}"/>
              </a:ext>
            </a:extLst>
          </p:cNvPr>
          <p:cNvSpPr/>
          <p:nvPr/>
        </p:nvSpPr>
        <p:spPr>
          <a:xfrm>
            <a:off x="160399" y="2659822"/>
            <a:ext cx="5476518" cy="1538118"/>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A4CFA4AC-4616-4297-BEC1-9C59FE486C69}"/>
              </a:ext>
            </a:extLst>
          </p:cNvPr>
          <p:cNvSpPr>
            <a:spLocks noGrp="1"/>
          </p:cNvSpPr>
          <p:nvPr>
            <p:ph type="title"/>
          </p:nvPr>
        </p:nvSpPr>
        <p:spPr>
          <a:xfrm>
            <a:off x="242891" y="-119587"/>
            <a:ext cx="11821518" cy="1325562"/>
          </a:xfrm>
        </p:spPr>
        <p:txBody>
          <a:bodyPr/>
          <a:lstStyle/>
          <a:p>
            <a:r>
              <a:rPr lang="en-US" dirty="0"/>
              <a:t>Constructing the random walk</a:t>
            </a:r>
            <a:endParaRPr lang="en-AT" dirty="0"/>
          </a:p>
        </p:txBody>
      </p:sp>
      <p:sp>
        <p:nvSpPr>
          <p:cNvPr id="3" name="Slide Number Placeholder 2">
            <a:extLst>
              <a:ext uri="{FF2B5EF4-FFF2-40B4-BE49-F238E27FC236}">
                <a16:creationId xmlns:a16="http://schemas.microsoft.com/office/drawing/2014/main" id="{05879F8B-7498-B767-F5F1-E27DB29AA93E}"/>
              </a:ext>
            </a:extLst>
          </p:cNvPr>
          <p:cNvSpPr>
            <a:spLocks noGrp="1"/>
          </p:cNvSpPr>
          <p:nvPr>
            <p:ph type="sldNum" sz="quarter" idx="12"/>
          </p:nvPr>
        </p:nvSpPr>
        <p:spPr/>
        <p:txBody>
          <a:bodyPr/>
          <a:lstStyle/>
          <a:p>
            <a:fld id="{CC491BDB-77F2-4EF0-887C-9DE660584513}" type="slidenum">
              <a:rPr lang="en-GB" smtClean="0"/>
              <a:pPr/>
              <a:t>70</a:t>
            </a:fld>
            <a:endParaRPr lang="en-GB" dirty="0"/>
          </a:p>
        </p:txBody>
      </p:sp>
      <p:sp>
        <p:nvSpPr>
          <p:cNvPr id="4" name="TextBox 3">
            <a:extLst>
              <a:ext uri="{FF2B5EF4-FFF2-40B4-BE49-F238E27FC236}">
                <a16:creationId xmlns:a16="http://schemas.microsoft.com/office/drawing/2014/main" id="{87A82E41-883C-1D35-839B-09F8C426F799}"/>
              </a:ext>
            </a:extLst>
          </p:cNvPr>
          <p:cNvSpPr txBox="1"/>
          <p:nvPr/>
        </p:nvSpPr>
        <p:spPr>
          <a:xfrm>
            <a:off x="242892" y="1111937"/>
            <a:ext cx="5795460"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1. As for spectral clustering</a:t>
            </a:r>
            <a:r>
              <a:rPr lang="en-US" sz="2400" dirty="0">
                <a:latin typeface="Beaufort for LOL" panose="02020503050000020004" pitchFamily="18" charset="0"/>
                <a:cs typeface="Beaufort for LOL" panose="02020503050000020004" pitchFamily="18" charset="0"/>
              </a:rPr>
              <a:t>, we turn our data into a graph by defining edge weights that measure similarity between data points:</a:t>
            </a:r>
          </a:p>
        </p:txBody>
      </p:sp>
      <p:grpSp>
        <p:nvGrpSpPr>
          <p:cNvPr id="5" name="Group 4">
            <a:extLst>
              <a:ext uri="{FF2B5EF4-FFF2-40B4-BE49-F238E27FC236}">
                <a16:creationId xmlns:a16="http://schemas.microsoft.com/office/drawing/2014/main" id="{8970AF5A-96E6-FFFC-F99D-225F26B5BCEE}"/>
              </a:ext>
            </a:extLst>
          </p:cNvPr>
          <p:cNvGrpSpPr/>
          <p:nvPr/>
        </p:nvGrpSpPr>
        <p:grpSpPr>
          <a:xfrm>
            <a:off x="1450858" y="4662690"/>
            <a:ext cx="2616201" cy="1693334"/>
            <a:chOff x="1138766" y="2728173"/>
            <a:chExt cx="2616201" cy="1693334"/>
          </a:xfrm>
        </p:grpSpPr>
        <p:sp>
          <p:nvSpPr>
            <p:cNvPr id="6" name="Oval 5">
              <a:extLst>
                <a:ext uri="{FF2B5EF4-FFF2-40B4-BE49-F238E27FC236}">
                  <a16:creationId xmlns:a16="http://schemas.microsoft.com/office/drawing/2014/main" id="{A1F50200-2E53-1257-5503-6D4E6A1583FD}"/>
                </a:ext>
              </a:extLst>
            </p:cNvPr>
            <p:cNvSpPr/>
            <p:nvPr/>
          </p:nvSpPr>
          <p:spPr>
            <a:xfrm>
              <a:off x="1849966" y="2728173"/>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AT" dirty="0"/>
            </a:p>
          </p:txBody>
        </p:sp>
        <p:sp>
          <p:nvSpPr>
            <p:cNvPr id="7" name="Oval 6">
              <a:extLst>
                <a:ext uri="{FF2B5EF4-FFF2-40B4-BE49-F238E27FC236}">
                  <a16:creationId xmlns:a16="http://schemas.microsoft.com/office/drawing/2014/main" id="{65F13716-E75B-3F53-0FC5-00D8B1E30EC0}"/>
                </a:ext>
              </a:extLst>
            </p:cNvPr>
            <p:cNvSpPr/>
            <p:nvPr/>
          </p:nvSpPr>
          <p:spPr>
            <a:xfrm>
              <a:off x="2586566" y="3905040"/>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AT" dirty="0"/>
            </a:p>
          </p:txBody>
        </p:sp>
        <p:sp>
          <p:nvSpPr>
            <p:cNvPr id="8" name="Oval 7">
              <a:extLst>
                <a:ext uri="{FF2B5EF4-FFF2-40B4-BE49-F238E27FC236}">
                  <a16:creationId xmlns:a16="http://schemas.microsoft.com/office/drawing/2014/main" id="{ACB007F7-77FF-FC9D-077A-C00A014B209D}"/>
                </a:ext>
              </a:extLst>
            </p:cNvPr>
            <p:cNvSpPr/>
            <p:nvPr/>
          </p:nvSpPr>
          <p:spPr>
            <a:xfrm>
              <a:off x="3238500" y="2986406"/>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endParaRPr lang="en-AT" dirty="0"/>
            </a:p>
          </p:txBody>
        </p:sp>
        <p:sp>
          <p:nvSpPr>
            <p:cNvPr id="9" name="Oval 8">
              <a:extLst>
                <a:ext uri="{FF2B5EF4-FFF2-40B4-BE49-F238E27FC236}">
                  <a16:creationId xmlns:a16="http://schemas.microsoft.com/office/drawing/2014/main" id="{478D6EBB-B75E-D75A-2327-3C98D4440063}"/>
                </a:ext>
              </a:extLst>
            </p:cNvPr>
            <p:cNvSpPr/>
            <p:nvPr/>
          </p:nvSpPr>
          <p:spPr>
            <a:xfrm>
              <a:off x="1138766" y="3715354"/>
              <a:ext cx="516467" cy="516467"/>
            </a:xfrm>
            <a:prstGeom prst="ellipse">
              <a:avLst/>
            </a:prstGeom>
            <a:solidFill>
              <a:schemeClr val="accent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AT" dirty="0"/>
            </a:p>
          </p:txBody>
        </p:sp>
        <p:cxnSp>
          <p:nvCxnSpPr>
            <p:cNvPr id="10" name="Straight Connector 9">
              <a:extLst>
                <a:ext uri="{FF2B5EF4-FFF2-40B4-BE49-F238E27FC236}">
                  <a16:creationId xmlns:a16="http://schemas.microsoft.com/office/drawing/2014/main" id="{2991F10D-0082-B14A-F76E-8F7E9FA1E25C}"/>
                </a:ext>
              </a:extLst>
            </p:cNvPr>
            <p:cNvCxnSpPr>
              <a:stCxn id="9" idx="6"/>
              <a:endCxn id="7" idx="2"/>
            </p:cNvCxnSpPr>
            <p:nvPr/>
          </p:nvCxnSpPr>
          <p:spPr>
            <a:xfrm>
              <a:off x="1655233" y="3973588"/>
              <a:ext cx="931333" cy="189686"/>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28F0761-83F6-04D4-6D2D-D2D1D88A7012}"/>
                </a:ext>
              </a:extLst>
            </p:cNvPr>
            <p:cNvCxnSpPr>
              <a:cxnSpLocks/>
              <a:stCxn id="8" idx="4"/>
              <a:endCxn id="7" idx="7"/>
            </p:cNvCxnSpPr>
            <p:nvPr/>
          </p:nvCxnSpPr>
          <p:spPr>
            <a:xfrm flipH="1">
              <a:off x="3027398" y="3502873"/>
              <a:ext cx="469336" cy="477802"/>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9AA9DFE-E875-185B-8558-7835F5CCCDC5}"/>
                </a:ext>
              </a:extLst>
            </p:cNvPr>
            <p:cNvCxnSpPr>
              <a:cxnSpLocks/>
              <a:stCxn id="8" idx="2"/>
              <a:endCxn id="6" idx="6"/>
            </p:cNvCxnSpPr>
            <p:nvPr/>
          </p:nvCxnSpPr>
          <p:spPr>
            <a:xfrm flipH="1" flipV="1">
              <a:off x="2366433" y="2986407"/>
              <a:ext cx="872067" cy="258233"/>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73621E-3494-04AC-B240-A3A874D19253}"/>
                </a:ext>
              </a:extLst>
            </p:cNvPr>
            <p:cNvCxnSpPr>
              <a:cxnSpLocks/>
              <a:stCxn id="9" idx="7"/>
              <a:endCxn id="6" idx="3"/>
            </p:cNvCxnSpPr>
            <p:nvPr/>
          </p:nvCxnSpPr>
          <p:spPr>
            <a:xfrm flipV="1">
              <a:off x="1579598" y="3169005"/>
              <a:ext cx="346003" cy="621984"/>
            </a:xfrm>
            <a:prstGeom prst="line">
              <a:avLst/>
            </a:prstGeom>
            <a:ln w="53975" cap="rnd" cmpd="sng">
              <a:solidFill>
                <a:schemeClr val="tx1"/>
              </a:solidFill>
            </a:ln>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3693CB-C3AA-16E6-55D8-5C2EC4691035}"/>
                  </a:ext>
                </a:extLst>
              </p:cNvPr>
              <p:cNvSpPr txBox="1"/>
              <p:nvPr/>
            </p:nvSpPr>
            <p:spPr>
              <a:xfrm>
                <a:off x="2343763" y="5696681"/>
                <a:ext cx="4900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12</m:t>
                          </m:r>
                        </m:sub>
                      </m:sSub>
                    </m:oMath>
                  </m:oMathPara>
                </a14:m>
                <a:endParaRPr lang="en-AT" sz="2000" dirty="0"/>
              </a:p>
            </p:txBody>
          </p:sp>
        </mc:Choice>
        <mc:Fallback xmlns="">
          <p:sp>
            <p:nvSpPr>
              <p:cNvPr id="18" name="TextBox 17">
                <a:extLst>
                  <a:ext uri="{FF2B5EF4-FFF2-40B4-BE49-F238E27FC236}">
                    <a16:creationId xmlns:a16="http://schemas.microsoft.com/office/drawing/2014/main" id="{1B3693CB-C3AA-16E6-55D8-5C2EC4691035}"/>
                  </a:ext>
                </a:extLst>
              </p:cNvPr>
              <p:cNvSpPr txBox="1">
                <a:spLocks noRot="1" noChangeAspect="1" noMove="1" noResize="1" noEditPoints="1" noAdjustHandles="1" noChangeArrowheads="1" noChangeShapeType="1" noTextEdit="1"/>
              </p:cNvSpPr>
              <p:nvPr/>
            </p:nvSpPr>
            <p:spPr>
              <a:xfrm>
                <a:off x="2343763" y="5696681"/>
                <a:ext cx="490006" cy="307777"/>
              </a:xfrm>
              <a:prstGeom prst="rect">
                <a:avLst/>
              </a:prstGeom>
              <a:blipFill>
                <a:blip r:embed="rId2"/>
                <a:stretch>
                  <a:fillRect l="-11111" r="-1235" b="-137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364830C-FB57-2C85-19C1-E9F6845D0353}"/>
                  </a:ext>
                </a:extLst>
              </p:cNvPr>
              <p:cNvSpPr txBox="1"/>
              <p:nvPr/>
            </p:nvSpPr>
            <p:spPr>
              <a:xfrm>
                <a:off x="1565982" y="5153932"/>
                <a:ext cx="4900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14</m:t>
                          </m:r>
                        </m:sub>
                      </m:sSub>
                    </m:oMath>
                  </m:oMathPara>
                </a14:m>
                <a:endParaRPr lang="en-AT" sz="2000" dirty="0"/>
              </a:p>
            </p:txBody>
          </p:sp>
        </mc:Choice>
        <mc:Fallback xmlns="">
          <p:sp>
            <p:nvSpPr>
              <p:cNvPr id="19" name="TextBox 18">
                <a:extLst>
                  <a:ext uri="{FF2B5EF4-FFF2-40B4-BE49-F238E27FC236}">
                    <a16:creationId xmlns:a16="http://schemas.microsoft.com/office/drawing/2014/main" id="{A364830C-FB57-2C85-19C1-E9F6845D0353}"/>
                  </a:ext>
                </a:extLst>
              </p:cNvPr>
              <p:cNvSpPr txBox="1">
                <a:spLocks noRot="1" noChangeAspect="1" noMove="1" noResize="1" noEditPoints="1" noAdjustHandles="1" noChangeArrowheads="1" noChangeShapeType="1" noTextEdit="1"/>
              </p:cNvSpPr>
              <p:nvPr/>
            </p:nvSpPr>
            <p:spPr>
              <a:xfrm>
                <a:off x="1565982" y="5153932"/>
                <a:ext cx="490006" cy="307777"/>
              </a:xfrm>
              <a:prstGeom prst="rect">
                <a:avLst/>
              </a:prstGeom>
              <a:blipFill>
                <a:blip r:embed="rId3"/>
                <a:stretch>
                  <a:fillRect l="-12500" r="-2500" b="-137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D988094-7E60-55EB-9539-243B321DA3A5}"/>
                  </a:ext>
                </a:extLst>
              </p:cNvPr>
              <p:cNvSpPr txBox="1"/>
              <p:nvPr/>
            </p:nvSpPr>
            <p:spPr>
              <a:xfrm>
                <a:off x="2972706" y="4716969"/>
                <a:ext cx="49597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34</m:t>
                          </m:r>
                        </m:sub>
                      </m:sSub>
                    </m:oMath>
                  </m:oMathPara>
                </a14:m>
                <a:endParaRPr lang="en-AT" sz="2000" dirty="0"/>
              </a:p>
            </p:txBody>
          </p:sp>
        </mc:Choice>
        <mc:Fallback xmlns="">
          <p:sp>
            <p:nvSpPr>
              <p:cNvPr id="20" name="TextBox 19">
                <a:extLst>
                  <a:ext uri="{FF2B5EF4-FFF2-40B4-BE49-F238E27FC236}">
                    <a16:creationId xmlns:a16="http://schemas.microsoft.com/office/drawing/2014/main" id="{0D988094-7E60-55EB-9539-243B321DA3A5}"/>
                  </a:ext>
                </a:extLst>
              </p:cNvPr>
              <p:cNvSpPr txBox="1">
                <a:spLocks noRot="1" noChangeAspect="1" noMove="1" noResize="1" noEditPoints="1" noAdjustHandles="1" noChangeArrowheads="1" noChangeShapeType="1" noTextEdit="1"/>
              </p:cNvSpPr>
              <p:nvPr/>
            </p:nvSpPr>
            <p:spPr>
              <a:xfrm>
                <a:off x="2972706" y="4716969"/>
                <a:ext cx="495970" cy="307777"/>
              </a:xfrm>
              <a:prstGeom prst="rect">
                <a:avLst/>
              </a:prstGeom>
              <a:blipFill>
                <a:blip r:embed="rId4"/>
                <a:stretch>
                  <a:fillRect l="-12346" r="-2469" b="-16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C59128-B5EF-1CE2-D953-5BE228FCA248}"/>
                  </a:ext>
                </a:extLst>
              </p:cNvPr>
              <p:cNvSpPr txBox="1"/>
              <p:nvPr/>
            </p:nvSpPr>
            <p:spPr>
              <a:xfrm>
                <a:off x="3632566" y="5638193"/>
                <a:ext cx="49597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23</m:t>
                          </m:r>
                        </m:sub>
                      </m:sSub>
                    </m:oMath>
                  </m:oMathPara>
                </a14:m>
                <a:endParaRPr lang="en-AT" sz="2000" dirty="0"/>
              </a:p>
            </p:txBody>
          </p:sp>
        </mc:Choice>
        <mc:Fallback xmlns="">
          <p:sp>
            <p:nvSpPr>
              <p:cNvPr id="21" name="TextBox 20">
                <a:extLst>
                  <a:ext uri="{FF2B5EF4-FFF2-40B4-BE49-F238E27FC236}">
                    <a16:creationId xmlns:a16="http://schemas.microsoft.com/office/drawing/2014/main" id="{D1C59128-B5EF-1CE2-D953-5BE228FCA248}"/>
                  </a:ext>
                </a:extLst>
              </p:cNvPr>
              <p:cNvSpPr txBox="1">
                <a:spLocks noRot="1" noChangeAspect="1" noMove="1" noResize="1" noEditPoints="1" noAdjustHandles="1" noChangeArrowheads="1" noChangeShapeType="1" noTextEdit="1"/>
              </p:cNvSpPr>
              <p:nvPr/>
            </p:nvSpPr>
            <p:spPr>
              <a:xfrm>
                <a:off x="3632566" y="5638193"/>
                <a:ext cx="495970" cy="307777"/>
              </a:xfrm>
              <a:prstGeom prst="rect">
                <a:avLst/>
              </a:prstGeom>
              <a:blipFill>
                <a:blip r:embed="rId5"/>
                <a:stretch>
                  <a:fillRect l="-12346" r="-2469" b="-16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2559D0-080C-10F0-78CB-87D8E5B6A3AC}"/>
                  </a:ext>
                </a:extLst>
              </p:cNvPr>
              <p:cNvSpPr txBox="1"/>
              <p:nvPr/>
            </p:nvSpPr>
            <p:spPr>
              <a:xfrm>
                <a:off x="356593" y="2627341"/>
                <a:ext cx="6495383" cy="897810"/>
              </a:xfrm>
              <a:prstGeom prst="rect">
                <a:avLst/>
              </a:prstGeom>
              <a:noFill/>
            </p:spPr>
            <p:txBody>
              <a:bodyPr wrap="square">
                <a:spAutoFit/>
              </a:bodyPr>
              <a:lstStyle/>
              <a:p>
                <a14:m>
                  <m:oMath xmlns:m="http://schemas.openxmlformats.org/officeDocument/2006/math">
                    <m:sSup>
                      <m:sSupPr>
                        <m:ctrlPr>
                          <a:rPr lang="en-US" sz="2400" i="1" dirty="0" smtClean="0">
                            <a:latin typeface="Cambria Math" panose="02040503050406030204" pitchFamily="18" charset="0"/>
                            <a:cs typeface="Beaufort for LOL" panose="02020503050000020004" pitchFamily="18" charset="0"/>
                          </a:rPr>
                        </m:ctrlPr>
                      </m:sSupPr>
                      <m:e>
                        <m:sSub>
                          <m:sSubPr>
                            <m:ctrlPr>
                              <a:rPr lang="de-DE" sz="2400" b="0" i="1" dirty="0" smtClean="0">
                                <a:latin typeface="Cambria Math" panose="02040503050406030204" pitchFamily="18" charset="0"/>
                                <a:cs typeface="Beaufort for LOL" panose="02020503050000020004" pitchFamily="18" charset="0"/>
                              </a:rPr>
                            </m:ctrlPr>
                          </m:sSubPr>
                          <m:e>
                            <m:r>
                              <a:rPr lang="de-DE" sz="2400" b="0" i="1" dirty="0" smtClean="0">
                                <a:latin typeface="Cambria Math" panose="02040503050406030204" pitchFamily="18" charset="0"/>
                                <a:cs typeface="Beaufort for LOL" panose="02020503050000020004" pitchFamily="18" charset="0"/>
                              </a:rPr>
                              <m:t>𝑊</m:t>
                            </m:r>
                          </m:e>
                          <m:sub>
                            <m:r>
                              <a:rPr lang="de-DE" sz="2400" b="0" i="1" dirty="0" smtClean="0">
                                <a:latin typeface="Cambria Math" panose="02040503050406030204" pitchFamily="18" charset="0"/>
                                <a:cs typeface="Beaufort for LOL" panose="02020503050000020004" pitchFamily="18" charset="0"/>
                              </a:rPr>
                              <m:t>𝑖𝑗</m:t>
                            </m:r>
                          </m:sub>
                        </m:sSub>
                        <m:r>
                          <a:rPr lang="en-US" sz="2400" b="0" i="1" dirty="0" smtClean="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𝑒</m:t>
                        </m:r>
                      </m:e>
                      <m:sup>
                        <m:r>
                          <a:rPr lang="en-US" sz="2400" i="1" dirty="0">
                            <a:latin typeface="Cambria Math" panose="02040503050406030204" pitchFamily="18" charset="0"/>
                            <a:cs typeface="Beaufort for LOL" panose="02020503050000020004" pitchFamily="18" charset="0"/>
                          </a:rPr>
                          <m:t>−</m:t>
                        </m:r>
                        <m:f>
                          <m:fPr>
                            <m:ctrlPr>
                              <a:rPr lang="en-US" sz="2400" i="1" dirty="0">
                                <a:latin typeface="Cambria Math" panose="02040503050406030204" pitchFamily="18" charset="0"/>
                                <a:cs typeface="Beaufort for LOL" panose="02020503050000020004" pitchFamily="18" charset="0"/>
                              </a:rPr>
                            </m:ctrlPr>
                          </m:fPr>
                          <m:num>
                            <m:sSubSup>
                              <m:sSubSupPr>
                                <m:ctrlPr>
                                  <a:rPr lang="en-US" sz="2400" i="1" dirty="0">
                                    <a:latin typeface="Cambria Math" panose="02040503050406030204" pitchFamily="18" charset="0"/>
                                    <a:cs typeface="Beaufort for LOL" panose="02020503050000020004" pitchFamily="18" charset="0"/>
                                  </a:rPr>
                                </m:ctrlPr>
                              </m:sSubSupPr>
                              <m:e>
                                <m:d>
                                  <m:dPr>
                                    <m:begChr m:val="‖"/>
                                    <m:endChr m:val="‖"/>
                                    <m:ctrlPr>
                                      <a:rPr lang="en-US" sz="2400" i="1" dirty="0">
                                        <a:latin typeface="Cambria Math" panose="02040503050406030204" pitchFamily="18" charset="0"/>
                                        <a:cs typeface="Beaufort for LOL" panose="02020503050000020004" pitchFamily="18" charset="0"/>
                                      </a:rPr>
                                    </m:ctrlPr>
                                  </m:dPr>
                                  <m:e>
                                    <m:sSub>
                                      <m:sSubPr>
                                        <m:ctrlPr>
                                          <a:rPr lang="en-US" sz="2400" i="1" dirty="0">
                                            <a:latin typeface="Cambria Math" panose="02040503050406030204" pitchFamily="18" charset="0"/>
                                            <a:cs typeface="Beaufort for LOL" panose="02020503050000020004" pitchFamily="18" charset="0"/>
                                          </a:rPr>
                                        </m:ctrlPr>
                                      </m:sSubPr>
                                      <m:e>
                                        <m:r>
                                          <a:rPr lang="en-US" sz="2400" b="1" i="1" dirty="0">
                                            <a:latin typeface="Cambria Math" panose="02040503050406030204" pitchFamily="18" charset="0"/>
                                            <a:cs typeface="Beaufort for LOL" panose="02020503050000020004" pitchFamily="18" charset="0"/>
                                          </a:rPr>
                                          <m:t>𝒙</m:t>
                                        </m:r>
                                      </m:e>
                                      <m:sub>
                                        <m:r>
                                          <a:rPr lang="en-US" sz="2400" i="1" dirty="0">
                                            <a:latin typeface="Cambria Math" panose="02040503050406030204" pitchFamily="18" charset="0"/>
                                            <a:cs typeface="Beaufort for LOL" panose="02020503050000020004" pitchFamily="18" charset="0"/>
                                          </a:rPr>
                                          <m:t>𝑖</m:t>
                                        </m:r>
                                      </m:sub>
                                    </m:sSub>
                                    <m:r>
                                      <a:rPr lang="en-US" sz="2400" i="1" dirty="0">
                                        <a:latin typeface="Cambria Math" panose="02040503050406030204" pitchFamily="18" charset="0"/>
                                        <a:cs typeface="Beaufort for LOL" panose="02020503050000020004" pitchFamily="18" charset="0"/>
                                      </a:rPr>
                                      <m:t>−</m:t>
                                    </m:r>
                                    <m:sSub>
                                      <m:sSubPr>
                                        <m:ctrlPr>
                                          <a:rPr lang="en-US" sz="2400" i="1" dirty="0">
                                            <a:latin typeface="Cambria Math" panose="02040503050406030204" pitchFamily="18" charset="0"/>
                                            <a:cs typeface="Beaufort for LOL" panose="02020503050000020004" pitchFamily="18" charset="0"/>
                                          </a:rPr>
                                        </m:ctrlPr>
                                      </m:sSubPr>
                                      <m:e>
                                        <m:r>
                                          <a:rPr lang="en-US" sz="2400" b="1" i="1" dirty="0">
                                            <a:latin typeface="Cambria Math" panose="02040503050406030204" pitchFamily="18" charset="0"/>
                                            <a:cs typeface="Beaufort for LOL" panose="02020503050000020004" pitchFamily="18" charset="0"/>
                                          </a:rPr>
                                          <m:t>𝒙</m:t>
                                        </m:r>
                                      </m:e>
                                      <m:sub>
                                        <m:r>
                                          <a:rPr lang="en-US" sz="2400" i="1" dirty="0">
                                            <a:latin typeface="Cambria Math" panose="02040503050406030204" pitchFamily="18" charset="0"/>
                                            <a:cs typeface="Beaufort for LOL" panose="02020503050000020004" pitchFamily="18" charset="0"/>
                                          </a:rPr>
                                          <m:t>𝑗</m:t>
                                        </m:r>
                                      </m:sub>
                                    </m:sSub>
                                  </m:e>
                                </m:d>
                              </m:e>
                              <m:sub>
                                <m:r>
                                  <a:rPr lang="en-US" sz="2400" i="1" dirty="0">
                                    <a:latin typeface="Cambria Math" panose="02040503050406030204" pitchFamily="18" charset="0"/>
                                    <a:cs typeface="Beaufort for LOL" panose="02020503050000020004" pitchFamily="18" charset="0"/>
                                  </a:rPr>
                                  <m:t>2</m:t>
                                </m:r>
                              </m:sub>
                              <m:sup>
                                <m:r>
                                  <a:rPr lang="en-US" sz="2400" i="1" dirty="0">
                                    <a:latin typeface="Cambria Math" panose="02040503050406030204" pitchFamily="18" charset="0"/>
                                    <a:cs typeface="Beaufort for LOL" panose="02020503050000020004" pitchFamily="18" charset="0"/>
                                  </a:rPr>
                                  <m:t>2</m:t>
                                </m:r>
                              </m:sup>
                            </m:sSubSup>
                          </m:num>
                          <m:den>
                            <m:r>
                              <a:rPr lang="en-US" sz="2400" i="1" dirty="0">
                                <a:latin typeface="Cambria Math" panose="02040503050406030204" pitchFamily="18" charset="0"/>
                                <a:cs typeface="Beaufort for LOL" panose="02020503050000020004" pitchFamily="18" charset="0"/>
                              </a:rPr>
                              <m:t>2 </m:t>
                            </m:r>
                            <m:sSup>
                              <m:sSupPr>
                                <m:ctrlPr>
                                  <a:rPr lang="en-US" sz="2400" i="1" dirty="0">
                                    <a:latin typeface="Cambria Math" panose="02040503050406030204" pitchFamily="18" charset="0"/>
                                    <a:cs typeface="Beaufort for LOL" panose="02020503050000020004" pitchFamily="18" charset="0"/>
                                  </a:rPr>
                                </m:ctrlPr>
                              </m:sSupPr>
                              <m:e>
                                <m:r>
                                  <a:rPr lang="en-US" sz="2400" i="1" dirty="0">
                                    <a:latin typeface="Cambria Math" panose="02040503050406030204" pitchFamily="18" charset="0"/>
                                    <a:cs typeface="Beaufort for LOL" panose="02020503050000020004" pitchFamily="18" charset="0"/>
                                  </a:rPr>
                                  <m:t>𝜎</m:t>
                                </m:r>
                              </m:e>
                              <m:sup>
                                <m:r>
                                  <a:rPr lang="en-US" sz="2400" i="1" dirty="0">
                                    <a:latin typeface="Cambria Math" panose="02040503050406030204" pitchFamily="18" charset="0"/>
                                    <a:cs typeface="Beaufort for LOL" panose="02020503050000020004" pitchFamily="18" charset="0"/>
                                  </a:rPr>
                                  <m:t>2</m:t>
                                </m:r>
                              </m:sup>
                            </m:sSup>
                          </m:den>
                        </m:f>
                      </m:sup>
                    </m:sSup>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for</m:t>
                    </m:r>
                    <m:r>
                      <a:rPr lang="en-US" sz="2400" b="0" i="1"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data</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samples</m:t>
                    </m:r>
                    <m:sSub>
                      <m:sSubPr>
                        <m:ctrlPr>
                          <a:rPr lang="en-US" sz="2400" i="1" dirty="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𝑥</m:t>
                        </m:r>
                      </m:e>
                      <m:sub>
                        <m:r>
                          <a:rPr lang="en-US" sz="2400" i="1" dirty="0">
                            <a:latin typeface="Cambria Math" panose="02040503050406030204" pitchFamily="18" charset="0"/>
                            <a:cs typeface="Beaufort for LOL" panose="02020503050000020004" pitchFamily="18" charset="0"/>
                          </a:rPr>
                          <m:t>𝑖</m:t>
                        </m:r>
                      </m:sub>
                    </m:sSub>
                  </m:oMath>
                </a14:m>
                <a:endParaRPr lang="LID4096" sz="2400" dirty="0"/>
              </a:p>
            </p:txBody>
          </p:sp>
        </mc:Choice>
        <mc:Fallback xmlns="">
          <p:sp>
            <p:nvSpPr>
              <p:cNvPr id="25" name="TextBox 24">
                <a:extLst>
                  <a:ext uri="{FF2B5EF4-FFF2-40B4-BE49-F238E27FC236}">
                    <a16:creationId xmlns:a16="http://schemas.microsoft.com/office/drawing/2014/main" id="{762559D0-080C-10F0-78CB-87D8E5B6A3AC}"/>
                  </a:ext>
                </a:extLst>
              </p:cNvPr>
              <p:cNvSpPr txBox="1">
                <a:spLocks noRot="1" noChangeAspect="1" noMove="1" noResize="1" noEditPoints="1" noAdjustHandles="1" noChangeArrowheads="1" noChangeShapeType="1" noTextEdit="1"/>
              </p:cNvSpPr>
              <p:nvPr/>
            </p:nvSpPr>
            <p:spPr>
              <a:xfrm>
                <a:off x="356593" y="2627341"/>
                <a:ext cx="6495383" cy="897810"/>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3179FA2-6952-29FB-FE68-C1B75BED4D15}"/>
                  </a:ext>
                </a:extLst>
              </p:cNvPr>
              <p:cNvSpPr txBox="1"/>
              <p:nvPr/>
            </p:nvSpPr>
            <p:spPr>
              <a:xfrm>
                <a:off x="160399" y="3570934"/>
                <a:ext cx="6629400" cy="503792"/>
              </a:xfrm>
              <a:prstGeom prst="rect">
                <a:avLst/>
              </a:prstGeom>
              <a:noFill/>
            </p:spPr>
            <p:txBody>
              <a:bodyPr wrap="square">
                <a:spAutoFit/>
              </a:bodyPr>
              <a:lstStyle/>
              <a:p>
                <a:r>
                  <a:rPr lang="en-US" sz="2400" b="0" dirty="0">
                    <a:latin typeface="Beaufort for LOL" panose="02020503050000020004" pitchFamily="18" charset="0"/>
                    <a:cs typeface="Beaufort for LOL" panose="02020503050000020004" pitchFamily="18" charset="0"/>
                  </a:rPr>
                  <a:t>And </a:t>
                </a:r>
                <a14:m>
                  <m:oMath xmlns:m="http://schemas.openxmlformats.org/officeDocument/2006/math">
                    <m:r>
                      <a:rPr lang="en-US" sz="2400" b="1" i="1" smtClean="0">
                        <a:latin typeface="Cambria Math" panose="02040503050406030204" pitchFamily="18" charset="0"/>
                        <a:cs typeface="Beaufort for LOL" panose="02020503050000020004" pitchFamily="18" charset="0"/>
                      </a:rPr>
                      <m:t>𝑫</m:t>
                    </m:r>
                  </m:oMath>
                </a14:m>
                <a:r>
                  <a:rPr lang="en-US" sz="2400" b="0" dirty="0"/>
                  <a:t> </a:t>
                </a:r>
                <a14:m>
                  <m:oMath xmlns:m="http://schemas.openxmlformats.org/officeDocument/2006/math">
                    <m:r>
                      <m:rPr>
                        <m:sty m:val="p"/>
                      </m:rPr>
                      <a:rPr lang="en-US" sz="2400" b="0" i="0" smtClean="0">
                        <a:latin typeface="Cambria Math" panose="02040503050406030204" pitchFamily="18" charset="0"/>
                      </a:rPr>
                      <m:t>with</m:t>
                    </m:r>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𝐷</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=0</m:t>
                    </m:r>
                  </m:oMath>
                </a14:m>
                <a:r>
                  <a:rPr lang="en-US" sz="2400" dirty="0">
                    <a:latin typeface="Beaufort for LOL" panose="02020503050000020004" pitchFamily="18" charset="0"/>
                    <a:cs typeface="Beaufort for LOL" panose="02020503050000020004" pitchFamily="18" charset="0"/>
                  </a:rPr>
                  <a:t> if </a:t>
                </a:r>
                <a14:m>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𝐷</m:t>
                        </m:r>
                      </m:e>
                      <m:sub>
                        <m:r>
                          <a:rPr lang="en-US" sz="2400" b="0" i="1" smtClean="0">
                            <a:latin typeface="Cambria Math" panose="02040503050406030204" pitchFamily="18" charset="0"/>
                          </a:rPr>
                          <m:t>𝑖𝑖</m:t>
                        </m:r>
                      </m:sub>
                    </m:sSub>
                    <m:r>
                      <a:rPr lang="en-US" sz="2400" b="0" i="0"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𝑗</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𝑖𝑗</m:t>
                            </m:r>
                          </m:sub>
                        </m:sSub>
                      </m:e>
                    </m:nary>
                  </m:oMath>
                </a14:m>
                <a:endParaRPr lang="LID4096" sz="2400" dirty="0"/>
              </a:p>
            </p:txBody>
          </p:sp>
        </mc:Choice>
        <mc:Fallback xmlns="">
          <p:sp>
            <p:nvSpPr>
              <p:cNvPr id="28" name="TextBox 27">
                <a:extLst>
                  <a:ext uri="{FF2B5EF4-FFF2-40B4-BE49-F238E27FC236}">
                    <a16:creationId xmlns:a16="http://schemas.microsoft.com/office/drawing/2014/main" id="{13179FA2-6952-29FB-FE68-C1B75BED4D15}"/>
                  </a:ext>
                </a:extLst>
              </p:cNvPr>
              <p:cNvSpPr txBox="1">
                <a:spLocks noRot="1" noChangeAspect="1" noMove="1" noResize="1" noEditPoints="1" noAdjustHandles="1" noChangeArrowheads="1" noChangeShapeType="1" noTextEdit="1"/>
              </p:cNvSpPr>
              <p:nvPr/>
            </p:nvSpPr>
            <p:spPr>
              <a:xfrm>
                <a:off x="160399" y="3570934"/>
                <a:ext cx="6629400" cy="503792"/>
              </a:xfrm>
              <a:prstGeom prst="rect">
                <a:avLst/>
              </a:prstGeom>
              <a:blipFill>
                <a:blip r:embed="rId7"/>
                <a:stretch>
                  <a:fillRect l="-1379" t="-119512" b="-174390"/>
                </a:stretch>
              </a:blipFill>
            </p:spPr>
            <p:txBody>
              <a:bodyPr/>
              <a:lstStyle/>
              <a:p>
                <a:r>
                  <a:rPr lang="LID4096">
                    <a:noFill/>
                  </a:rPr>
                  <a:t> </a:t>
                </a:r>
              </a:p>
            </p:txBody>
          </p:sp>
        </mc:Fallback>
      </mc:AlternateContent>
      <p:sp>
        <p:nvSpPr>
          <p:cNvPr id="29" name="TextBox 28">
            <a:extLst>
              <a:ext uri="{FF2B5EF4-FFF2-40B4-BE49-F238E27FC236}">
                <a16:creationId xmlns:a16="http://schemas.microsoft.com/office/drawing/2014/main" id="{B86BFDD6-B5B1-398C-B29A-C5E283A562A7}"/>
              </a:ext>
            </a:extLst>
          </p:cNvPr>
          <p:cNvSpPr txBox="1"/>
          <p:nvPr/>
        </p:nvSpPr>
        <p:spPr>
          <a:xfrm>
            <a:off x="6037688" y="1626843"/>
            <a:ext cx="5993913"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2. Transition matrix:</a:t>
            </a:r>
            <a:r>
              <a:rPr lang="en-US" sz="2400" dirty="0">
                <a:latin typeface="Beaufort for LOL" panose="02020503050000020004" pitchFamily="18" charset="0"/>
                <a:cs typeface="Beaufort for LOL" panose="02020503050000020004" pitchFamily="18" charset="0"/>
              </a:rPr>
              <a:t> We then define a matrix that contains the probabilities to hop from any node to any other in a single step:</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4371399-59A4-D477-006A-EC0B7E34B837}"/>
                  </a:ext>
                </a:extLst>
              </p:cNvPr>
              <p:cNvSpPr txBox="1"/>
              <p:nvPr/>
            </p:nvSpPr>
            <p:spPr>
              <a:xfrm>
                <a:off x="7756208" y="3020330"/>
                <a:ext cx="2289474" cy="470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cs typeface="Beaufort for LOL" panose="02020503050000020004" pitchFamily="18" charset="0"/>
                        </a:rPr>
                        <m:t>𝑴</m:t>
                      </m:r>
                      <m:r>
                        <a:rPr lang="en-US" sz="2400" b="1" i="1" dirty="0" smtClean="0">
                          <a:latin typeface="Cambria Math" panose="02040503050406030204" pitchFamily="18" charset="0"/>
                          <a:cs typeface="Beaufort for LOL" panose="02020503050000020004" pitchFamily="18" charset="0"/>
                        </a:rPr>
                        <m:t>=</m:t>
                      </m:r>
                      <m:sSup>
                        <m:sSupPr>
                          <m:ctrlPr>
                            <a:rPr lang="en-US" sz="2400" b="1"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𝑫</m:t>
                          </m:r>
                        </m:e>
                        <m:sup>
                          <m:r>
                            <a:rPr lang="en-US" sz="2400" b="1"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𝟏</m:t>
                          </m:r>
                        </m:sup>
                      </m:sSup>
                      <m:r>
                        <a:rPr lang="en-US" sz="2400" b="1" i="1" dirty="0" smtClean="0">
                          <a:latin typeface="Cambria Math" panose="02040503050406030204" pitchFamily="18" charset="0"/>
                          <a:cs typeface="Beaufort for LOL" panose="02020503050000020004" pitchFamily="18" charset="0"/>
                        </a:rPr>
                        <m:t>𝑾</m:t>
                      </m:r>
                    </m:oMath>
                  </m:oMathPara>
                </a14:m>
                <a:endParaRPr lang="LID4096" sz="2400" b="1" dirty="0"/>
              </a:p>
            </p:txBody>
          </p:sp>
        </mc:Choice>
        <mc:Fallback xmlns="">
          <p:sp>
            <p:nvSpPr>
              <p:cNvPr id="31" name="TextBox 30">
                <a:extLst>
                  <a:ext uri="{FF2B5EF4-FFF2-40B4-BE49-F238E27FC236}">
                    <a16:creationId xmlns:a16="http://schemas.microsoft.com/office/drawing/2014/main" id="{24371399-59A4-D477-006A-EC0B7E34B837}"/>
                  </a:ext>
                </a:extLst>
              </p:cNvPr>
              <p:cNvSpPr txBox="1">
                <a:spLocks noRot="1" noChangeAspect="1" noMove="1" noResize="1" noEditPoints="1" noAdjustHandles="1" noChangeArrowheads="1" noChangeShapeType="1" noTextEdit="1"/>
              </p:cNvSpPr>
              <p:nvPr/>
            </p:nvSpPr>
            <p:spPr>
              <a:xfrm>
                <a:off x="7756208" y="3020330"/>
                <a:ext cx="2289474" cy="470000"/>
              </a:xfrm>
              <a:prstGeom prst="rect">
                <a:avLst/>
              </a:prstGeom>
              <a:blipFill>
                <a:blip r:embed="rId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7B7A6AC-135E-843A-ADA0-465B93E14261}"/>
                  </a:ext>
                </a:extLst>
              </p:cNvPr>
              <p:cNvSpPr txBox="1"/>
              <p:nvPr/>
            </p:nvSpPr>
            <p:spPr>
              <a:xfrm>
                <a:off x="6394717" y="5478323"/>
                <a:ext cx="5062033" cy="494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𝑝</m:t>
                          </m:r>
                          <m:d>
                            <m:dPr>
                              <m:endChr m:val="|"/>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𝑍</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𝑡</m:t>
                                  </m:r>
                                </m:e>
                              </m:d>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𝑗</m:t>
                              </m:r>
                              <m:r>
                                <a:rPr lang="en-US" sz="2400" i="1" dirty="0">
                                  <a:latin typeface="Cambria Math" panose="02040503050406030204" pitchFamily="18" charset="0"/>
                                  <a:cs typeface="Beaufort for LOL" panose="02020503050000020004" pitchFamily="18" charset="0"/>
                                </a:rPr>
                                <m:t> </m:t>
                              </m:r>
                            </m:e>
                          </m:d>
                          <m:r>
                            <a:rPr lang="en-US" sz="2400" i="1" dirty="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𝑍</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0</m:t>
                              </m:r>
                            </m:e>
                          </m:d>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𝑖</m:t>
                          </m:r>
                          <m:r>
                            <a:rPr lang="en-US" sz="2400" i="1" dirty="0">
                              <a:latin typeface="Cambria Math" panose="02040503050406030204" pitchFamily="18" charset="0"/>
                              <a:cs typeface="Beaufort for LOL" panose="02020503050000020004" pitchFamily="18" charset="0"/>
                            </a:rPr>
                            <m:t>)=</m:t>
                          </m:r>
                          <m:d>
                            <m:dPr>
                              <m:ctrlPr>
                                <a:rPr lang="en-US" sz="2400" b="1" i="1" dirty="0" smtClean="0">
                                  <a:latin typeface="Cambria Math" panose="02040503050406030204" pitchFamily="18" charset="0"/>
                                  <a:cs typeface="Beaufort for LOL" panose="02020503050000020004" pitchFamily="18" charset="0"/>
                                </a:rPr>
                              </m:ctrlPr>
                            </m:dPr>
                            <m:e>
                              <m:sSup>
                                <m:sSupPr>
                                  <m:ctrlPr>
                                    <a:rPr lang="en-US" sz="2400" b="1" i="1" dirty="0">
                                      <a:latin typeface="Cambria Math" panose="02040503050406030204" pitchFamily="18" charset="0"/>
                                      <a:cs typeface="Beaufort for LOL" panose="02020503050000020004" pitchFamily="18" charset="0"/>
                                    </a:rPr>
                                  </m:ctrlPr>
                                </m:sSupPr>
                                <m:e>
                                  <m:r>
                                    <a:rPr lang="en-US" sz="2400" b="1" i="1" dirty="0">
                                      <a:latin typeface="Cambria Math" panose="02040503050406030204" pitchFamily="18" charset="0"/>
                                      <a:cs typeface="Beaufort for LOL" panose="02020503050000020004" pitchFamily="18" charset="0"/>
                                    </a:rPr>
                                    <m:t>𝑴</m:t>
                                  </m:r>
                                </m:e>
                                <m:sup>
                                  <m:r>
                                    <a:rPr lang="en-US" sz="2400" i="1" dirty="0">
                                      <a:latin typeface="Cambria Math" panose="02040503050406030204" pitchFamily="18" charset="0"/>
                                      <a:cs typeface="Beaufort for LOL" panose="02020503050000020004" pitchFamily="18" charset="0"/>
                                    </a:rPr>
                                    <m:t>𝑡</m:t>
                                  </m:r>
                                </m:sup>
                              </m:sSup>
                            </m:e>
                          </m:d>
                        </m:e>
                        <m:sub>
                          <m:r>
                            <a:rPr lang="en-US" sz="2400" b="0" i="1" dirty="0" smtClean="0">
                              <a:latin typeface="Cambria Math" panose="02040503050406030204" pitchFamily="18" charset="0"/>
                              <a:cs typeface="Beaufort for LOL" panose="02020503050000020004" pitchFamily="18" charset="0"/>
                            </a:rPr>
                            <m:t>𝑖𝑗</m:t>
                          </m:r>
                        </m:sub>
                      </m:sSub>
                    </m:oMath>
                  </m:oMathPara>
                </a14:m>
                <a:endParaRPr lang="LID4096" sz="2400" b="1" dirty="0"/>
              </a:p>
            </p:txBody>
          </p:sp>
        </mc:Choice>
        <mc:Fallback xmlns="">
          <p:sp>
            <p:nvSpPr>
              <p:cNvPr id="32" name="TextBox 31">
                <a:extLst>
                  <a:ext uri="{FF2B5EF4-FFF2-40B4-BE49-F238E27FC236}">
                    <a16:creationId xmlns:a16="http://schemas.microsoft.com/office/drawing/2014/main" id="{07B7A6AC-135E-843A-ADA0-465B93E14261}"/>
                  </a:ext>
                </a:extLst>
              </p:cNvPr>
              <p:cNvSpPr txBox="1">
                <a:spLocks noRot="1" noChangeAspect="1" noMove="1" noResize="1" noEditPoints="1" noAdjustHandles="1" noChangeArrowheads="1" noChangeShapeType="1" noTextEdit="1"/>
              </p:cNvSpPr>
              <p:nvPr/>
            </p:nvSpPr>
            <p:spPr>
              <a:xfrm>
                <a:off x="6394717" y="5478323"/>
                <a:ext cx="5062033" cy="494366"/>
              </a:xfrm>
              <a:prstGeom prst="rect">
                <a:avLst/>
              </a:prstGeom>
              <a:blipFill>
                <a:blip r:embed="rId9"/>
                <a:stretch>
                  <a:fillRect b="-1111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D7B3B5-E66F-C977-BCB9-40E1D82E2602}"/>
                  </a:ext>
                </a:extLst>
              </p:cNvPr>
              <p:cNvSpPr txBox="1"/>
              <p:nvPr/>
            </p:nvSpPr>
            <p:spPr>
              <a:xfrm>
                <a:off x="6037688" y="4016907"/>
                <a:ext cx="5993913"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3. Random walk:</a:t>
                </a:r>
                <a:r>
                  <a:rPr lang="en-US" sz="2400" dirty="0">
                    <a:latin typeface="Beaufort for LOL" panose="02020503050000020004" pitchFamily="18" charset="0"/>
                    <a:cs typeface="Beaufort for LOL" panose="02020503050000020004" pitchFamily="18" charset="0"/>
                  </a:rPr>
                  <a:t> Assume we perform a random walk using this matrix, and at time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𝑡</m:t>
                    </m:r>
                  </m:oMath>
                </a14:m>
                <a:r>
                  <a:rPr lang="en-US" sz="2400" dirty="0">
                    <a:latin typeface="Beaufort for LOL" panose="02020503050000020004" pitchFamily="18" charset="0"/>
                    <a:cs typeface="Beaufort for LOL" panose="02020503050000020004" pitchFamily="18" charset="0"/>
                  </a:rPr>
                  <a:t> our walker is visiting node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𝑍</m:t>
                    </m:r>
                    <m:d>
                      <m:dPr>
                        <m:ctrlPr>
                          <a:rPr lang="en-US" sz="240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𝑡</m:t>
                        </m:r>
                      </m:e>
                    </m:d>
                    <m:r>
                      <a:rPr lang="en-US" sz="2400" b="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Then:</a:t>
                </a:r>
              </a:p>
            </p:txBody>
          </p:sp>
        </mc:Choice>
        <mc:Fallback xmlns="">
          <p:sp>
            <p:nvSpPr>
              <p:cNvPr id="33" name="TextBox 32">
                <a:extLst>
                  <a:ext uri="{FF2B5EF4-FFF2-40B4-BE49-F238E27FC236}">
                    <a16:creationId xmlns:a16="http://schemas.microsoft.com/office/drawing/2014/main" id="{4DD7B3B5-E66F-C977-BCB9-40E1D82E2602}"/>
                  </a:ext>
                </a:extLst>
              </p:cNvPr>
              <p:cNvSpPr txBox="1">
                <a:spLocks noRot="1" noChangeAspect="1" noMove="1" noResize="1" noEditPoints="1" noAdjustHandles="1" noChangeArrowheads="1" noChangeShapeType="1" noTextEdit="1"/>
              </p:cNvSpPr>
              <p:nvPr/>
            </p:nvSpPr>
            <p:spPr>
              <a:xfrm>
                <a:off x="6037688" y="4016907"/>
                <a:ext cx="5993913" cy="1200329"/>
              </a:xfrm>
              <a:prstGeom prst="rect">
                <a:avLst/>
              </a:prstGeom>
              <a:blipFill>
                <a:blip r:embed="rId10"/>
                <a:stretch>
                  <a:fillRect l="-1524" t="-4061" b="-10660"/>
                </a:stretch>
              </a:blipFill>
            </p:spPr>
            <p:txBody>
              <a:bodyPr/>
              <a:lstStyle/>
              <a:p>
                <a:r>
                  <a:rPr lang="LID4096">
                    <a:noFill/>
                  </a:rPr>
                  <a:t> </a:t>
                </a:r>
              </a:p>
            </p:txBody>
          </p:sp>
        </mc:Fallback>
      </mc:AlternateContent>
      <p:sp>
        <p:nvSpPr>
          <p:cNvPr id="34" name="TextBox 33">
            <a:extLst>
              <a:ext uri="{FF2B5EF4-FFF2-40B4-BE49-F238E27FC236}">
                <a16:creationId xmlns:a16="http://schemas.microsoft.com/office/drawing/2014/main" id="{A208DA96-C7DD-624E-546F-2278458A9127}"/>
              </a:ext>
            </a:extLst>
          </p:cNvPr>
          <p:cNvSpPr txBox="1"/>
          <p:nvPr/>
        </p:nvSpPr>
        <p:spPr>
          <a:xfrm>
            <a:off x="8619502" y="6487873"/>
            <a:ext cx="3412099" cy="400110"/>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Details: see handwritten notes</a:t>
            </a:r>
          </a:p>
        </p:txBody>
      </p:sp>
    </p:spTree>
    <p:extLst>
      <p:ext uri="{BB962C8B-B14F-4D97-AF65-F5344CB8AC3E}">
        <p14:creationId xmlns:p14="http://schemas.microsoft.com/office/powerpoint/2010/main" val="347250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29" grpId="0"/>
      <p:bldP spid="31" grpId="0"/>
      <p:bldP spid="32" grpId="0"/>
      <p:bldP spid="3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746E1-FF72-33F4-0ADC-4CFA70BC67D5}"/>
            </a:ext>
          </a:extLst>
        </p:cNvPr>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EE1094C-6388-DCFC-9413-874804EE57BB}"/>
              </a:ext>
            </a:extLst>
          </p:cNvPr>
          <p:cNvSpPr/>
          <p:nvPr/>
        </p:nvSpPr>
        <p:spPr>
          <a:xfrm>
            <a:off x="2163417" y="1979189"/>
            <a:ext cx="7904922" cy="515089"/>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15573504-E187-4BB6-B619-A150A8811B05}"/>
              </a:ext>
            </a:extLst>
          </p:cNvPr>
          <p:cNvSpPr>
            <a:spLocks noGrp="1"/>
          </p:cNvSpPr>
          <p:nvPr>
            <p:ph type="title"/>
          </p:nvPr>
        </p:nvSpPr>
        <p:spPr>
          <a:xfrm>
            <a:off x="242891" y="-119587"/>
            <a:ext cx="11821518" cy="1325562"/>
          </a:xfrm>
        </p:spPr>
        <p:txBody>
          <a:bodyPr/>
          <a:lstStyle/>
          <a:p>
            <a:r>
              <a:rPr lang="en-US" dirty="0"/>
              <a:t>Metric for embedding: similarity of random walks!</a:t>
            </a:r>
            <a:endParaRPr lang="en-AT" dirty="0"/>
          </a:p>
        </p:txBody>
      </p:sp>
      <p:sp>
        <p:nvSpPr>
          <p:cNvPr id="3" name="Slide Number Placeholder 2">
            <a:extLst>
              <a:ext uri="{FF2B5EF4-FFF2-40B4-BE49-F238E27FC236}">
                <a16:creationId xmlns:a16="http://schemas.microsoft.com/office/drawing/2014/main" id="{C80D34BC-0AA0-BFBD-1CD0-7DEB57428DC4}"/>
              </a:ext>
            </a:extLst>
          </p:cNvPr>
          <p:cNvSpPr>
            <a:spLocks noGrp="1"/>
          </p:cNvSpPr>
          <p:nvPr>
            <p:ph type="sldNum" sz="quarter" idx="12"/>
          </p:nvPr>
        </p:nvSpPr>
        <p:spPr/>
        <p:txBody>
          <a:bodyPr/>
          <a:lstStyle/>
          <a:p>
            <a:fld id="{CC491BDB-77F2-4EF0-887C-9DE660584513}" type="slidenum">
              <a:rPr lang="en-GB" smtClean="0"/>
              <a:pPr/>
              <a:t>71</a:t>
            </a:fld>
            <a:endParaRPr lang="en-GB" dirty="0"/>
          </a:p>
        </p:txBody>
      </p:sp>
      <p:sp>
        <p:nvSpPr>
          <p:cNvPr id="4" name="TextBox 3">
            <a:extLst>
              <a:ext uri="{FF2B5EF4-FFF2-40B4-BE49-F238E27FC236}">
                <a16:creationId xmlns:a16="http://schemas.microsoft.com/office/drawing/2014/main" id="{E9D8555A-D893-E096-6CEC-514E167B52B2}"/>
              </a:ext>
            </a:extLst>
          </p:cNvPr>
          <p:cNvSpPr txBox="1"/>
          <p:nvPr/>
        </p:nvSpPr>
        <p:spPr>
          <a:xfrm>
            <a:off x="242892" y="1111937"/>
            <a:ext cx="736551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4. The probabilities where we can end up </a:t>
            </a:r>
            <a:r>
              <a:rPr lang="en-US" sz="2400" dirty="0">
                <a:latin typeface="Beaufort for LOL" panose="02020503050000020004" pitchFamily="18" charset="0"/>
                <a:cs typeface="Beaufort for LOL" panose="02020503050000020004" pitchFamily="18" charset="0"/>
              </a:rPr>
              <a:t>are given by</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D360C2A-0BE1-589E-75C3-8425FC8E3CDA}"/>
                  </a:ext>
                </a:extLst>
              </p:cNvPr>
              <p:cNvSpPr txBox="1"/>
              <p:nvPr/>
            </p:nvSpPr>
            <p:spPr>
              <a:xfrm>
                <a:off x="2062667" y="1979189"/>
                <a:ext cx="7965916" cy="481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panose="02040503050406030204" pitchFamily="18" charset="0"/>
                              <a:cs typeface="Beaufort for LOL" panose="02020503050000020004" pitchFamily="18" charset="0"/>
                            </a:rPr>
                          </m:ctrlPr>
                        </m:sSubSupPr>
                        <m:e>
                          <m:r>
                            <a:rPr lang="en-US" sz="2400" b="1" i="1" dirty="0" smtClean="0">
                              <a:latin typeface="Cambria Math" panose="02040503050406030204" pitchFamily="18" charset="0"/>
                              <a:cs typeface="Beaufort for LOL" panose="02020503050000020004" pitchFamily="18" charset="0"/>
                            </a:rPr>
                            <m:t>𝒆</m:t>
                          </m:r>
                        </m:e>
                        <m:sub>
                          <m:r>
                            <a:rPr lang="en-US" sz="2400" b="0" i="1" dirty="0" smtClean="0">
                              <a:latin typeface="Cambria Math" panose="02040503050406030204" pitchFamily="18" charset="0"/>
                              <a:cs typeface="Beaufort for LOL" panose="02020503050000020004" pitchFamily="18" charset="0"/>
                            </a:rPr>
                            <m:t>𝑖</m:t>
                          </m:r>
                        </m:sub>
                        <m:sup>
                          <m:r>
                            <a:rPr lang="en-US" sz="2400" b="0" i="1" dirty="0" smtClean="0">
                              <a:latin typeface="Cambria Math" panose="02040503050406030204" pitchFamily="18" charset="0"/>
                              <a:cs typeface="Beaufort for LOL" panose="02020503050000020004" pitchFamily="18" charset="0"/>
                            </a:rPr>
                            <m:t>𝑇</m:t>
                          </m:r>
                        </m:sup>
                      </m:sSubSup>
                      <m:sSup>
                        <m:sSupPr>
                          <m:ctrlPr>
                            <a:rPr lang="en-US" sz="2400" b="1"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𝑴</m:t>
                          </m:r>
                        </m:e>
                        <m:sup>
                          <m:r>
                            <a:rPr lang="en-US" sz="2400" b="0" i="1" dirty="0" smtClean="0">
                              <a:latin typeface="Cambria Math" panose="02040503050406030204" pitchFamily="18" charset="0"/>
                              <a:cs typeface="Beaufort for LOL" panose="02020503050000020004" pitchFamily="18" charset="0"/>
                            </a:rPr>
                            <m:t>𝑡</m:t>
                          </m:r>
                        </m:sup>
                      </m:sSup>
                      <m:r>
                        <a:rPr lang="en-US" sz="2400" b="1" i="1" dirty="0" smtClean="0">
                          <a:latin typeface="Cambria Math" panose="02040503050406030204" pitchFamily="18" charset="0"/>
                          <a:cs typeface="Beaufort for LOL" panose="02020503050000020004" pitchFamily="18" charset="0"/>
                        </a:rPr>
                        <m:t>=</m:t>
                      </m:r>
                      <m:d>
                        <m:dPr>
                          <m:begChr m:val="["/>
                          <m:endChr m:val="]"/>
                          <m:ctrlPr>
                            <a:rPr lang="en-US" sz="2400" b="1"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𝑝</m:t>
                          </m:r>
                          <m:d>
                            <m:dPr>
                              <m:endChr m:val="|"/>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𝑍</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𝑡</m:t>
                                  </m:r>
                                </m:e>
                              </m:d>
                              <m:r>
                                <a:rPr lang="en-US" sz="2400" b="0" i="1" dirty="0" smtClean="0">
                                  <a:latin typeface="Cambria Math" panose="02040503050406030204" pitchFamily="18" charset="0"/>
                                  <a:cs typeface="Beaufort for LOL" panose="02020503050000020004" pitchFamily="18" charset="0"/>
                                </a:rPr>
                                <m:t>=1 </m:t>
                              </m:r>
                            </m:e>
                          </m:d>
                          <m:r>
                            <a:rPr lang="en-US" sz="2400" b="0" i="1"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𝑍</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0</m:t>
                              </m:r>
                            </m:e>
                          </m:d>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𝑖</m:t>
                          </m:r>
                          <m:r>
                            <a:rPr lang="en-US" sz="2400" b="0"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𝑝</m:t>
                          </m:r>
                          <m:d>
                            <m:dPr>
                              <m:endChr m:val="|"/>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𝑍</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𝑡</m:t>
                                  </m:r>
                                </m:e>
                              </m:d>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 </m:t>
                              </m:r>
                            </m:e>
                          </m:d>
                          <m:r>
                            <a:rPr lang="en-US" sz="2400" b="0" i="1" dirty="0" smtClean="0">
                              <a:latin typeface="Cambria Math" panose="02040503050406030204" pitchFamily="18" charset="0"/>
                              <a:cs typeface="Beaufort for LOL" panose="02020503050000020004" pitchFamily="18" charset="0"/>
                            </a:rPr>
                            <m:t>𝑍</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0</m:t>
                              </m:r>
                            </m:e>
                          </m:d>
                          <m:r>
                            <a:rPr lang="en-US" sz="2400" b="1"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𝑖</m:t>
                          </m:r>
                          <m:r>
                            <a:rPr lang="en-US" sz="2400" b="1" i="1" dirty="0" smtClean="0">
                              <a:latin typeface="Cambria Math" panose="02040503050406030204" pitchFamily="18" charset="0"/>
                              <a:cs typeface="Beaufort for LOL" panose="02020503050000020004" pitchFamily="18" charset="0"/>
                            </a:rPr>
                            <m:t>)</m:t>
                          </m:r>
                        </m:e>
                      </m:d>
                      <m:r>
                        <a:rPr lang="en-US" sz="2400" b="1" i="1" dirty="0" smtClean="0">
                          <a:latin typeface="Cambria Math" panose="02040503050406030204" pitchFamily="18" charset="0"/>
                          <a:cs typeface="Beaufort for LOL" panose="02020503050000020004" pitchFamily="18" charset="0"/>
                        </a:rPr>
                        <m:t> </m:t>
                      </m:r>
                    </m:oMath>
                  </m:oMathPara>
                </a14:m>
                <a:endParaRPr lang="LID4096" sz="2400" i="1" dirty="0"/>
              </a:p>
            </p:txBody>
          </p:sp>
        </mc:Choice>
        <mc:Fallback xmlns="">
          <p:sp>
            <p:nvSpPr>
              <p:cNvPr id="32" name="TextBox 31">
                <a:extLst>
                  <a:ext uri="{FF2B5EF4-FFF2-40B4-BE49-F238E27FC236}">
                    <a16:creationId xmlns:a16="http://schemas.microsoft.com/office/drawing/2014/main" id="{FD360C2A-0BE1-589E-75C3-8425FC8E3CDA}"/>
                  </a:ext>
                </a:extLst>
              </p:cNvPr>
              <p:cNvSpPr txBox="1">
                <a:spLocks noRot="1" noChangeAspect="1" noMove="1" noResize="1" noEditPoints="1" noAdjustHandles="1" noChangeArrowheads="1" noChangeShapeType="1" noTextEdit="1"/>
              </p:cNvSpPr>
              <p:nvPr/>
            </p:nvSpPr>
            <p:spPr>
              <a:xfrm>
                <a:off x="2062667" y="1979189"/>
                <a:ext cx="7965916" cy="481863"/>
              </a:xfrm>
              <a:prstGeom prst="rect">
                <a:avLst/>
              </a:prstGeom>
              <a:blipFill>
                <a:blip r:embed="rId2"/>
                <a:stretch>
                  <a:fillRect/>
                </a:stretch>
              </a:blipFill>
            </p:spPr>
            <p:txBody>
              <a:bodyPr/>
              <a:lstStyle/>
              <a:p>
                <a:r>
                  <a:rPr lang="LID4096">
                    <a:noFill/>
                  </a:rPr>
                  <a:t> </a:t>
                </a:r>
              </a:p>
            </p:txBody>
          </p:sp>
        </mc:Fallback>
      </mc:AlternateContent>
      <p:sp>
        <p:nvSpPr>
          <p:cNvPr id="34" name="TextBox 33">
            <a:extLst>
              <a:ext uri="{FF2B5EF4-FFF2-40B4-BE49-F238E27FC236}">
                <a16:creationId xmlns:a16="http://schemas.microsoft.com/office/drawing/2014/main" id="{FC3F6F16-1CBA-63FD-4F06-458F33F1DB84}"/>
              </a:ext>
            </a:extLst>
          </p:cNvPr>
          <p:cNvSpPr txBox="1"/>
          <p:nvPr/>
        </p:nvSpPr>
        <p:spPr>
          <a:xfrm>
            <a:off x="8619502" y="6487873"/>
            <a:ext cx="3412099" cy="400110"/>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Details: see handwritten notes</a:t>
            </a:r>
          </a:p>
        </p:txBody>
      </p:sp>
      <p:cxnSp>
        <p:nvCxnSpPr>
          <p:cNvPr id="15" name="Straight Arrow Connector 14">
            <a:extLst>
              <a:ext uri="{FF2B5EF4-FFF2-40B4-BE49-F238E27FC236}">
                <a16:creationId xmlns:a16="http://schemas.microsoft.com/office/drawing/2014/main" id="{DC225647-31F1-F673-ABDF-337D75F8BE98}"/>
              </a:ext>
            </a:extLst>
          </p:cNvPr>
          <p:cNvCxnSpPr>
            <a:cxnSpLocks/>
          </p:cNvCxnSpPr>
          <p:nvPr/>
        </p:nvCxnSpPr>
        <p:spPr>
          <a:xfrm flipV="1">
            <a:off x="2584174" y="2425148"/>
            <a:ext cx="0" cy="481863"/>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2EFF3B9-EB4C-CF42-6E0F-8BA10C11355E}"/>
                  </a:ext>
                </a:extLst>
              </p:cNvPr>
              <p:cNvSpPr txBox="1"/>
              <p:nvPr/>
            </p:nvSpPr>
            <p:spPr>
              <a:xfrm>
                <a:off x="1811618" y="2853596"/>
                <a:ext cx="1726712" cy="413896"/>
              </a:xfrm>
              <a:prstGeom prst="rect">
                <a:avLst/>
              </a:prstGeom>
              <a:noFill/>
            </p:spPr>
            <p:txBody>
              <a:bodyPr wrap="square" rtlCol="0">
                <a:spAutoFit/>
              </a:bodyPr>
              <a:lstStyle/>
              <a:p>
                <a14:m>
                  <m:oMath xmlns:m="http://schemas.openxmlformats.org/officeDocument/2006/math">
                    <m:sSup>
                      <m:sSupPr>
                        <m:ctrlPr>
                          <a:rPr lang="en-US" sz="2000" b="0" i="1" dirty="0" smtClean="0">
                            <a:latin typeface="Cambria Math" panose="02040503050406030204" pitchFamily="18" charset="0"/>
                            <a:cs typeface="Beaufort for LOL" panose="02020503050000020004" pitchFamily="18" charset="0"/>
                          </a:rPr>
                        </m:ctrlPr>
                      </m:sSupPr>
                      <m:e>
                        <m:r>
                          <a:rPr lang="en-US" sz="2000" i="1" dirty="0" smtClean="0">
                            <a:latin typeface="Cambria Math" panose="02040503050406030204" pitchFamily="18" charset="0"/>
                            <a:cs typeface="Beaufort for LOL" panose="02020503050000020004" pitchFamily="18" charset="0"/>
                          </a:rPr>
                          <m:t>𝑖</m:t>
                        </m:r>
                      </m:e>
                      <m:sup>
                        <m:r>
                          <m:rPr>
                            <m:sty m:val="p"/>
                          </m:rPr>
                          <a:rPr lang="en-US" sz="2000" b="0" i="0" dirty="0" smtClean="0">
                            <a:latin typeface="Cambria Math" panose="02040503050406030204" pitchFamily="18" charset="0"/>
                            <a:cs typeface="Beaufort for LOL" panose="02020503050000020004" pitchFamily="18" charset="0"/>
                          </a:rPr>
                          <m:t>th</m:t>
                        </m:r>
                      </m:sup>
                    </m:sSup>
                  </m:oMath>
                </a14:m>
                <a:r>
                  <a:rPr lang="en-US" sz="2000" dirty="0">
                    <a:latin typeface="Beaufort for LOL" panose="02020503050000020004" pitchFamily="18" charset="0"/>
                    <a:cs typeface="Beaufort for LOL" panose="02020503050000020004" pitchFamily="18" charset="0"/>
                  </a:rPr>
                  <a:t> row of </a:t>
                </a:r>
                <a14:m>
                  <m:oMath xmlns:m="http://schemas.openxmlformats.org/officeDocument/2006/math">
                    <m:sSup>
                      <m:sSupPr>
                        <m:ctrlPr>
                          <a:rPr lang="en-US" sz="2000" i="1" dirty="0">
                            <a:latin typeface="Cambria Math" panose="02040503050406030204" pitchFamily="18" charset="0"/>
                            <a:cs typeface="Beaufort for LOL" panose="02020503050000020004" pitchFamily="18" charset="0"/>
                          </a:rPr>
                        </m:ctrlPr>
                      </m:sSupPr>
                      <m:e>
                        <m:r>
                          <a:rPr lang="en-US" sz="2000" b="1" i="1" dirty="0">
                            <a:latin typeface="Cambria Math" panose="02040503050406030204" pitchFamily="18" charset="0"/>
                            <a:cs typeface="Beaufort for LOL" panose="02020503050000020004" pitchFamily="18" charset="0"/>
                          </a:rPr>
                          <m:t>𝑴</m:t>
                        </m:r>
                      </m:e>
                      <m:sup>
                        <m:r>
                          <a:rPr lang="en-US" sz="2000" b="0" i="1" dirty="0">
                            <a:latin typeface="Cambria Math" panose="02040503050406030204" pitchFamily="18" charset="0"/>
                            <a:cs typeface="Beaufort for LOL" panose="02020503050000020004" pitchFamily="18" charset="0"/>
                          </a:rPr>
                          <m:t>𝑡</m:t>
                        </m:r>
                      </m:sup>
                    </m:sSup>
                  </m:oMath>
                </a14:m>
                <a:r>
                  <a:rPr lang="en-US" sz="2000" dirty="0">
                    <a:latin typeface="Beaufort for LOL" panose="02020503050000020004" pitchFamily="18" charset="0"/>
                    <a:cs typeface="Beaufort for LOL" panose="02020503050000020004" pitchFamily="18" charset="0"/>
                  </a:rPr>
                  <a:t> </a:t>
                </a:r>
              </a:p>
            </p:txBody>
          </p:sp>
        </mc:Choice>
        <mc:Fallback xmlns="">
          <p:sp>
            <p:nvSpPr>
              <p:cNvPr id="17" name="TextBox 16">
                <a:extLst>
                  <a:ext uri="{FF2B5EF4-FFF2-40B4-BE49-F238E27FC236}">
                    <a16:creationId xmlns:a16="http://schemas.microsoft.com/office/drawing/2014/main" id="{12EFF3B9-EB4C-CF42-6E0F-8BA10C11355E}"/>
                  </a:ext>
                </a:extLst>
              </p:cNvPr>
              <p:cNvSpPr txBox="1">
                <a:spLocks noRot="1" noChangeAspect="1" noMove="1" noResize="1" noEditPoints="1" noAdjustHandles="1" noChangeArrowheads="1" noChangeShapeType="1" noTextEdit="1"/>
              </p:cNvSpPr>
              <p:nvPr/>
            </p:nvSpPr>
            <p:spPr>
              <a:xfrm>
                <a:off x="1811618" y="2853596"/>
                <a:ext cx="1726712" cy="413896"/>
              </a:xfrm>
              <a:prstGeom prst="rect">
                <a:avLst/>
              </a:prstGeom>
              <a:blipFill>
                <a:blip r:embed="rId3"/>
                <a:stretch>
                  <a:fillRect t="-4412" b="-25000"/>
                </a:stretch>
              </a:blipFill>
            </p:spPr>
            <p:txBody>
              <a:bodyPr/>
              <a:lstStyle/>
              <a:p>
                <a:r>
                  <a:rPr lang="LID4096">
                    <a:noFill/>
                  </a:rPr>
                  <a:t> </a:t>
                </a:r>
              </a:p>
            </p:txBody>
          </p:sp>
        </mc:Fallback>
      </mc:AlternateContent>
      <p:cxnSp>
        <p:nvCxnSpPr>
          <p:cNvPr id="23" name="Straight Arrow Connector 22">
            <a:extLst>
              <a:ext uri="{FF2B5EF4-FFF2-40B4-BE49-F238E27FC236}">
                <a16:creationId xmlns:a16="http://schemas.microsoft.com/office/drawing/2014/main" id="{FB04C9D9-D18B-B911-73C3-7F5DAD3CAA8D}"/>
              </a:ext>
            </a:extLst>
          </p:cNvPr>
          <p:cNvCxnSpPr>
            <a:cxnSpLocks/>
          </p:cNvCxnSpPr>
          <p:nvPr/>
        </p:nvCxnSpPr>
        <p:spPr>
          <a:xfrm flipV="1">
            <a:off x="8337274" y="2438191"/>
            <a:ext cx="0" cy="481863"/>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F691E2-BDE9-0184-B143-C64595CFA957}"/>
                  </a:ext>
                </a:extLst>
              </p:cNvPr>
              <p:cNvSpPr txBox="1"/>
              <p:nvPr/>
            </p:nvSpPr>
            <p:spPr>
              <a:xfrm>
                <a:off x="6893721" y="2920054"/>
                <a:ext cx="3174618" cy="707886"/>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Probability of ending up at node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𝑛</m:t>
                    </m:r>
                  </m:oMath>
                </a14:m>
                <a:r>
                  <a:rPr lang="en-US" sz="2000" dirty="0">
                    <a:latin typeface="Beaufort for LOL" panose="02020503050000020004" pitchFamily="18" charset="0"/>
                    <a:cs typeface="Beaufort for LOL" panose="02020503050000020004" pitchFamily="18" charset="0"/>
                  </a:rPr>
                  <a:t> when starting from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𝑖</m:t>
                    </m:r>
                  </m:oMath>
                </a14:m>
                <a:r>
                  <a:rPr lang="en-US" sz="2000" dirty="0">
                    <a:latin typeface="Beaufort for LOL" panose="02020503050000020004" pitchFamily="18" charset="0"/>
                    <a:cs typeface="Beaufort for LOL" panose="02020503050000020004" pitchFamily="18" charset="0"/>
                  </a:rPr>
                  <a:t>.</a:t>
                </a:r>
              </a:p>
            </p:txBody>
          </p:sp>
        </mc:Choice>
        <mc:Fallback xmlns="">
          <p:sp>
            <p:nvSpPr>
              <p:cNvPr id="24" name="TextBox 23">
                <a:extLst>
                  <a:ext uri="{FF2B5EF4-FFF2-40B4-BE49-F238E27FC236}">
                    <a16:creationId xmlns:a16="http://schemas.microsoft.com/office/drawing/2014/main" id="{2CF691E2-BDE9-0184-B143-C64595CFA957}"/>
                  </a:ext>
                </a:extLst>
              </p:cNvPr>
              <p:cNvSpPr txBox="1">
                <a:spLocks noRot="1" noChangeAspect="1" noMove="1" noResize="1" noEditPoints="1" noAdjustHandles="1" noChangeArrowheads="1" noChangeShapeType="1" noTextEdit="1"/>
              </p:cNvSpPr>
              <p:nvPr/>
            </p:nvSpPr>
            <p:spPr>
              <a:xfrm>
                <a:off x="6893721" y="2920054"/>
                <a:ext cx="3174618" cy="707886"/>
              </a:xfrm>
              <a:prstGeom prst="rect">
                <a:avLst/>
              </a:prstGeom>
              <a:blipFill>
                <a:blip r:embed="rId4"/>
                <a:stretch>
                  <a:fillRect l="-2111" t="-4310" r="-576" b="-1465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6915829-F12F-F50E-CF1B-91C4A183C9A6}"/>
                  </a:ext>
                </a:extLst>
              </p:cNvPr>
              <p:cNvSpPr txBox="1"/>
              <p:nvPr/>
            </p:nvSpPr>
            <p:spPr>
              <a:xfrm>
                <a:off x="242891" y="4363723"/>
                <a:ext cx="11574735"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5. Define: </a:t>
                </a:r>
                <a:r>
                  <a:rPr lang="en-US" sz="2400" dirty="0">
                    <a:latin typeface="Beaufort for LOL" panose="02020503050000020004" pitchFamily="18" charset="0"/>
                    <a:cs typeface="Beaufort for LOL" panose="02020503050000020004" pitchFamily="18" charset="0"/>
                  </a:rPr>
                  <a:t>data samples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𝑖</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and</a:t>
                </a:r>
                <a:r>
                  <a:rPr lang="en-US" sz="2400" b="1"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𝑗</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are </a:t>
                </a:r>
                <a:r>
                  <a:rPr lang="en-US" sz="2400" b="1" dirty="0">
                    <a:latin typeface="Beaufort for LOL" panose="02020503050000020004" pitchFamily="18" charset="0"/>
                    <a:cs typeface="Beaufort for LOL" panose="02020503050000020004" pitchFamily="18" charset="0"/>
                  </a:rPr>
                  <a:t>highly similar if their random walks are similar</a:t>
                </a:r>
                <a:r>
                  <a:rPr lang="en-US" sz="2400" dirty="0">
                    <a:latin typeface="Beaufort for LOL" panose="02020503050000020004" pitchFamily="18" charset="0"/>
                    <a:cs typeface="Beaufort for LOL" panose="02020503050000020004" pitchFamily="18" charset="0"/>
                  </a:rPr>
                  <a:t>:</a:t>
                </a:r>
              </a:p>
            </p:txBody>
          </p:sp>
        </mc:Choice>
        <mc:Fallback xmlns="">
          <p:sp>
            <p:nvSpPr>
              <p:cNvPr id="26" name="TextBox 25">
                <a:extLst>
                  <a:ext uri="{FF2B5EF4-FFF2-40B4-BE49-F238E27FC236}">
                    <a16:creationId xmlns:a16="http://schemas.microsoft.com/office/drawing/2014/main" id="{16915829-F12F-F50E-CF1B-91C4A183C9A6}"/>
                  </a:ext>
                </a:extLst>
              </p:cNvPr>
              <p:cNvSpPr txBox="1">
                <a:spLocks noRot="1" noChangeAspect="1" noMove="1" noResize="1" noEditPoints="1" noAdjustHandles="1" noChangeArrowheads="1" noChangeShapeType="1" noTextEdit="1"/>
              </p:cNvSpPr>
              <p:nvPr/>
            </p:nvSpPr>
            <p:spPr>
              <a:xfrm>
                <a:off x="242891" y="4363723"/>
                <a:ext cx="11574735" cy="461665"/>
              </a:xfrm>
              <a:prstGeom prst="rect">
                <a:avLst/>
              </a:prstGeom>
              <a:blipFill>
                <a:blip r:embed="rId5"/>
                <a:stretch>
                  <a:fillRect l="-843" t="-10526" b="-2894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ADDFCA5-00D6-7558-7948-5BCAA6C42FD1}"/>
                  </a:ext>
                </a:extLst>
              </p:cNvPr>
              <p:cNvSpPr txBox="1"/>
              <p:nvPr/>
            </p:nvSpPr>
            <p:spPr>
              <a:xfrm>
                <a:off x="4622673" y="5165851"/>
                <a:ext cx="2946654" cy="523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panose="02040503050406030204" pitchFamily="18" charset="0"/>
                              <a:cs typeface="Beaufort for LOL" panose="02020503050000020004" pitchFamily="18" charset="0"/>
                            </a:rPr>
                          </m:ctrlPr>
                        </m:sSubSupPr>
                        <m:e>
                          <m:r>
                            <a:rPr lang="en-US" sz="2400" b="1" i="1" dirty="0" smtClean="0">
                              <a:latin typeface="Cambria Math" panose="02040503050406030204" pitchFamily="18" charset="0"/>
                              <a:cs typeface="Beaufort for LOL" panose="02020503050000020004" pitchFamily="18" charset="0"/>
                            </a:rPr>
                            <m:t>𝒆</m:t>
                          </m:r>
                        </m:e>
                        <m:sub>
                          <m:r>
                            <a:rPr lang="en-US" sz="2400" b="0" i="1" dirty="0" smtClean="0">
                              <a:latin typeface="Cambria Math" panose="02040503050406030204" pitchFamily="18" charset="0"/>
                              <a:cs typeface="Beaufort for LOL" panose="02020503050000020004" pitchFamily="18" charset="0"/>
                            </a:rPr>
                            <m:t>𝑖</m:t>
                          </m:r>
                        </m:sub>
                        <m:sup>
                          <m:r>
                            <a:rPr lang="en-US" sz="2400" b="0" i="1" dirty="0" smtClean="0">
                              <a:latin typeface="Cambria Math" panose="02040503050406030204" pitchFamily="18" charset="0"/>
                              <a:cs typeface="Beaufort for LOL" panose="02020503050000020004" pitchFamily="18" charset="0"/>
                            </a:rPr>
                            <m:t>𝑇</m:t>
                          </m:r>
                        </m:sup>
                      </m:sSubSup>
                      <m:sSup>
                        <m:sSupPr>
                          <m:ctrlPr>
                            <a:rPr lang="en-US" sz="2400" b="1"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𝑴</m:t>
                          </m:r>
                        </m:e>
                        <m:sup>
                          <m:r>
                            <a:rPr lang="en-US" sz="2400" b="0" i="1" dirty="0" smtClean="0">
                              <a:latin typeface="Cambria Math" panose="02040503050406030204" pitchFamily="18" charset="0"/>
                              <a:cs typeface="Beaufort for LOL" panose="02020503050000020004" pitchFamily="18" charset="0"/>
                            </a:rPr>
                            <m:t>𝑡</m:t>
                          </m:r>
                        </m:sup>
                      </m:sSup>
                      <m:r>
                        <a:rPr lang="en-US" sz="2400" b="1" i="1" dirty="0" smtClean="0">
                          <a:latin typeface="Cambria Math" panose="02040503050406030204" pitchFamily="18" charset="0"/>
                          <a:cs typeface="Beaufort for LOL" panose="02020503050000020004" pitchFamily="18" charset="0"/>
                        </a:rPr>
                        <m:t>≃</m:t>
                      </m:r>
                      <m:sSubSup>
                        <m:sSubSupPr>
                          <m:ctrlPr>
                            <a:rPr lang="en-US" sz="2400" b="1" i="1" dirty="0">
                              <a:latin typeface="Cambria Math" panose="02040503050406030204" pitchFamily="18" charset="0"/>
                              <a:cs typeface="Beaufort for LOL" panose="02020503050000020004" pitchFamily="18" charset="0"/>
                            </a:rPr>
                          </m:ctrlPr>
                        </m:sSubSupPr>
                        <m:e>
                          <m:r>
                            <a:rPr lang="en-US" sz="2400" b="1" i="1" dirty="0">
                              <a:latin typeface="Cambria Math" panose="02040503050406030204" pitchFamily="18" charset="0"/>
                              <a:cs typeface="Beaufort for LOL" panose="02020503050000020004" pitchFamily="18" charset="0"/>
                            </a:rPr>
                            <m:t>𝒆</m:t>
                          </m:r>
                        </m:e>
                        <m:sub>
                          <m:r>
                            <a:rPr lang="en-US" sz="2400" b="0" i="1" dirty="0" smtClean="0">
                              <a:latin typeface="Cambria Math" panose="02040503050406030204" pitchFamily="18" charset="0"/>
                              <a:cs typeface="Beaufort for LOL" panose="02020503050000020004" pitchFamily="18" charset="0"/>
                            </a:rPr>
                            <m:t>𝑗</m:t>
                          </m:r>
                        </m:sub>
                        <m:sup>
                          <m:r>
                            <a:rPr lang="en-US" sz="2400" i="1" dirty="0">
                              <a:latin typeface="Cambria Math" panose="02040503050406030204" pitchFamily="18" charset="0"/>
                              <a:cs typeface="Beaufort for LOL" panose="02020503050000020004" pitchFamily="18" charset="0"/>
                            </a:rPr>
                            <m:t>𝑇</m:t>
                          </m:r>
                        </m:sup>
                      </m:sSubSup>
                      <m:sSup>
                        <m:sSupPr>
                          <m:ctrlPr>
                            <a:rPr lang="en-US" sz="2400" b="1" i="1" dirty="0">
                              <a:latin typeface="Cambria Math" panose="02040503050406030204" pitchFamily="18" charset="0"/>
                              <a:cs typeface="Beaufort for LOL" panose="02020503050000020004" pitchFamily="18" charset="0"/>
                            </a:rPr>
                          </m:ctrlPr>
                        </m:sSupPr>
                        <m:e>
                          <m:r>
                            <a:rPr lang="en-US" sz="2400" b="1" i="1" dirty="0">
                              <a:latin typeface="Cambria Math" panose="02040503050406030204" pitchFamily="18" charset="0"/>
                              <a:cs typeface="Beaufort for LOL" panose="02020503050000020004" pitchFamily="18" charset="0"/>
                            </a:rPr>
                            <m:t>𝑴</m:t>
                          </m:r>
                        </m:e>
                        <m:sup>
                          <m:r>
                            <a:rPr lang="en-US" sz="2400" i="1" dirty="0">
                              <a:latin typeface="Cambria Math" panose="02040503050406030204" pitchFamily="18" charset="0"/>
                              <a:cs typeface="Beaufort for LOL" panose="02020503050000020004" pitchFamily="18" charset="0"/>
                            </a:rPr>
                            <m:t>𝑡</m:t>
                          </m:r>
                        </m:sup>
                      </m:sSup>
                    </m:oMath>
                  </m:oMathPara>
                </a14:m>
                <a:endParaRPr lang="LID4096" sz="2400" dirty="0"/>
              </a:p>
            </p:txBody>
          </p:sp>
        </mc:Choice>
        <mc:Fallback xmlns="">
          <p:sp>
            <p:nvSpPr>
              <p:cNvPr id="36" name="TextBox 35">
                <a:extLst>
                  <a:ext uri="{FF2B5EF4-FFF2-40B4-BE49-F238E27FC236}">
                    <a16:creationId xmlns:a16="http://schemas.microsoft.com/office/drawing/2014/main" id="{4ADDFCA5-00D6-7558-7948-5BCAA6C42FD1}"/>
                  </a:ext>
                </a:extLst>
              </p:cNvPr>
              <p:cNvSpPr txBox="1">
                <a:spLocks noRot="1" noChangeAspect="1" noMove="1" noResize="1" noEditPoints="1" noAdjustHandles="1" noChangeArrowheads="1" noChangeShapeType="1" noTextEdit="1"/>
              </p:cNvSpPr>
              <p:nvPr/>
            </p:nvSpPr>
            <p:spPr>
              <a:xfrm>
                <a:off x="4622673" y="5165851"/>
                <a:ext cx="2946654" cy="523670"/>
              </a:xfrm>
              <a:prstGeom prst="rect">
                <a:avLst/>
              </a:prstGeom>
              <a:blipFill>
                <a:blip r:embed="rId6"/>
                <a:stretch>
                  <a:fillRect/>
                </a:stretch>
              </a:blipFill>
            </p:spPr>
            <p:txBody>
              <a:bodyPr/>
              <a:lstStyle/>
              <a:p>
                <a:r>
                  <a:rPr lang="LID4096">
                    <a:noFill/>
                  </a:rPr>
                  <a:t> </a:t>
                </a:r>
              </a:p>
            </p:txBody>
          </p:sp>
        </mc:Fallback>
      </mc:AlternateContent>
      <p:sp>
        <p:nvSpPr>
          <p:cNvPr id="37" name="Rectangle: Rounded Corners 36">
            <a:extLst>
              <a:ext uri="{FF2B5EF4-FFF2-40B4-BE49-F238E27FC236}">
                <a16:creationId xmlns:a16="http://schemas.microsoft.com/office/drawing/2014/main" id="{F9A13CC6-ACAA-554E-4C34-ADF3CB44D34A}"/>
              </a:ext>
            </a:extLst>
          </p:cNvPr>
          <p:cNvSpPr/>
          <p:nvPr/>
        </p:nvSpPr>
        <p:spPr>
          <a:xfrm>
            <a:off x="5082208" y="5174432"/>
            <a:ext cx="2027583" cy="515089"/>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0401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6" grpId="0"/>
      <p:bldP spid="3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59DF6-B02E-960F-AD3E-EAEFA6392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4B2AF-4793-50F8-BEDA-3E433DC431A7}"/>
              </a:ext>
            </a:extLst>
          </p:cNvPr>
          <p:cNvSpPr>
            <a:spLocks noGrp="1"/>
          </p:cNvSpPr>
          <p:nvPr>
            <p:ph type="title"/>
          </p:nvPr>
        </p:nvSpPr>
        <p:spPr>
          <a:xfrm>
            <a:off x="242891" y="-119587"/>
            <a:ext cx="11821518" cy="1325562"/>
          </a:xfrm>
        </p:spPr>
        <p:txBody>
          <a:bodyPr/>
          <a:lstStyle/>
          <a:p>
            <a:r>
              <a:rPr lang="en-US" dirty="0"/>
              <a:t>Diffusion maps: spectral decomposition on random walks</a:t>
            </a:r>
            <a:endParaRPr lang="en-AT" dirty="0"/>
          </a:p>
        </p:txBody>
      </p:sp>
      <p:sp>
        <p:nvSpPr>
          <p:cNvPr id="3" name="Slide Number Placeholder 2">
            <a:extLst>
              <a:ext uri="{FF2B5EF4-FFF2-40B4-BE49-F238E27FC236}">
                <a16:creationId xmlns:a16="http://schemas.microsoft.com/office/drawing/2014/main" id="{BA8EBA62-5452-2502-E28C-516C7F306C59}"/>
              </a:ext>
            </a:extLst>
          </p:cNvPr>
          <p:cNvSpPr>
            <a:spLocks noGrp="1"/>
          </p:cNvSpPr>
          <p:nvPr>
            <p:ph type="sldNum" sz="quarter" idx="12"/>
          </p:nvPr>
        </p:nvSpPr>
        <p:spPr/>
        <p:txBody>
          <a:bodyPr/>
          <a:lstStyle/>
          <a:p>
            <a:fld id="{CC491BDB-77F2-4EF0-887C-9DE660584513}" type="slidenum">
              <a:rPr lang="en-GB" smtClean="0"/>
              <a:pPr/>
              <a:t>72</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D20F812-925C-1A0B-EA9B-DDCA25A4AB40}"/>
                  </a:ext>
                </a:extLst>
              </p:cNvPr>
              <p:cNvSpPr txBox="1"/>
              <p:nvPr/>
            </p:nvSpPr>
            <p:spPr>
              <a:xfrm>
                <a:off x="242892" y="1111937"/>
                <a:ext cx="11505160" cy="1220527"/>
              </a:xfrm>
              <a:prstGeom prst="rect">
                <a:avLst/>
              </a:prstGeom>
              <a:noFill/>
            </p:spPr>
            <p:txBody>
              <a:bodyPr wrap="square" rtlCol="0">
                <a:spAutoFit/>
              </a:bodyPr>
              <a:lstStyle/>
              <a:p>
                <a14:m>
                  <m:oMath xmlns:m="http://schemas.openxmlformats.org/officeDocument/2006/math">
                    <m:sSubSup>
                      <m:sSubSupPr>
                        <m:ctrlPr>
                          <a:rPr lang="en-US" sz="2400" b="1" i="1" dirty="0" smtClean="0">
                            <a:latin typeface="Cambria Math" panose="02040503050406030204" pitchFamily="18" charset="0"/>
                            <a:cs typeface="Beaufort for LOL" panose="02020503050000020004" pitchFamily="18" charset="0"/>
                          </a:rPr>
                        </m:ctrlPr>
                      </m:sSubSupPr>
                      <m:e>
                        <m:r>
                          <a:rPr lang="en-US" sz="2400" b="1" i="1" dirty="0">
                            <a:latin typeface="Cambria Math" panose="02040503050406030204" pitchFamily="18" charset="0"/>
                            <a:cs typeface="Beaufort for LOL" panose="02020503050000020004" pitchFamily="18" charset="0"/>
                          </a:rPr>
                          <m:t>𝒆</m:t>
                        </m:r>
                      </m:e>
                      <m:sub>
                        <m:r>
                          <a:rPr lang="en-US" sz="2400" i="1" dirty="0">
                            <a:latin typeface="Cambria Math" panose="02040503050406030204" pitchFamily="18" charset="0"/>
                            <a:cs typeface="Beaufort for LOL" panose="02020503050000020004" pitchFamily="18" charset="0"/>
                          </a:rPr>
                          <m:t>𝑖</m:t>
                        </m:r>
                      </m:sub>
                      <m:sup>
                        <m:r>
                          <a:rPr lang="en-US" sz="2400" i="1" dirty="0">
                            <a:latin typeface="Cambria Math" panose="02040503050406030204" pitchFamily="18" charset="0"/>
                            <a:cs typeface="Beaufort for LOL" panose="02020503050000020004" pitchFamily="18" charset="0"/>
                          </a:rPr>
                          <m:t>𝑇</m:t>
                        </m:r>
                      </m:sup>
                    </m:sSubSup>
                    <m:sSup>
                      <m:sSupPr>
                        <m:ctrlPr>
                          <a:rPr lang="en-US" sz="2400" b="1" i="1" dirty="0">
                            <a:latin typeface="Cambria Math" panose="02040503050406030204" pitchFamily="18" charset="0"/>
                            <a:cs typeface="Beaufort for LOL" panose="02020503050000020004" pitchFamily="18" charset="0"/>
                          </a:rPr>
                        </m:ctrlPr>
                      </m:sSupPr>
                      <m:e>
                        <m:r>
                          <a:rPr lang="en-US" sz="2400" b="1" i="1" dirty="0">
                            <a:latin typeface="Cambria Math" panose="02040503050406030204" pitchFamily="18" charset="0"/>
                            <a:cs typeface="Beaufort for LOL" panose="02020503050000020004" pitchFamily="18" charset="0"/>
                          </a:rPr>
                          <m:t>𝑴</m:t>
                        </m:r>
                      </m:e>
                      <m:sup>
                        <m:r>
                          <a:rPr lang="en-US" sz="2400" i="1" dirty="0">
                            <a:latin typeface="Cambria Math" panose="02040503050406030204" pitchFamily="18" charset="0"/>
                            <a:cs typeface="Beaufort for LOL" panose="02020503050000020004" pitchFamily="18" charset="0"/>
                          </a:rPr>
                          <m:t>𝑡</m:t>
                        </m:r>
                      </m:sup>
                    </m:sSup>
                  </m:oMath>
                </a14:m>
                <a:r>
                  <a:rPr lang="en-US" sz="2400" dirty="0">
                    <a:latin typeface="Beaufort for LOL" panose="02020503050000020004" pitchFamily="18" charset="0"/>
                    <a:cs typeface="Beaufort for LOL" panose="02020503050000020004" pitchFamily="18" charset="0"/>
                  </a:rPr>
                  <a:t> has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elements, so it is not necessarily good for obtaining low-dimensional representations of the data. But we can extract the most important components instead by spectrally decomposing </a:t>
                </a:r>
                <a14:m>
                  <m:oMath xmlns:m="http://schemas.openxmlformats.org/officeDocument/2006/math">
                    <m:r>
                      <a:rPr lang="en-US" sz="2400" b="1" i="1" dirty="0">
                        <a:latin typeface="Cambria Math" panose="02040503050406030204" pitchFamily="18" charset="0"/>
                        <a:cs typeface="Beaufort for LOL" panose="02020503050000020004" pitchFamily="18" charset="0"/>
                      </a:rPr>
                      <m:t>𝑴</m:t>
                    </m:r>
                    <m:r>
                      <a:rPr lang="en-US" sz="2400" b="1" i="1" dirty="0" smtClean="0">
                        <a:latin typeface="Cambria Math" panose="02040503050406030204" pitchFamily="18" charset="0"/>
                        <a:cs typeface="Beaufort for LOL" panose="02020503050000020004" pitchFamily="18" charset="0"/>
                      </a:rPr>
                      <m:t>!</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BD20F812-925C-1A0B-EA9B-DDCA25A4AB40}"/>
                  </a:ext>
                </a:extLst>
              </p:cNvPr>
              <p:cNvSpPr txBox="1">
                <a:spLocks noRot="1" noChangeAspect="1" noMove="1" noResize="1" noEditPoints="1" noAdjustHandles="1" noChangeArrowheads="1" noChangeShapeType="1" noTextEdit="1"/>
              </p:cNvSpPr>
              <p:nvPr/>
            </p:nvSpPr>
            <p:spPr>
              <a:xfrm>
                <a:off x="242892" y="1111937"/>
                <a:ext cx="11505160" cy="1220527"/>
              </a:xfrm>
              <a:prstGeom prst="rect">
                <a:avLst/>
              </a:prstGeom>
              <a:blipFill>
                <a:blip r:embed="rId2"/>
                <a:stretch>
                  <a:fillRect l="-848" t="-2488" b="-9950"/>
                </a:stretch>
              </a:blipFill>
            </p:spPr>
            <p:txBody>
              <a:bodyPr/>
              <a:lstStyle/>
              <a:p>
                <a:r>
                  <a:rPr lang="LID4096">
                    <a:noFill/>
                  </a:rPr>
                  <a:t> </a:t>
                </a:r>
              </a:p>
            </p:txBody>
          </p:sp>
        </mc:Fallback>
      </mc:AlternateContent>
      <p:sp>
        <p:nvSpPr>
          <p:cNvPr id="34" name="TextBox 33">
            <a:extLst>
              <a:ext uri="{FF2B5EF4-FFF2-40B4-BE49-F238E27FC236}">
                <a16:creationId xmlns:a16="http://schemas.microsoft.com/office/drawing/2014/main" id="{4E86E95A-AADE-F772-B754-89705DEE9C95}"/>
              </a:ext>
            </a:extLst>
          </p:cNvPr>
          <p:cNvSpPr txBox="1"/>
          <p:nvPr/>
        </p:nvSpPr>
        <p:spPr>
          <a:xfrm>
            <a:off x="8619502" y="6487873"/>
            <a:ext cx="3412099" cy="400110"/>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Details: see handwritten notes</a:t>
            </a:r>
          </a:p>
        </p:txBody>
      </p:sp>
      <p:sp>
        <p:nvSpPr>
          <p:cNvPr id="6" name="Rectangle: Rounded Corners 5">
            <a:extLst>
              <a:ext uri="{FF2B5EF4-FFF2-40B4-BE49-F238E27FC236}">
                <a16:creationId xmlns:a16="http://schemas.microsoft.com/office/drawing/2014/main" id="{05381A2B-7BFD-7DB5-FDA3-31AE8D5AEF84}"/>
              </a:ext>
            </a:extLst>
          </p:cNvPr>
          <p:cNvSpPr/>
          <p:nvPr/>
        </p:nvSpPr>
        <p:spPr>
          <a:xfrm>
            <a:off x="638589" y="2659750"/>
            <a:ext cx="2640496" cy="1119398"/>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A0CC6A-55C2-95AC-1899-6D05FBEB5653}"/>
                  </a:ext>
                </a:extLst>
              </p:cNvPr>
              <p:cNvSpPr txBox="1"/>
              <p:nvPr/>
            </p:nvSpPr>
            <p:spPr>
              <a:xfrm>
                <a:off x="754545" y="2715337"/>
                <a:ext cx="2338974"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𝑴</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𝝓</m:t>
                              </m:r>
                            </m:e>
                            <m:sub>
                              <m:r>
                                <a:rPr lang="en-US" sz="2400" b="0" i="1" smtClean="0">
                                  <a:latin typeface="Cambria Math" panose="02040503050406030204" pitchFamily="18" charset="0"/>
                                </a:rPr>
                                <m:t>𝑘</m:t>
                              </m:r>
                            </m:sub>
                          </m:sSub>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𝝍</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e>
                      </m:nary>
                    </m:oMath>
                  </m:oMathPara>
                </a14:m>
                <a:endParaRPr lang="LID4096" sz="2400" dirty="0"/>
              </a:p>
            </p:txBody>
          </p:sp>
        </mc:Choice>
        <mc:Fallback xmlns="">
          <p:sp>
            <p:nvSpPr>
              <p:cNvPr id="7" name="TextBox 6">
                <a:extLst>
                  <a:ext uri="{FF2B5EF4-FFF2-40B4-BE49-F238E27FC236}">
                    <a16:creationId xmlns:a16="http://schemas.microsoft.com/office/drawing/2014/main" id="{25A0CC6A-55C2-95AC-1899-6D05FBEB5653}"/>
                  </a:ext>
                </a:extLst>
              </p:cNvPr>
              <p:cNvSpPr txBox="1">
                <a:spLocks noRot="1" noChangeAspect="1" noMove="1" noResize="1" noEditPoints="1" noAdjustHandles="1" noChangeArrowheads="1" noChangeShapeType="1" noTextEdit="1"/>
              </p:cNvSpPr>
              <p:nvPr/>
            </p:nvSpPr>
            <p:spPr>
              <a:xfrm>
                <a:off x="754545" y="2715337"/>
                <a:ext cx="2338974" cy="1008225"/>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B7D3F4-AB95-F91F-3167-32C099213325}"/>
                  </a:ext>
                </a:extLst>
              </p:cNvPr>
              <p:cNvSpPr txBox="1"/>
              <p:nvPr/>
            </p:nvSpPr>
            <p:spPr>
              <a:xfrm>
                <a:off x="3613671" y="2659750"/>
                <a:ext cx="8292579" cy="47647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Where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𝝓</m:t>
                        </m:r>
                      </m:e>
                      <m:sub>
                        <m:r>
                          <a:rPr lang="en-US" sz="2400" i="1">
                            <a:latin typeface="Cambria Math" panose="02040503050406030204" pitchFamily="18" charset="0"/>
                          </a:rPr>
                          <m:t>𝑘</m:t>
                        </m:r>
                      </m:sub>
                    </m:sSub>
                  </m:oMath>
                </a14:m>
                <a:r>
                  <a:rPr lang="en-US" sz="2400" dirty="0">
                    <a:latin typeface="Beaufort for LOL" panose="02020503050000020004" pitchFamily="18" charset="0"/>
                    <a:cs typeface="Beaufort for LOL" panose="02020503050000020004" pitchFamily="18" charset="0"/>
                  </a:rPr>
                  <a:t> are right-eigenvectors and </a:t>
                </a:r>
                <a14:m>
                  <m:oMath xmlns:m="http://schemas.openxmlformats.org/officeDocument/2006/math">
                    <m:sSubSup>
                      <m:sSubSupPr>
                        <m:ctrlPr>
                          <a:rPr lang="en-US" sz="2400" i="1">
                            <a:latin typeface="Cambria Math" panose="02040503050406030204" pitchFamily="18" charset="0"/>
                          </a:rPr>
                        </m:ctrlPr>
                      </m:sSubSupPr>
                      <m:e>
                        <m:r>
                          <a:rPr lang="en-US" sz="2400" b="1" i="1">
                            <a:latin typeface="Cambria Math" panose="02040503050406030204" pitchFamily="18" charset="0"/>
                          </a:rPr>
                          <m:t>𝝍</m:t>
                        </m:r>
                      </m:e>
                      <m:sub>
                        <m:r>
                          <a:rPr lang="en-US" sz="2400" i="1">
                            <a:latin typeface="Cambria Math" panose="02040503050406030204" pitchFamily="18" charset="0"/>
                          </a:rPr>
                          <m:t>𝑘</m:t>
                        </m:r>
                      </m:sub>
                      <m:sup>
                        <m:r>
                          <a:rPr lang="en-US" sz="2400" i="1">
                            <a:latin typeface="Cambria Math" panose="02040503050406030204" pitchFamily="18" charset="0"/>
                          </a:rPr>
                          <m:t>𝑇</m:t>
                        </m:r>
                      </m:sup>
                    </m:sSubSup>
                  </m:oMath>
                </a14:m>
                <a:r>
                  <a:rPr lang="en-US" sz="2400" dirty="0">
                    <a:latin typeface="Beaufort for LOL" panose="02020503050000020004" pitchFamily="18" charset="0"/>
                    <a:cs typeface="Beaufort for LOL" panose="02020503050000020004" pitchFamily="18" charset="0"/>
                  </a:rPr>
                  <a:t> left-eigenvectors of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𝑴</m:t>
                    </m:r>
                  </m:oMath>
                </a14:m>
                <a:endParaRPr lang="en-US" sz="2400" b="1"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48B7D3F4-AB95-F91F-3167-32C099213325}"/>
                  </a:ext>
                </a:extLst>
              </p:cNvPr>
              <p:cNvSpPr txBox="1">
                <a:spLocks noRot="1" noChangeAspect="1" noMove="1" noResize="1" noEditPoints="1" noAdjustHandles="1" noChangeArrowheads="1" noChangeShapeType="1" noTextEdit="1"/>
              </p:cNvSpPr>
              <p:nvPr/>
            </p:nvSpPr>
            <p:spPr>
              <a:xfrm>
                <a:off x="3613671" y="2659750"/>
                <a:ext cx="8292579" cy="476477"/>
              </a:xfrm>
              <a:prstGeom prst="rect">
                <a:avLst/>
              </a:prstGeom>
              <a:blipFill>
                <a:blip r:embed="rId4"/>
                <a:stretch>
                  <a:fillRect l="-1176" t="-7692" b="-2820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4EA7B2-5774-963D-EAC6-269DBCCFB9AE}"/>
                  </a:ext>
                </a:extLst>
              </p:cNvPr>
              <p:cNvSpPr txBox="1"/>
              <p:nvPr/>
            </p:nvSpPr>
            <p:spPr>
              <a:xfrm>
                <a:off x="4369904" y="3282332"/>
                <a:ext cx="2626692" cy="476477"/>
              </a:xfrm>
              <a:prstGeom prst="rect">
                <a:avLst/>
              </a:prstGeom>
              <a:noFill/>
            </p:spPr>
            <p:txBody>
              <a:bodyPr wrap="squar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1" i="1">
                            <a:latin typeface="Cambria Math" panose="02040503050406030204" pitchFamily="18" charset="0"/>
                          </a:rPr>
                          <m:t>𝝍</m:t>
                        </m:r>
                      </m:e>
                      <m:sub>
                        <m:r>
                          <a:rPr lang="en-US" sz="2400" i="1">
                            <a:latin typeface="Cambria Math" panose="02040503050406030204" pitchFamily="18" charset="0"/>
                          </a:rPr>
                          <m:t>𝑘</m:t>
                        </m:r>
                      </m:sub>
                      <m:sup>
                        <m:r>
                          <a:rPr lang="en-US" sz="2400" i="1">
                            <a:latin typeface="Cambria Math" panose="02040503050406030204" pitchFamily="18" charset="0"/>
                          </a:rPr>
                          <m:t>𝑇</m:t>
                        </m:r>
                      </m:sup>
                    </m:sSubSup>
                    <m:r>
                      <a:rPr lang="en-US" sz="2400" b="1" i="1" smtClean="0">
                        <a:latin typeface="Cambria Math" panose="02040503050406030204" pitchFamily="18" charset="0"/>
                      </a:rPr>
                      <m:t>𝑴</m:t>
                    </m:r>
                    <m:r>
                      <a:rPr lang="en-US" sz="2400" b="1"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𝑘</m:t>
                        </m:r>
                      </m:sub>
                    </m:sSub>
                    <m:sSubSup>
                      <m:sSubSupPr>
                        <m:ctrlPr>
                          <a:rPr lang="en-US" sz="2400" i="1">
                            <a:latin typeface="Cambria Math" panose="02040503050406030204" pitchFamily="18" charset="0"/>
                          </a:rPr>
                        </m:ctrlPr>
                      </m:sSubSupPr>
                      <m:e>
                        <m:r>
                          <a:rPr lang="en-US" sz="2400" b="1" i="1">
                            <a:latin typeface="Cambria Math" panose="02040503050406030204" pitchFamily="18" charset="0"/>
                          </a:rPr>
                          <m:t>𝝍</m:t>
                        </m:r>
                      </m:e>
                      <m:sub>
                        <m:r>
                          <a:rPr lang="en-US" sz="2400" i="1">
                            <a:latin typeface="Cambria Math" panose="02040503050406030204" pitchFamily="18" charset="0"/>
                          </a:rPr>
                          <m:t>𝑘</m:t>
                        </m:r>
                      </m:sub>
                      <m:sup>
                        <m:r>
                          <a:rPr lang="en-US" sz="2400" i="1">
                            <a:latin typeface="Cambria Math" panose="02040503050406030204" pitchFamily="18" charset="0"/>
                          </a:rPr>
                          <m:t>𝑇</m:t>
                        </m:r>
                      </m:sup>
                    </m:sSubSup>
                  </m:oMath>
                </a14:m>
                <a:r>
                  <a:rPr lang="en-US" sz="2400" dirty="0"/>
                  <a:t> ,</a:t>
                </a:r>
                <a:endParaRPr lang="LID4096" sz="2400" dirty="0"/>
              </a:p>
            </p:txBody>
          </p:sp>
        </mc:Choice>
        <mc:Fallback xmlns="">
          <p:sp>
            <p:nvSpPr>
              <p:cNvPr id="10" name="TextBox 9">
                <a:extLst>
                  <a:ext uri="{FF2B5EF4-FFF2-40B4-BE49-F238E27FC236}">
                    <a16:creationId xmlns:a16="http://schemas.microsoft.com/office/drawing/2014/main" id="{064EA7B2-5774-963D-EAC6-269DBCCFB9AE}"/>
                  </a:ext>
                </a:extLst>
              </p:cNvPr>
              <p:cNvSpPr txBox="1">
                <a:spLocks noRot="1" noChangeAspect="1" noMove="1" noResize="1" noEditPoints="1" noAdjustHandles="1" noChangeArrowheads="1" noChangeShapeType="1" noTextEdit="1"/>
              </p:cNvSpPr>
              <p:nvPr/>
            </p:nvSpPr>
            <p:spPr>
              <a:xfrm>
                <a:off x="4369904" y="3282332"/>
                <a:ext cx="2626692" cy="476477"/>
              </a:xfrm>
              <a:prstGeom prst="rect">
                <a:avLst/>
              </a:prstGeom>
              <a:blipFill>
                <a:blip r:embed="rId5"/>
                <a:stretch>
                  <a:fillRect l="-2088" t="-7595" b="-2658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0FF836-3080-5543-832B-77AB45162C03}"/>
                  </a:ext>
                </a:extLst>
              </p:cNvPr>
              <p:cNvSpPr txBox="1"/>
              <p:nvPr/>
            </p:nvSpPr>
            <p:spPr>
              <a:xfrm>
                <a:off x="6763440" y="3282429"/>
                <a:ext cx="2178050" cy="461665"/>
              </a:xfrm>
              <a:prstGeom prst="rect">
                <a:avLst/>
              </a:prstGeom>
              <a:noFill/>
            </p:spPr>
            <p:txBody>
              <a:bodyPr wrap="square">
                <a:spAutoFit/>
              </a:bodyPr>
              <a:lstStyle/>
              <a:p>
                <a14:m>
                  <m:oMath xmlns:m="http://schemas.openxmlformats.org/officeDocument/2006/math">
                    <m:r>
                      <a:rPr lang="en-US" sz="2400" b="1" i="1" smtClean="0">
                        <a:latin typeface="Cambria Math" panose="02040503050406030204" pitchFamily="18" charset="0"/>
                      </a:rPr>
                      <m:t>𝑴</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𝜙</m:t>
                        </m:r>
                      </m:e>
                      <m:sub>
                        <m:r>
                          <a:rPr lang="en-US" sz="2400" b="0" i="1" smtClean="0">
                            <a:latin typeface="Cambria Math" panose="02040503050406030204" pitchFamily="18" charset="0"/>
                          </a:rPr>
                          <m:t>𝑘</m:t>
                        </m:r>
                      </m:sub>
                    </m:sSub>
                    <m:r>
                      <a:rPr lang="en-US" sz="2400" b="1"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𝑘</m:t>
                        </m:r>
                      </m:sub>
                    </m:sSub>
                  </m:oMath>
                </a14:m>
                <a:r>
                  <a:rPr lang="en-US" sz="2400" dirty="0"/>
                  <a:t> , </a:t>
                </a:r>
                <a:endParaRPr lang="LID4096" sz="2400" dirty="0"/>
              </a:p>
            </p:txBody>
          </p:sp>
        </mc:Choice>
        <mc:Fallback xmlns="">
          <p:sp>
            <p:nvSpPr>
              <p:cNvPr id="11" name="TextBox 10">
                <a:extLst>
                  <a:ext uri="{FF2B5EF4-FFF2-40B4-BE49-F238E27FC236}">
                    <a16:creationId xmlns:a16="http://schemas.microsoft.com/office/drawing/2014/main" id="{660FF836-3080-5543-832B-77AB45162C03}"/>
                  </a:ext>
                </a:extLst>
              </p:cNvPr>
              <p:cNvSpPr txBox="1">
                <a:spLocks noRot="1" noChangeAspect="1" noMove="1" noResize="1" noEditPoints="1" noAdjustHandles="1" noChangeArrowheads="1" noChangeShapeType="1" noTextEdit="1"/>
              </p:cNvSpPr>
              <p:nvPr/>
            </p:nvSpPr>
            <p:spPr>
              <a:xfrm>
                <a:off x="6763440" y="3282429"/>
                <a:ext cx="2178050" cy="461665"/>
              </a:xfrm>
              <a:prstGeom prst="rect">
                <a:avLst/>
              </a:prstGeom>
              <a:blipFill>
                <a:blip r:embed="rId6"/>
                <a:stretch>
                  <a:fillRect l="-559" t="-10526" r="-838" b="-2894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B6234B-B945-8A75-F690-8998293F9466}"/>
                  </a:ext>
                </a:extLst>
              </p:cNvPr>
              <p:cNvSpPr txBox="1"/>
              <p:nvPr/>
            </p:nvSpPr>
            <p:spPr>
              <a:xfrm>
                <a:off x="8829052" y="3266237"/>
                <a:ext cx="2178050" cy="523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1" i="1">
                              <a:latin typeface="Cambria Math" panose="02040503050406030204" pitchFamily="18" charset="0"/>
                            </a:rPr>
                            <m:t>𝝓</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𝑇</m:t>
                          </m:r>
                        </m:sup>
                      </m:sSubSup>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𝝍</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𝛿</m:t>
                          </m:r>
                        </m:e>
                        <m:sub>
                          <m:r>
                            <a:rPr lang="en-US" sz="2400" b="0" i="1" smtClean="0">
                              <a:latin typeface="Cambria Math" panose="02040503050406030204" pitchFamily="18" charset="0"/>
                            </a:rPr>
                            <m:t>𝑖𝑗</m:t>
                          </m:r>
                        </m:sub>
                      </m:sSub>
                    </m:oMath>
                  </m:oMathPara>
                </a14:m>
                <a:endParaRPr lang="LID4096" sz="2400" dirty="0"/>
              </a:p>
            </p:txBody>
          </p:sp>
        </mc:Choice>
        <mc:Fallback xmlns="">
          <p:sp>
            <p:nvSpPr>
              <p:cNvPr id="12" name="TextBox 11">
                <a:extLst>
                  <a:ext uri="{FF2B5EF4-FFF2-40B4-BE49-F238E27FC236}">
                    <a16:creationId xmlns:a16="http://schemas.microsoft.com/office/drawing/2014/main" id="{8FB6234B-B945-8A75-F690-8998293F9466}"/>
                  </a:ext>
                </a:extLst>
              </p:cNvPr>
              <p:cNvSpPr txBox="1">
                <a:spLocks noRot="1" noChangeAspect="1" noMove="1" noResize="1" noEditPoints="1" noAdjustHandles="1" noChangeArrowheads="1" noChangeShapeType="1" noTextEdit="1"/>
              </p:cNvSpPr>
              <p:nvPr/>
            </p:nvSpPr>
            <p:spPr>
              <a:xfrm>
                <a:off x="8829052" y="3266237"/>
                <a:ext cx="2178050" cy="523670"/>
              </a:xfrm>
              <a:prstGeom prst="rect">
                <a:avLst/>
              </a:prstGeom>
              <a:blipFill>
                <a:blip r:embed="rId7"/>
                <a:stretch>
                  <a:fillRect/>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737E4A19-592B-B71B-EFD0-8338EE08FF4A}"/>
              </a:ext>
            </a:extLst>
          </p:cNvPr>
          <p:cNvSpPr txBox="1"/>
          <p:nvPr/>
        </p:nvSpPr>
        <p:spPr>
          <a:xfrm>
            <a:off x="242892" y="4433607"/>
            <a:ext cx="1150516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From this, we get:</a:t>
            </a:r>
          </a:p>
        </p:txBody>
      </p:sp>
      <p:sp>
        <p:nvSpPr>
          <p:cNvPr id="14" name="Rectangle: Rounded Corners 13">
            <a:extLst>
              <a:ext uri="{FF2B5EF4-FFF2-40B4-BE49-F238E27FC236}">
                <a16:creationId xmlns:a16="http://schemas.microsoft.com/office/drawing/2014/main" id="{D3A55B53-8FFC-0846-F9A0-3B64DEFBA2C7}"/>
              </a:ext>
            </a:extLst>
          </p:cNvPr>
          <p:cNvSpPr/>
          <p:nvPr/>
        </p:nvSpPr>
        <p:spPr>
          <a:xfrm>
            <a:off x="2767771" y="4106434"/>
            <a:ext cx="3204265" cy="1119398"/>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FB7D0A-FEE0-A298-FEB7-49C3CF5CEE95}"/>
                  </a:ext>
                </a:extLst>
              </p:cNvPr>
              <p:cNvSpPr txBox="1"/>
              <p:nvPr/>
            </p:nvSpPr>
            <p:spPr>
              <a:xfrm>
                <a:off x="2883728" y="4162021"/>
                <a:ext cx="2889958"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panose="02040503050406030204" pitchFamily="18" charset="0"/>
                              <a:cs typeface="Beaufort for LOL" panose="02020503050000020004" pitchFamily="18" charset="0"/>
                            </a:rPr>
                          </m:ctrlPr>
                        </m:sSubSupPr>
                        <m:e>
                          <m:r>
                            <a:rPr lang="en-US" sz="2400" b="1" i="1" dirty="0">
                              <a:latin typeface="Cambria Math" panose="02040503050406030204" pitchFamily="18" charset="0"/>
                              <a:cs typeface="Beaufort for LOL" panose="02020503050000020004" pitchFamily="18" charset="0"/>
                            </a:rPr>
                            <m:t>𝒆</m:t>
                          </m:r>
                        </m:e>
                        <m:sub>
                          <m:r>
                            <a:rPr lang="en-US" sz="2400" i="1" dirty="0">
                              <a:latin typeface="Cambria Math" panose="02040503050406030204" pitchFamily="18" charset="0"/>
                              <a:cs typeface="Beaufort for LOL" panose="02020503050000020004" pitchFamily="18" charset="0"/>
                            </a:rPr>
                            <m:t>𝑖</m:t>
                          </m:r>
                        </m:sub>
                        <m:sup>
                          <m:r>
                            <a:rPr lang="en-US" sz="2400" i="1" dirty="0">
                              <a:latin typeface="Cambria Math" panose="02040503050406030204" pitchFamily="18" charset="0"/>
                              <a:cs typeface="Beaufort for LOL" panose="02020503050000020004" pitchFamily="18" charset="0"/>
                            </a:rPr>
                            <m:t>𝑇</m:t>
                          </m:r>
                        </m:sup>
                      </m:sSubSup>
                      <m:sSup>
                        <m:sSupPr>
                          <m:ctrlPr>
                            <a:rPr lang="en-US" sz="2400" b="1" i="1" dirty="0">
                              <a:latin typeface="Cambria Math" panose="02040503050406030204" pitchFamily="18" charset="0"/>
                              <a:cs typeface="Beaufort for LOL" panose="02020503050000020004" pitchFamily="18" charset="0"/>
                            </a:rPr>
                          </m:ctrlPr>
                        </m:sSupPr>
                        <m:e>
                          <m:r>
                            <a:rPr lang="en-US" sz="2400" b="1" i="1" dirty="0">
                              <a:latin typeface="Cambria Math" panose="02040503050406030204" pitchFamily="18" charset="0"/>
                              <a:cs typeface="Beaufort for LOL" panose="02020503050000020004" pitchFamily="18" charset="0"/>
                            </a:rPr>
                            <m:t>𝑴</m:t>
                          </m:r>
                        </m:e>
                        <m:sup>
                          <m:r>
                            <a:rPr lang="en-US" sz="2400" i="1" dirty="0">
                              <a:latin typeface="Cambria Math" panose="02040503050406030204" pitchFamily="18" charset="0"/>
                              <a:cs typeface="Beaufort for LOL" panose="02020503050000020004" pitchFamily="18" charset="0"/>
                            </a:rPr>
                            <m:t>𝑡</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𝜆</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𝑡</m:t>
                              </m:r>
                            </m:sup>
                          </m:sSub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𝜙</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𝝍</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e>
                      </m:nary>
                    </m:oMath>
                  </m:oMathPara>
                </a14:m>
                <a:endParaRPr lang="LID4096" sz="2400" dirty="0"/>
              </a:p>
            </p:txBody>
          </p:sp>
        </mc:Choice>
        <mc:Fallback xmlns="">
          <p:sp>
            <p:nvSpPr>
              <p:cNvPr id="16" name="TextBox 15">
                <a:extLst>
                  <a:ext uri="{FF2B5EF4-FFF2-40B4-BE49-F238E27FC236}">
                    <a16:creationId xmlns:a16="http://schemas.microsoft.com/office/drawing/2014/main" id="{55FB7D0A-FEE0-A298-FEB7-49C3CF5CEE95}"/>
                  </a:ext>
                </a:extLst>
              </p:cNvPr>
              <p:cNvSpPr txBox="1">
                <a:spLocks noRot="1" noChangeAspect="1" noMove="1" noResize="1" noEditPoints="1" noAdjustHandles="1" noChangeArrowheads="1" noChangeShapeType="1" noTextEdit="1"/>
              </p:cNvSpPr>
              <p:nvPr/>
            </p:nvSpPr>
            <p:spPr>
              <a:xfrm>
                <a:off x="2883728" y="4162021"/>
                <a:ext cx="2889958" cy="1008225"/>
              </a:xfrm>
              <a:prstGeom prst="rect">
                <a:avLst/>
              </a:prstGeom>
              <a:blipFill>
                <a:blip r:embed="rId8"/>
                <a:stretch>
                  <a:fillRect/>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F482E3E2-5298-F273-75A5-6C19AD156E91}"/>
              </a:ext>
            </a:extLst>
          </p:cNvPr>
          <p:cNvSpPr/>
          <p:nvPr/>
        </p:nvSpPr>
        <p:spPr>
          <a:xfrm>
            <a:off x="6244536" y="4106434"/>
            <a:ext cx="5661714" cy="2395472"/>
          </a:xfrm>
          <a:prstGeom prst="roundRect">
            <a:avLst>
              <a:gd name="adj" fmla="val 5799"/>
            </a:avLst>
          </a:prstGeom>
          <a:noFill/>
          <a:ln w="28575">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19" name="TextBox 18">
            <a:extLst>
              <a:ext uri="{FF2B5EF4-FFF2-40B4-BE49-F238E27FC236}">
                <a16:creationId xmlns:a16="http://schemas.microsoft.com/office/drawing/2014/main" id="{4CA3C0C3-6832-5E81-B81D-A3143362A54E}"/>
              </a:ext>
            </a:extLst>
          </p:cNvPr>
          <p:cNvSpPr txBox="1"/>
          <p:nvPr/>
        </p:nvSpPr>
        <p:spPr>
          <a:xfrm>
            <a:off x="6311829" y="4167720"/>
            <a:ext cx="3549721"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Exercises: </a:t>
            </a:r>
            <a:r>
              <a:rPr lang="en-US" sz="2400" dirty="0">
                <a:latin typeface="Beaufort for LOL" panose="02020503050000020004" pitchFamily="18" charset="0"/>
                <a:cs typeface="Beaufort for LOL" panose="02020503050000020004" pitchFamily="18" charset="0"/>
              </a:rPr>
              <a:t>Show</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A2BB54-6DB5-51E4-82F0-5A0B5272B36B}"/>
                  </a:ext>
                </a:extLst>
              </p:cNvPr>
              <p:cNvSpPr txBox="1"/>
              <p:nvPr/>
            </p:nvSpPr>
            <p:spPr>
              <a:xfrm>
                <a:off x="6368356" y="4664439"/>
                <a:ext cx="5271194" cy="1585499"/>
              </a:xfrm>
              <a:prstGeom prst="rect">
                <a:avLst/>
              </a:prstGeom>
              <a:noFill/>
            </p:spPr>
            <p:txBody>
              <a:bodyPr wrap="square" rtlCol="0">
                <a:spAutoFit/>
              </a:bodyPr>
              <a:lstStyle/>
              <a:p>
                <a:pPr marL="457200" indent="-457200">
                  <a:buFont typeface="+mj-lt"/>
                  <a:buAutoNum type="arabicPeriod"/>
                </a:pPr>
                <a:r>
                  <a:rPr lang="en-US" sz="2400" dirty="0"/>
                  <a:t> </a:t>
                </a:r>
                <a14:m>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panose="02040503050406030204" pitchFamily="18" charset="0"/>
                          </a:rPr>
                          <m:t>𝑴</m:t>
                        </m:r>
                      </m:e>
                      <m:sup>
                        <m:r>
                          <a:rPr lang="en-US" sz="2400" b="0" i="1" smtClean="0">
                            <a:latin typeface="Cambria Math" panose="02040503050406030204" pitchFamily="18" charset="0"/>
                          </a:rPr>
                          <m:t>𝑡</m:t>
                        </m:r>
                      </m:sup>
                    </m:sSup>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𝑛</m:t>
                        </m:r>
                      </m:sup>
                      <m:e>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𝜆</m:t>
                            </m:r>
                          </m:e>
                          <m:sub>
                            <m:r>
                              <a:rPr lang="en-US" sz="2400" i="1">
                                <a:latin typeface="Cambria Math" panose="02040503050406030204" pitchFamily="18" charset="0"/>
                              </a:rPr>
                              <m:t>𝑘</m:t>
                            </m:r>
                          </m:sub>
                          <m:sup>
                            <m:r>
                              <a:rPr lang="en-US" sz="2400" b="0" i="1" smtClean="0">
                                <a:latin typeface="Cambria Math" panose="02040503050406030204" pitchFamily="18" charset="0"/>
                              </a:rPr>
                              <m:t>𝑡</m:t>
                            </m:r>
                          </m:sup>
                        </m:sSubSup>
                        <m:sSub>
                          <m:sSubPr>
                            <m:ctrlPr>
                              <a:rPr lang="en-US" sz="2400" i="1">
                                <a:latin typeface="Cambria Math" panose="02040503050406030204" pitchFamily="18" charset="0"/>
                              </a:rPr>
                            </m:ctrlPr>
                          </m:sSubPr>
                          <m:e>
                            <m:r>
                              <a:rPr lang="en-US" sz="2400" b="1" i="1">
                                <a:latin typeface="Cambria Math" panose="02040503050406030204" pitchFamily="18" charset="0"/>
                              </a:rPr>
                              <m:t>𝝓</m:t>
                            </m:r>
                          </m:e>
                          <m:sub>
                            <m:r>
                              <a:rPr lang="en-US" sz="2400" i="1">
                                <a:latin typeface="Cambria Math" panose="02040503050406030204" pitchFamily="18" charset="0"/>
                              </a:rPr>
                              <m:t>𝑘</m:t>
                            </m:r>
                          </m:sub>
                        </m:sSub>
                        <m:sSubSup>
                          <m:sSubSupPr>
                            <m:ctrlPr>
                              <a:rPr lang="en-US" sz="2400" i="1">
                                <a:latin typeface="Cambria Math" panose="02040503050406030204" pitchFamily="18" charset="0"/>
                              </a:rPr>
                            </m:ctrlPr>
                          </m:sSubSupPr>
                          <m:e>
                            <m:r>
                              <a:rPr lang="en-US" sz="2400" b="1" i="1">
                                <a:latin typeface="Cambria Math" panose="02040503050406030204" pitchFamily="18" charset="0"/>
                              </a:rPr>
                              <m:t>𝝍</m:t>
                            </m:r>
                          </m:e>
                          <m:sub>
                            <m:r>
                              <a:rPr lang="en-US" sz="2400" i="1">
                                <a:latin typeface="Cambria Math" panose="02040503050406030204" pitchFamily="18" charset="0"/>
                              </a:rPr>
                              <m:t>𝑘</m:t>
                            </m:r>
                          </m:sub>
                          <m:sup>
                            <m:r>
                              <a:rPr lang="en-US" sz="2400" i="1">
                                <a:latin typeface="Cambria Math" panose="02040503050406030204" pitchFamily="18" charset="0"/>
                              </a:rPr>
                              <m:t>𝑇</m:t>
                            </m:r>
                          </m:sup>
                        </m:sSubSup>
                      </m:e>
                    </m:nary>
                  </m:oMath>
                </a14:m>
                <a:endParaRPr lang="en-US" sz="2400" dirty="0">
                  <a:latin typeface="Beaufort for LOL" panose="02020503050000020004" pitchFamily="18" charset="0"/>
                  <a:cs typeface="Beaufort for LOL" panose="02020503050000020004" pitchFamily="18" charset="0"/>
                </a:endParaRP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The 1-vector is an eigenvector of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𝑴</m:t>
                    </m:r>
                  </m:oMath>
                </a14:m>
                <a:r>
                  <a:rPr lang="en-US" sz="2400" dirty="0">
                    <a:latin typeface="Beaufort for LOL" panose="02020503050000020004" pitchFamily="18" charset="0"/>
                    <a:cs typeface="Beaufort for LOL" panose="02020503050000020004" pitchFamily="18" charset="0"/>
                  </a:rPr>
                  <a:t> with eigenvalue 1.</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All eigenvalues of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𝑴</m:t>
                    </m:r>
                  </m:oMath>
                </a14:m>
                <a:r>
                  <a:rPr lang="en-US" sz="2400" dirty="0">
                    <a:latin typeface="Beaufort for LOL" panose="02020503050000020004" pitchFamily="18" charset="0"/>
                    <a:cs typeface="Beaufort for LOL" panose="02020503050000020004" pitchFamily="18" charset="0"/>
                  </a:rPr>
                  <a:t> satisfy </a:t>
                </a:r>
                <a14:m>
                  <m:oMath xmlns:m="http://schemas.openxmlformats.org/officeDocument/2006/math">
                    <m:d>
                      <m:dPr>
                        <m:begChr m:val="|"/>
                        <m:endChr m:val="|"/>
                        <m:ctrlPr>
                          <a:rPr lang="en-US" sz="2400" b="0" i="1" smtClean="0">
                            <a:latin typeface="Cambria Math" panose="02040503050406030204" pitchFamily="18" charset="0"/>
                            <a:cs typeface="Beaufort for LOL" panose="02020503050000020004" pitchFamily="18" charset="0"/>
                          </a:rPr>
                        </m:ctrlPr>
                      </m:dPr>
                      <m:e>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𝜆</m:t>
                            </m:r>
                          </m:e>
                          <m:sub>
                            <m:r>
                              <a:rPr lang="en-US" sz="2400" b="0" i="1" smtClean="0">
                                <a:latin typeface="Cambria Math" panose="02040503050406030204" pitchFamily="18" charset="0"/>
                                <a:cs typeface="Beaufort for LOL" panose="02020503050000020004" pitchFamily="18" charset="0"/>
                              </a:rPr>
                              <m:t>𝑘</m:t>
                            </m:r>
                          </m:sub>
                        </m:sSub>
                      </m:e>
                    </m:d>
                    <m:r>
                      <a:rPr lang="en-US" sz="2400" b="0" i="1" smtClean="0">
                        <a:latin typeface="Cambria Math" panose="02040503050406030204" pitchFamily="18" charset="0"/>
                        <a:cs typeface="Beaufort for LOL" panose="02020503050000020004" pitchFamily="18" charset="0"/>
                      </a:rPr>
                      <m:t>≤1</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20" name="TextBox 19">
                <a:extLst>
                  <a:ext uri="{FF2B5EF4-FFF2-40B4-BE49-F238E27FC236}">
                    <a16:creationId xmlns:a16="http://schemas.microsoft.com/office/drawing/2014/main" id="{EFA2BB54-6DB5-51E4-82F0-5A0B5272B36B}"/>
                  </a:ext>
                </a:extLst>
              </p:cNvPr>
              <p:cNvSpPr txBox="1">
                <a:spLocks noRot="1" noChangeAspect="1" noMove="1" noResize="1" noEditPoints="1" noAdjustHandles="1" noChangeArrowheads="1" noChangeShapeType="1" noTextEdit="1"/>
              </p:cNvSpPr>
              <p:nvPr/>
            </p:nvSpPr>
            <p:spPr>
              <a:xfrm>
                <a:off x="6368356" y="4664439"/>
                <a:ext cx="5271194" cy="1585499"/>
              </a:xfrm>
              <a:prstGeom prst="rect">
                <a:avLst/>
              </a:prstGeom>
              <a:blipFill>
                <a:blip r:embed="rId9"/>
                <a:stretch>
                  <a:fillRect l="-1968" t="-36923" b="-8846"/>
                </a:stretch>
              </a:blipFill>
            </p:spPr>
            <p:txBody>
              <a:bodyPr/>
              <a:lstStyle/>
              <a:p>
                <a:r>
                  <a:rPr lang="LID4096">
                    <a:noFill/>
                  </a:rPr>
                  <a:t> </a:t>
                </a:r>
              </a:p>
            </p:txBody>
          </p:sp>
        </mc:Fallback>
      </mc:AlternateContent>
    </p:spTree>
    <p:extLst>
      <p:ext uri="{BB962C8B-B14F-4D97-AF65-F5344CB8AC3E}">
        <p14:creationId xmlns:p14="http://schemas.microsoft.com/office/powerpoint/2010/main" val="271328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8" grpId="0" animBg="1"/>
      <p:bldP spid="19" grpId="0"/>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46B0-DC79-90CE-15A0-BBD409794A6D}"/>
              </a:ext>
            </a:extLst>
          </p:cNvPr>
          <p:cNvSpPr>
            <a:spLocks noGrp="1"/>
          </p:cNvSpPr>
          <p:nvPr>
            <p:ph type="title"/>
          </p:nvPr>
        </p:nvSpPr>
        <p:spPr/>
        <p:txBody>
          <a:bodyPr/>
          <a:lstStyle/>
          <a:p>
            <a:r>
              <a:rPr lang="de-DE" dirty="0"/>
              <a:t>Intermezzo: </a:t>
            </a:r>
            <a:r>
              <a:rPr lang="de-DE" dirty="0" err="1"/>
              <a:t>what</a:t>
            </a:r>
            <a:r>
              <a:rPr lang="de-DE" dirty="0"/>
              <a:t> </a:t>
            </a:r>
            <a:r>
              <a:rPr lang="de-DE" dirty="0" err="1"/>
              <a:t>does</a:t>
            </a:r>
            <a:r>
              <a:rPr lang="de-DE" dirty="0"/>
              <a:t> </a:t>
            </a:r>
            <a:r>
              <a:rPr lang="de-DE" dirty="0" err="1"/>
              <a:t>this</a:t>
            </a:r>
            <a:r>
              <a:rPr lang="de-DE" dirty="0"/>
              <a:t> </a:t>
            </a:r>
            <a:r>
              <a:rPr lang="de-DE" dirty="0" err="1"/>
              <a:t>mean</a:t>
            </a:r>
            <a:r>
              <a:rPr lang="de-DE" dirty="0"/>
              <a:t>?!</a:t>
            </a:r>
            <a:endParaRPr lang="LID4096" dirty="0"/>
          </a:p>
        </p:txBody>
      </p:sp>
      <p:sp>
        <p:nvSpPr>
          <p:cNvPr id="3" name="Slide Number Placeholder 2">
            <a:extLst>
              <a:ext uri="{FF2B5EF4-FFF2-40B4-BE49-F238E27FC236}">
                <a16:creationId xmlns:a16="http://schemas.microsoft.com/office/drawing/2014/main" id="{B724BED6-81E5-C3BB-D322-59360DF84850}"/>
              </a:ext>
            </a:extLst>
          </p:cNvPr>
          <p:cNvSpPr>
            <a:spLocks noGrp="1"/>
          </p:cNvSpPr>
          <p:nvPr>
            <p:ph type="sldNum" sz="quarter" idx="12"/>
          </p:nvPr>
        </p:nvSpPr>
        <p:spPr/>
        <p:txBody>
          <a:bodyPr/>
          <a:lstStyle/>
          <a:p>
            <a:fld id="{CC491BDB-77F2-4EF0-887C-9DE660584513}" type="slidenum">
              <a:rPr lang="en-GB" smtClean="0"/>
              <a:pPr/>
              <a:t>73</a:t>
            </a:fld>
            <a:endParaRPr lang="en-GB" dirty="0"/>
          </a:p>
        </p:txBody>
      </p:sp>
      <p:grpSp>
        <p:nvGrpSpPr>
          <p:cNvPr id="14" name="Group 13">
            <a:extLst>
              <a:ext uri="{FF2B5EF4-FFF2-40B4-BE49-F238E27FC236}">
                <a16:creationId xmlns:a16="http://schemas.microsoft.com/office/drawing/2014/main" id="{BF78D5C0-84A9-507E-48AE-7E09A17C51A4}"/>
              </a:ext>
            </a:extLst>
          </p:cNvPr>
          <p:cNvGrpSpPr/>
          <p:nvPr/>
        </p:nvGrpSpPr>
        <p:grpSpPr>
          <a:xfrm>
            <a:off x="1929405" y="1247931"/>
            <a:ext cx="2640496" cy="1119398"/>
            <a:chOff x="1263622" y="1909811"/>
            <a:chExt cx="2640496" cy="1119398"/>
          </a:xfrm>
        </p:grpSpPr>
        <p:sp>
          <p:nvSpPr>
            <p:cNvPr id="4" name="Rectangle: Rounded Corners 3">
              <a:extLst>
                <a:ext uri="{FF2B5EF4-FFF2-40B4-BE49-F238E27FC236}">
                  <a16:creationId xmlns:a16="http://schemas.microsoft.com/office/drawing/2014/main" id="{EC60C430-5358-B59C-7471-EA47DAC11B38}"/>
                </a:ext>
              </a:extLst>
            </p:cNvPr>
            <p:cNvSpPr/>
            <p:nvPr/>
          </p:nvSpPr>
          <p:spPr>
            <a:xfrm>
              <a:off x="1263622" y="1909811"/>
              <a:ext cx="2640496" cy="1119398"/>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1C099F2-F957-0BF6-3467-559EF06AB7FF}"/>
                    </a:ext>
                  </a:extLst>
                </p:cNvPr>
                <p:cNvSpPr txBox="1"/>
                <p:nvPr/>
              </p:nvSpPr>
              <p:spPr>
                <a:xfrm>
                  <a:off x="1311257" y="1965398"/>
                  <a:ext cx="2338974"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𝑴</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𝑘</m:t>
                                </m:r>
                              </m:sub>
                            </m:sSub>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𝝓</m:t>
                                </m:r>
                              </m:e>
                              <m:sub>
                                <m:r>
                                  <a:rPr lang="en-US" sz="2400" b="0" i="1" smtClean="0">
                                    <a:latin typeface="Cambria Math" panose="02040503050406030204" pitchFamily="18" charset="0"/>
                                  </a:rPr>
                                  <m:t>𝑘</m:t>
                                </m:r>
                              </m:sub>
                            </m:sSub>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𝝍</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e>
                        </m:nary>
                      </m:oMath>
                    </m:oMathPara>
                  </a14:m>
                  <a:endParaRPr lang="LID4096" sz="2400" dirty="0"/>
                </a:p>
              </p:txBody>
            </p:sp>
          </mc:Choice>
          <mc:Fallback xmlns="">
            <p:sp>
              <p:nvSpPr>
                <p:cNvPr id="5" name="TextBox 4">
                  <a:extLst>
                    <a:ext uri="{FF2B5EF4-FFF2-40B4-BE49-F238E27FC236}">
                      <a16:creationId xmlns:a16="http://schemas.microsoft.com/office/drawing/2014/main" id="{61C099F2-F957-0BF6-3467-559EF06AB7FF}"/>
                    </a:ext>
                  </a:extLst>
                </p:cNvPr>
                <p:cNvSpPr txBox="1">
                  <a:spLocks noRot="1" noChangeAspect="1" noMove="1" noResize="1" noEditPoints="1" noAdjustHandles="1" noChangeArrowheads="1" noChangeShapeType="1" noTextEdit="1"/>
                </p:cNvSpPr>
                <p:nvPr/>
              </p:nvSpPr>
              <p:spPr>
                <a:xfrm>
                  <a:off x="1311257" y="1965398"/>
                  <a:ext cx="2338974" cy="1008225"/>
                </a:xfrm>
                <a:prstGeom prst="rect">
                  <a:avLst/>
                </a:prstGeom>
                <a:blipFill>
                  <a:blip r:embed="rId2"/>
                  <a:stretch>
                    <a:fillRect/>
                  </a:stretch>
                </a:blipFill>
              </p:spPr>
              <p:txBody>
                <a:bodyPr/>
                <a:lstStyle/>
                <a:p>
                  <a:r>
                    <a:rPr lang="LID4096">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CB41CD-7F01-A1B6-3D03-EB073C44CCC4}"/>
                  </a:ext>
                </a:extLst>
              </p:cNvPr>
              <p:cNvSpPr txBox="1"/>
              <p:nvPr/>
            </p:nvSpPr>
            <p:spPr>
              <a:xfrm>
                <a:off x="3908390" y="3274415"/>
                <a:ext cx="2127436" cy="4764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chemeClr val="accent1">
                                  <a:lumMod val="50000"/>
                                </a:schemeClr>
                              </a:solidFill>
                              <a:latin typeface="Cambria Math" panose="02040503050406030204" pitchFamily="18" charset="0"/>
                            </a:rPr>
                          </m:ctrlPr>
                        </m:sSubSupPr>
                        <m:e>
                          <m:r>
                            <a:rPr lang="en-US" sz="2400" b="1" i="1" smtClean="0">
                              <a:solidFill>
                                <a:schemeClr val="accent1">
                                  <a:lumMod val="50000"/>
                                </a:schemeClr>
                              </a:solidFill>
                              <a:latin typeface="Cambria Math" panose="02040503050406030204" pitchFamily="18" charset="0"/>
                            </a:rPr>
                            <m:t>𝝍</m:t>
                          </m:r>
                        </m:e>
                        <m:sub>
                          <m:r>
                            <a:rPr lang="en-US" sz="2400" b="0" i="1" smtClean="0">
                              <a:solidFill>
                                <a:schemeClr val="accent1">
                                  <a:lumMod val="50000"/>
                                </a:schemeClr>
                              </a:solidFill>
                              <a:latin typeface="Cambria Math" panose="02040503050406030204" pitchFamily="18" charset="0"/>
                            </a:rPr>
                            <m:t>𝑘</m:t>
                          </m:r>
                        </m:sub>
                        <m:sup>
                          <m:r>
                            <a:rPr lang="en-US" sz="2400" b="0" i="1" smtClean="0">
                              <a:solidFill>
                                <a:schemeClr val="accent1">
                                  <a:lumMod val="50000"/>
                                </a:schemeClr>
                              </a:solidFill>
                              <a:latin typeface="Cambria Math" panose="02040503050406030204" pitchFamily="18" charset="0"/>
                            </a:rPr>
                            <m:t>𝑇</m:t>
                          </m:r>
                        </m:sup>
                      </m:sSubSup>
                    </m:oMath>
                  </m:oMathPara>
                </a14:m>
                <a:endParaRPr lang="LID4096" sz="2400" dirty="0">
                  <a:solidFill>
                    <a:schemeClr val="accent1">
                      <a:lumMod val="50000"/>
                    </a:schemeClr>
                  </a:solidFill>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36CB41CD-7F01-A1B6-3D03-EB073C44CCC4}"/>
                  </a:ext>
                </a:extLst>
              </p:cNvPr>
              <p:cNvSpPr txBox="1">
                <a:spLocks noRot="1" noChangeAspect="1" noMove="1" noResize="1" noEditPoints="1" noAdjustHandles="1" noChangeArrowheads="1" noChangeShapeType="1" noTextEdit="1"/>
              </p:cNvSpPr>
              <p:nvPr/>
            </p:nvSpPr>
            <p:spPr>
              <a:xfrm>
                <a:off x="3908390" y="3274415"/>
                <a:ext cx="2127436" cy="476477"/>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A0BB34-72CD-B2C4-6D6C-D9208C84DF8F}"/>
                  </a:ext>
                </a:extLst>
              </p:cNvPr>
              <p:cNvSpPr txBox="1"/>
              <p:nvPr/>
            </p:nvSpPr>
            <p:spPr>
              <a:xfrm>
                <a:off x="747183" y="3274415"/>
                <a:ext cx="176999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lumMod val="50000"/>
                                </a:schemeClr>
                              </a:solidFill>
                              <a:latin typeface="Cambria Math" panose="02040503050406030204" pitchFamily="18" charset="0"/>
                            </a:rPr>
                          </m:ctrlPr>
                        </m:sSubPr>
                        <m:e>
                          <m:r>
                            <a:rPr lang="en-US" sz="2400" b="1" i="1" smtClean="0">
                              <a:solidFill>
                                <a:schemeClr val="accent1">
                                  <a:lumMod val="50000"/>
                                </a:schemeClr>
                              </a:solidFill>
                              <a:latin typeface="Cambria Math" panose="02040503050406030204" pitchFamily="18" charset="0"/>
                            </a:rPr>
                            <m:t>𝝓</m:t>
                          </m:r>
                        </m:e>
                        <m:sub>
                          <m:r>
                            <a:rPr lang="en-US" sz="2400" b="0" i="1" smtClean="0">
                              <a:solidFill>
                                <a:schemeClr val="accent1">
                                  <a:lumMod val="50000"/>
                                </a:schemeClr>
                              </a:solidFill>
                              <a:latin typeface="Cambria Math" panose="02040503050406030204" pitchFamily="18" charset="0"/>
                            </a:rPr>
                            <m:t>𝑘</m:t>
                          </m:r>
                        </m:sub>
                      </m:sSub>
                    </m:oMath>
                  </m:oMathPara>
                </a14:m>
                <a:endParaRPr lang="LID4096" sz="2400" dirty="0">
                  <a:solidFill>
                    <a:schemeClr val="accent1">
                      <a:lumMod val="50000"/>
                    </a:schemeClr>
                  </a:solidFill>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0BA0BB34-72CD-B2C4-6D6C-D9208C84DF8F}"/>
                  </a:ext>
                </a:extLst>
              </p:cNvPr>
              <p:cNvSpPr txBox="1">
                <a:spLocks noRot="1" noChangeAspect="1" noMove="1" noResize="1" noEditPoints="1" noAdjustHandles="1" noChangeArrowheads="1" noChangeShapeType="1" noTextEdit="1"/>
              </p:cNvSpPr>
              <p:nvPr/>
            </p:nvSpPr>
            <p:spPr>
              <a:xfrm>
                <a:off x="747183" y="3274415"/>
                <a:ext cx="1769995" cy="461665"/>
              </a:xfrm>
              <a:prstGeom prst="rect">
                <a:avLst/>
              </a:prstGeom>
              <a:blipFill>
                <a:blip r:embed="rId4"/>
                <a:stretch>
                  <a:fillRect b="-18421"/>
                </a:stretch>
              </a:blipFill>
            </p:spPr>
            <p:txBody>
              <a:bodyPr/>
              <a:lstStyle/>
              <a:p>
                <a:r>
                  <a:rPr lang="LID4096">
                    <a:noFill/>
                  </a:rPr>
                  <a:t> </a:t>
                </a:r>
              </a:p>
            </p:txBody>
          </p:sp>
        </mc:Fallback>
      </mc:AlternateContent>
      <p:sp>
        <p:nvSpPr>
          <p:cNvPr id="10" name="TextBox 9">
            <a:extLst>
              <a:ext uri="{FF2B5EF4-FFF2-40B4-BE49-F238E27FC236}">
                <a16:creationId xmlns:a16="http://schemas.microsoft.com/office/drawing/2014/main" id="{9F8761BB-A5D4-4B14-921C-7EC0144A945C}"/>
              </a:ext>
            </a:extLst>
          </p:cNvPr>
          <p:cNvSpPr txBox="1"/>
          <p:nvPr/>
        </p:nvSpPr>
        <p:spPr>
          <a:xfrm>
            <a:off x="747183" y="3673668"/>
            <a:ext cx="1687639" cy="461665"/>
          </a:xfrm>
          <a:prstGeom prst="rect">
            <a:avLst/>
          </a:prstGeom>
          <a:noFill/>
        </p:spPr>
        <p:txBody>
          <a:bodyPr wrap="square" rtlCol="0">
            <a:spAutoFit/>
          </a:bodyPr>
          <a:lstStyle/>
          <a:p>
            <a:r>
              <a:rPr lang="en-US" sz="2400" dirty="0">
                <a:solidFill>
                  <a:srgbClr val="1F4E79"/>
                </a:solidFill>
                <a:latin typeface="Beaufort for LOL" panose="02020503050000020004" pitchFamily="18" charset="0"/>
                <a:cs typeface="Beaufort for LOL" panose="02020503050000020004" pitchFamily="18" charset="0"/>
              </a:rPr>
              <a:t>Set of nodes</a:t>
            </a:r>
          </a:p>
        </p:txBody>
      </p:sp>
      <p:sp>
        <p:nvSpPr>
          <p:cNvPr id="11" name="Arc 10">
            <a:extLst>
              <a:ext uri="{FF2B5EF4-FFF2-40B4-BE49-F238E27FC236}">
                <a16:creationId xmlns:a16="http://schemas.microsoft.com/office/drawing/2014/main" id="{0476043B-256D-35C6-9E04-498973F80416}"/>
              </a:ext>
            </a:extLst>
          </p:cNvPr>
          <p:cNvSpPr/>
          <p:nvPr/>
        </p:nvSpPr>
        <p:spPr>
          <a:xfrm>
            <a:off x="1929405" y="3235153"/>
            <a:ext cx="2632853" cy="540187"/>
          </a:xfrm>
          <a:prstGeom prst="arc">
            <a:avLst>
              <a:gd name="adj1" fmla="val 11039435"/>
              <a:gd name="adj2" fmla="val 21475613"/>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TextBox 11">
            <a:extLst>
              <a:ext uri="{FF2B5EF4-FFF2-40B4-BE49-F238E27FC236}">
                <a16:creationId xmlns:a16="http://schemas.microsoft.com/office/drawing/2014/main" id="{D6B9031A-B1B4-7CFC-F446-006C9E846A0A}"/>
              </a:ext>
            </a:extLst>
          </p:cNvPr>
          <p:cNvSpPr txBox="1"/>
          <p:nvPr/>
        </p:nvSpPr>
        <p:spPr>
          <a:xfrm>
            <a:off x="4128288" y="3673667"/>
            <a:ext cx="1687639" cy="461665"/>
          </a:xfrm>
          <a:prstGeom prst="rect">
            <a:avLst/>
          </a:prstGeom>
          <a:noFill/>
        </p:spPr>
        <p:txBody>
          <a:bodyPr wrap="square" rtlCol="0">
            <a:spAutoFit/>
          </a:bodyPr>
          <a:lstStyle/>
          <a:p>
            <a:r>
              <a:rPr lang="en-US" sz="2400" dirty="0">
                <a:solidFill>
                  <a:srgbClr val="1F4E79"/>
                </a:solidFill>
                <a:latin typeface="Beaufort for LOL" panose="02020503050000020004" pitchFamily="18" charset="0"/>
                <a:cs typeface="Beaufort for LOL" panose="02020503050000020004" pitchFamily="18" charset="0"/>
              </a:rPr>
              <a:t>Set of nodes</a:t>
            </a:r>
          </a:p>
        </p:txBody>
      </p:sp>
      <p:sp>
        <p:nvSpPr>
          <p:cNvPr id="13" name="TextBox 12">
            <a:extLst>
              <a:ext uri="{FF2B5EF4-FFF2-40B4-BE49-F238E27FC236}">
                <a16:creationId xmlns:a16="http://schemas.microsoft.com/office/drawing/2014/main" id="{977F44C0-789F-B273-C0E9-01E64E7BB1DB}"/>
              </a:ext>
            </a:extLst>
          </p:cNvPr>
          <p:cNvSpPr txBox="1"/>
          <p:nvPr/>
        </p:nvSpPr>
        <p:spPr>
          <a:xfrm>
            <a:off x="2003155" y="2397249"/>
            <a:ext cx="2890578"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…from which we typically jump to…</a:t>
            </a:r>
          </a:p>
        </p:txBody>
      </p:sp>
      <p:pic>
        <p:nvPicPr>
          <p:cNvPr id="2052" name="Picture 4" descr="Confused Math Lady (4080x2663px) : r/MemeRestoration">
            <a:extLst>
              <a:ext uri="{FF2B5EF4-FFF2-40B4-BE49-F238E27FC236}">
                <a16:creationId xmlns:a16="http://schemas.microsoft.com/office/drawing/2014/main" id="{3A564A77-099A-66EE-3074-C290D339F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4685" y="1395080"/>
            <a:ext cx="3787948" cy="24722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92A2F1A-654D-6920-727E-CCE95E3C88CE}"/>
              </a:ext>
            </a:extLst>
          </p:cNvPr>
          <p:cNvSpPr txBox="1"/>
          <p:nvPr/>
        </p:nvSpPr>
        <p:spPr>
          <a:xfrm>
            <a:off x="484116" y="4534586"/>
            <a:ext cx="289057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Example (made up):</a:t>
            </a:r>
          </a:p>
        </p:txBody>
      </p:sp>
      <p:sp>
        <p:nvSpPr>
          <p:cNvPr id="16" name="Oval 15">
            <a:extLst>
              <a:ext uri="{FF2B5EF4-FFF2-40B4-BE49-F238E27FC236}">
                <a16:creationId xmlns:a16="http://schemas.microsoft.com/office/drawing/2014/main" id="{290C844F-4A98-E699-827F-60FDAC9C18C9}"/>
              </a:ext>
            </a:extLst>
          </p:cNvPr>
          <p:cNvSpPr/>
          <p:nvPr/>
        </p:nvSpPr>
        <p:spPr>
          <a:xfrm>
            <a:off x="2252133" y="6053666"/>
            <a:ext cx="372534" cy="372534"/>
          </a:xfrm>
          <a:prstGeom prst="ellipse">
            <a:avLst/>
          </a:prstGeom>
          <a:solidFill>
            <a:schemeClr val="accent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0</a:t>
            </a:r>
            <a:endParaRPr lang="LID4096" dirty="0"/>
          </a:p>
        </p:txBody>
      </p:sp>
      <p:sp>
        <p:nvSpPr>
          <p:cNvPr id="17" name="Oval 16">
            <a:extLst>
              <a:ext uri="{FF2B5EF4-FFF2-40B4-BE49-F238E27FC236}">
                <a16:creationId xmlns:a16="http://schemas.microsoft.com/office/drawing/2014/main" id="{60267675-50DD-7A05-57B2-D92648A4D427}"/>
              </a:ext>
            </a:extLst>
          </p:cNvPr>
          <p:cNvSpPr/>
          <p:nvPr/>
        </p:nvSpPr>
        <p:spPr>
          <a:xfrm>
            <a:off x="2881764" y="6054586"/>
            <a:ext cx="372534" cy="372534"/>
          </a:xfrm>
          <a:prstGeom prst="ellipse">
            <a:avLst/>
          </a:prstGeom>
          <a:solidFill>
            <a:schemeClr val="accent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1</a:t>
            </a:r>
            <a:endParaRPr lang="LID4096" dirty="0"/>
          </a:p>
        </p:txBody>
      </p:sp>
      <p:sp>
        <p:nvSpPr>
          <p:cNvPr id="18" name="Oval 17">
            <a:extLst>
              <a:ext uri="{FF2B5EF4-FFF2-40B4-BE49-F238E27FC236}">
                <a16:creationId xmlns:a16="http://schemas.microsoft.com/office/drawing/2014/main" id="{9739C6A0-EEA8-EAAE-E599-C2C1A4D4B8FE}"/>
              </a:ext>
            </a:extLst>
          </p:cNvPr>
          <p:cNvSpPr/>
          <p:nvPr/>
        </p:nvSpPr>
        <p:spPr>
          <a:xfrm>
            <a:off x="3632087" y="6053666"/>
            <a:ext cx="372534" cy="372534"/>
          </a:xfrm>
          <a:prstGeom prst="ellipse">
            <a:avLst/>
          </a:prstGeom>
          <a:solidFill>
            <a:schemeClr val="accent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2</a:t>
            </a:r>
            <a:endParaRPr lang="LID4096" dirty="0"/>
          </a:p>
        </p:txBody>
      </p:sp>
      <p:sp>
        <p:nvSpPr>
          <p:cNvPr id="19" name="Oval 18">
            <a:extLst>
              <a:ext uri="{FF2B5EF4-FFF2-40B4-BE49-F238E27FC236}">
                <a16:creationId xmlns:a16="http://schemas.microsoft.com/office/drawing/2014/main" id="{487399F3-A8C6-63FD-9A77-0D5A36E73D8E}"/>
              </a:ext>
            </a:extLst>
          </p:cNvPr>
          <p:cNvSpPr/>
          <p:nvPr/>
        </p:nvSpPr>
        <p:spPr>
          <a:xfrm>
            <a:off x="4261718" y="6062133"/>
            <a:ext cx="372534" cy="372534"/>
          </a:xfrm>
          <a:prstGeom prst="ellipse">
            <a:avLst/>
          </a:prstGeom>
          <a:solidFill>
            <a:schemeClr val="accent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3</a:t>
            </a:r>
            <a:endParaRPr lang="LID4096" dirty="0"/>
          </a:p>
        </p:txBody>
      </p:sp>
      <p:sp>
        <p:nvSpPr>
          <p:cNvPr id="20" name="Oval 19">
            <a:extLst>
              <a:ext uri="{FF2B5EF4-FFF2-40B4-BE49-F238E27FC236}">
                <a16:creationId xmlns:a16="http://schemas.microsoft.com/office/drawing/2014/main" id="{9A6174AB-C651-F742-A517-A1E4215AEB30}"/>
              </a:ext>
            </a:extLst>
          </p:cNvPr>
          <p:cNvSpPr/>
          <p:nvPr/>
        </p:nvSpPr>
        <p:spPr>
          <a:xfrm>
            <a:off x="2576852" y="5267820"/>
            <a:ext cx="372534" cy="372534"/>
          </a:xfrm>
          <a:prstGeom prst="ellipse">
            <a:avLst/>
          </a:prstGeom>
          <a:solidFill>
            <a:schemeClr val="accent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4</a:t>
            </a:r>
            <a:endParaRPr lang="LID4096" dirty="0"/>
          </a:p>
        </p:txBody>
      </p:sp>
      <p:sp>
        <p:nvSpPr>
          <p:cNvPr id="21" name="Oval 20">
            <a:extLst>
              <a:ext uri="{FF2B5EF4-FFF2-40B4-BE49-F238E27FC236}">
                <a16:creationId xmlns:a16="http://schemas.microsoft.com/office/drawing/2014/main" id="{AD5E8C88-B362-B40A-6B85-4EA79AC388D9}"/>
              </a:ext>
            </a:extLst>
          </p:cNvPr>
          <p:cNvSpPr/>
          <p:nvPr/>
        </p:nvSpPr>
        <p:spPr>
          <a:xfrm>
            <a:off x="3929533" y="5267820"/>
            <a:ext cx="372534" cy="372534"/>
          </a:xfrm>
          <a:prstGeom prst="ellipse">
            <a:avLst/>
          </a:prstGeom>
          <a:solidFill>
            <a:schemeClr val="accent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5</a:t>
            </a:r>
            <a:endParaRPr lang="LID4096" dirty="0"/>
          </a:p>
        </p:txBody>
      </p:sp>
      <p:cxnSp>
        <p:nvCxnSpPr>
          <p:cNvPr id="23" name="Straight Connector 22">
            <a:extLst>
              <a:ext uri="{FF2B5EF4-FFF2-40B4-BE49-F238E27FC236}">
                <a16:creationId xmlns:a16="http://schemas.microsoft.com/office/drawing/2014/main" id="{A53877C2-3E3C-883F-A78C-841710D55490}"/>
              </a:ext>
            </a:extLst>
          </p:cNvPr>
          <p:cNvCxnSpPr>
            <a:stCxn id="16" idx="0"/>
            <a:endCxn id="20" idx="4"/>
          </p:cNvCxnSpPr>
          <p:nvPr/>
        </p:nvCxnSpPr>
        <p:spPr>
          <a:xfrm flipV="1">
            <a:off x="2438400" y="5640354"/>
            <a:ext cx="324719" cy="413312"/>
          </a:xfrm>
          <a:prstGeom prst="line">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C4E54DB-0121-7ADF-1558-3B5A414CF12D}"/>
              </a:ext>
            </a:extLst>
          </p:cNvPr>
          <p:cNvCxnSpPr>
            <a:cxnSpLocks/>
            <a:stCxn id="17" idx="0"/>
            <a:endCxn id="20" idx="4"/>
          </p:cNvCxnSpPr>
          <p:nvPr/>
        </p:nvCxnSpPr>
        <p:spPr>
          <a:xfrm flipH="1" flipV="1">
            <a:off x="2763119" y="5640354"/>
            <a:ext cx="304912" cy="414232"/>
          </a:xfrm>
          <a:prstGeom prst="line">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C67522-67A2-FA1D-D06F-7A7A4EF12527}"/>
              </a:ext>
            </a:extLst>
          </p:cNvPr>
          <p:cNvCxnSpPr>
            <a:cxnSpLocks/>
            <a:stCxn id="18" idx="0"/>
            <a:endCxn id="21" idx="4"/>
          </p:cNvCxnSpPr>
          <p:nvPr/>
        </p:nvCxnSpPr>
        <p:spPr>
          <a:xfrm flipV="1">
            <a:off x="3818354" y="5640354"/>
            <a:ext cx="297446" cy="413312"/>
          </a:xfrm>
          <a:prstGeom prst="line">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719995-30FC-E99F-1826-C9A7F01DE19C}"/>
              </a:ext>
            </a:extLst>
          </p:cNvPr>
          <p:cNvCxnSpPr>
            <a:cxnSpLocks/>
            <a:stCxn id="19" idx="0"/>
            <a:endCxn id="21" idx="4"/>
          </p:cNvCxnSpPr>
          <p:nvPr/>
        </p:nvCxnSpPr>
        <p:spPr>
          <a:xfrm flipH="1" flipV="1">
            <a:off x="4115800" y="5640354"/>
            <a:ext cx="332185" cy="421779"/>
          </a:xfrm>
          <a:prstGeom prst="line">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F161519-9A3D-4289-17B4-4A7B524609C1}"/>
                  </a:ext>
                </a:extLst>
              </p:cNvPr>
              <p:cNvSpPr txBox="1"/>
              <p:nvPr/>
            </p:nvSpPr>
            <p:spPr>
              <a:xfrm>
                <a:off x="4985602" y="5178689"/>
                <a:ext cx="30247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𝝓</m:t>
                          </m:r>
                        </m:e>
                        <m:sub>
                          <m:r>
                            <a:rPr lang="de-DE"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=(1,1,0,0,0,0)</m:t>
                      </m:r>
                    </m:oMath>
                  </m:oMathPara>
                </a14:m>
                <a:endParaRPr lang="LID4096" sz="2400" dirty="0">
                  <a:solidFill>
                    <a:schemeClr val="tx1"/>
                  </a:solidFill>
                  <a:latin typeface="Beaufort for LOL" panose="02020503050000020004" pitchFamily="18" charset="0"/>
                  <a:cs typeface="Beaufort for LOL" panose="02020503050000020004" pitchFamily="18" charset="0"/>
                </a:endParaRPr>
              </a:p>
            </p:txBody>
          </p:sp>
        </mc:Choice>
        <mc:Fallback xmlns="">
          <p:sp>
            <p:nvSpPr>
              <p:cNvPr id="33" name="TextBox 32">
                <a:extLst>
                  <a:ext uri="{FF2B5EF4-FFF2-40B4-BE49-F238E27FC236}">
                    <a16:creationId xmlns:a16="http://schemas.microsoft.com/office/drawing/2014/main" id="{EF161519-9A3D-4289-17B4-4A7B524609C1}"/>
                  </a:ext>
                </a:extLst>
              </p:cNvPr>
              <p:cNvSpPr txBox="1">
                <a:spLocks noRot="1" noChangeAspect="1" noMove="1" noResize="1" noEditPoints="1" noAdjustHandles="1" noChangeArrowheads="1" noChangeShapeType="1" noTextEdit="1"/>
              </p:cNvSpPr>
              <p:nvPr/>
            </p:nvSpPr>
            <p:spPr>
              <a:xfrm>
                <a:off x="4985602" y="5178689"/>
                <a:ext cx="3024762" cy="461665"/>
              </a:xfrm>
              <a:prstGeom prst="rect">
                <a:avLst/>
              </a:prstGeom>
              <a:blipFill>
                <a:blip r:embed="rId6"/>
                <a:stretch>
                  <a:fillRect b="-20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BEB28A6-23EF-FC6C-7956-33DEC53B150B}"/>
                  </a:ext>
                </a:extLst>
              </p:cNvPr>
              <p:cNvSpPr txBox="1"/>
              <p:nvPr/>
            </p:nvSpPr>
            <p:spPr>
              <a:xfrm>
                <a:off x="4985602" y="5858073"/>
                <a:ext cx="30247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𝝓</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=(0,0,1,1,0,0)</m:t>
                      </m:r>
                    </m:oMath>
                  </m:oMathPara>
                </a14:m>
                <a:endParaRPr lang="LID4096" sz="2400" dirty="0">
                  <a:solidFill>
                    <a:schemeClr val="tx1"/>
                  </a:solidFill>
                  <a:latin typeface="Beaufort for LOL" panose="02020503050000020004" pitchFamily="18" charset="0"/>
                  <a:cs typeface="Beaufort for LOL" panose="02020503050000020004" pitchFamily="18" charset="0"/>
                </a:endParaRPr>
              </a:p>
            </p:txBody>
          </p:sp>
        </mc:Choice>
        <mc:Fallback xmlns="">
          <p:sp>
            <p:nvSpPr>
              <p:cNvPr id="34" name="TextBox 33">
                <a:extLst>
                  <a:ext uri="{FF2B5EF4-FFF2-40B4-BE49-F238E27FC236}">
                    <a16:creationId xmlns:a16="http://schemas.microsoft.com/office/drawing/2014/main" id="{1BEB28A6-23EF-FC6C-7956-33DEC53B150B}"/>
                  </a:ext>
                </a:extLst>
              </p:cNvPr>
              <p:cNvSpPr txBox="1">
                <a:spLocks noRot="1" noChangeAspect="1" noMove="1" noResize="1" noEditPoints="1" noAdjustHandles="1" noChangeArrowheads="1" noChangeShapeType="1" noTextEdit="1"/>
              </p:cNvSpPr>
              <p:nvPr/>
            </p:nvSpPr>
            <p:spPr>
              <a:xfrm>
                <a:off x="4985602" y="5858073"/>
                <a:ext cx="3024762" cy="461665"/>
              </a:xfrm>
              <a:prstGeom prst="rect">
                <a:avLst/>
              </a:prstGeom>
              <a:blipFill>
                <a:blip r:embed="rId7"/>
                <a:stretch>
                  <a:fillRect b="-1842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B44AA15-4F54-3311-34BE-BEA8320E754F}"/>
                  </a:ext>
                </a:extLst>
              </p:cNvPr>
              <p:cNvSpPr txBox="1"/>
              <p:nvPr/>
            </p:nvSpPr>
            <p:spPr>
              <a:xfrm>
                <a:off x="8102767" y="5178689"/>
                <a:ext cx="30247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𝝍</m:t>
                          </m:r>
                        </m:e>
                        <m:sub>
                          <m:r>
                            <a:rPr lang="de-DE"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=(0,0,0,0,1,0)</m:t>
                      </m:r>
                    </m:oMath>
                  </m:oMathPara>
                </a14:m>
                <a:endParaRPr lang="LID4096" sz="2400" dirty="0">
                  <a:solidFill>
                    <a:schemeClr val="tx1"/>
                  </a:solidFill>
                  <a:latin typeface="Beaufort for LOL" panose="02020503050000020004" pitchFamily="18" charset="0"/>
                  <a:cs typeface="Beaufort for LOL" panose="02020503050000020004" pitchFamily="18" charset="0"/>
                </a:endParaRPr>
              </a:p>
            </p:txBody>
          </p:sp>
        </mc:Choice>
        <mc:Fallback xmlns="">
          <p:sp>
            <p:nvSpPr>
              <p:cNvPr id="35" name="TextBox 34">
                <a:extLst>
                  <a:ext uri="{FF2B5EF4-FFF2-40B4-BE49-F238E27FC236}">
                    <a16:creationId xmlns:a16="http://schemas.microsoft.com/office/drawing/2014/main" id="{7B44AA15-4F54-3311-34BE-BEA8320E754F}"/>
                  </a:ext>
                </a:extLst>
              </p:cNvPr>
              <p:cNvSpPr txBox="1">
                <a:spLocks noRot="1" noChangeAspect="1" noMove="1" noResize="1" noEditPoints="1" noAdjustHandles="1" noChangeArrowheads="1" noChangeShapeType="1" noTextEdit="1"/>
              </p:cNvSpPr>
              <p:nvPr/>
            </p:nvSpPr>
            <p:spPr>
              <a:xfrm>
                <a:off x="8102767" y="5178689"/>
                <a:ext cx="3024762" cy="461665"/>
              </a:xfrm>
              <a:prstGeom prst="rect">
                <a:avLst/>
              </a:prstGeom>
              <a:blipFill>
                <a:blip r:embed="rId8"/>
                <a:stretch>
                  <a:fillRect b="-20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ABE53F6-3583-F547-6E4B-11C9070A6D32}"/>
                  </a:ext>
                </a:extLst>
              </p:cNvPr>
              <p:cNvSpPr txBox="1"/>
              <p:nvPr/>
            </p:nvSpPr>
            <p:spPr>
              <a:xfrm>
                <a:off x="8102767" y="5858073"/>
                <a:ext cx="302476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𝝍</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=(0,0,0,0,0,1)</m:t>
                      </m:r>
                    </m:oMath>
                  </m:oMathPara>
                </a14:m>
                <a:endParaRPr lang="LID4096" sz="2400" dirty="0">
                  <a:solidFill>
                    <a:schemeClr val="tx1"/>
                  </a:solidFill>
                  <a:latin typeface="Beaufort for LOL" panose="02020503050000020004" pitchFamily="18" charset="0"/>
                  <a:cs typeface="Beaufort for LOL" panose="02020503050000020004" pitchFamily="18" charset="0"/>
                </a:endParaRPr>
              </a:p>
            </p:txBody>
          </p:sp>
        </mc:Choice>
        <mc:Fallback xmlns="">
          <p:sp>
            <p:nvSpPr>
              <p:cNvPr id="36" name="TextBox 35">
                <a:extLst>
                  <a:ext uri="{FF2B5EF4-FFF2-40B4-BE49-F238E27FC236}">
                    <a16:creationId xmlns:a16="http://schemas.microsoft.com/office/drawing/2014/main" id="{2ABE53F6-3583-F547-6E4B-11C9070A6D32}"/>
                  </a:ext>
                </a:extLst>
              </p:cNvPr>
              <p:cNvSpPr txBox="1">
                <a:spLocks noRot="1" noChangeAspect="1" noMove="1" noResize="1" noEditPoints="1" noAdjustHandles="1" noChangeArrowheads="1" noChangeShapeType="1" noTextEdit="1"/>
              </p:cNvSpPr>
              <p:nvPr/>
            </p:nvSpPr>
            <p:spPr>
              <a:xfrm>
                <a:off x="8102767" y="5858073"/>
                <a:ext cx="3024762" cy="461665"/>
              </a:xfrm>
              <a:prstGeom prst="rect">
                <a:avLst/>
              </a:prstGeom>
              <a:blipFill>
                <a:blip r:embed="rId9"/>
                <a:stretch>
                  <a:fillRect b="-18421"/>
                </a:stretch>
              </a:blipFill>
            </p:spPr>
            <p:txBody>
              <a:bodyPr/>
              <a:lstStyle/>
              <a:p>
                <a:r>
                  <a:rPr lang="LID4096">
                    <a:noFill/>
                  </a:rPr>
                  <a:t> </a:t>
                </a:r>
              </a:p>
            </p:txBody>
          </p:sp>
        </mc:Fallback>
      </mc:AlternateContent>
    </p:spTree>
    <p:extLst>
      <p:ext uri="{BB962C8B-B14F-4D97-AF65-F5344CB8AC3E}">
        <p14:creationId xmlns:p14="http://schemas.microsoft.com/office/powerpoint/2010/main" val="401093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33" grpId="0"/>
      <p:bldP spid="34" grpId="0"/>
      <p:bldP spid="35" grpId="0"/>
      <p:bldP spid="3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ADC2A-4013-F6C8-EFCD-AA3C92B77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C17C90-7960-0D98-2C89-F2556EFDCCC0}"/>
              </a:ext>
            </a:extLst>
          </p:cNvPr>
          <p:cNvSpPr>
            <a:spLocks noGrp="1"/>
          </p:cNvSpPr>
          <p:nvPr>
            <p:ph type="title"/>
          </p:nvPr>
        </p:nvSpPr>
        <p:spPr>
          <a:xfrm>
            <a:off x="242891" y="-119587"/>
            <a:ext cx="11821518" cy="1325562"/>
          </a:xfrm>
        </p:spPr>
        <p:txBody>
          <a:bodyPr/>
          <a:lstStyle/>
          <a:p>
            <a:r>
              <a:rPr lang="en-US" dirty="0"/>
              <a:t>Diffusion maps: spectral decomposition on random walks</a:t>
            </a:r>
            <a:endParaRPr lang="en-AT" dirty="0"/>
          </a:p>
        </p:txBody>
      </p:sp>
      <p:sp>
        <p:nvSpPr>
          <p:cNvPr id="3" name="Slide Number Placeholder 2">
            <a:extLst>
              <a:ext uri="{FF2B5EF4-FFF2-40B4-BE49-F238E27FC236}">
                <a16:creationId xmlns:a16="http://schemas.microsoft.com/office/drawing/2014/main" id="{515FA563-6336-54F6-281C-9B568E921871}"/>
              </a:ext>
            </a:extLst>
          </p:cNvPr>
          <p:cNvSpPr>
            <a:spLocks noGrp="1"/>
          </p:cNvSpPr>
          <p:nvPr>
            <p:ph type="sldNum" sz="quarter" idx="12"/>
          </p:nvPr>
        </p:nvSpPr>
        <p:spPr/>
        <p:txBody>
          <a:bodyPr/>
          <a:lstStyle/>
          <a:p>
            <a:fld id="{CC491BDB-77F2-4EF0-887C-9DE660584513}" type="slidenum">
              <a:rPr lang="en-GB" smtClean="0"/>
              <a:pPr/>
              <a:t>74</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2D5421-52EF-E43C-3B35-3C0642D17788}"/>
                  </a:ext>
                </a:extLst>
              </p:cNvPr>
              <p:cNvSpPr txBox="1"/>
              <p:nvPr/>
            </p:nvSpPr>
            <p:spPr>
              <a:xfrm>
                <a:off x="242892" y="1111937"/>
                <a:ext cx="11505160"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Using the results from the exercises, we know that </a:t>
                </a:r>
              </a:p>
              <a:p>
                <a:pPr marL="914400" lvl="1" indent="-457200">
                  <a:buFont typeface="+mj-lt"/>
                  <a:buAutoNum type="arabicPeriod"/>
                </a:pPr>
                <a:r>
                  <a:rPr lang="en-US" sz="2400" b="0" dirty="0">
                    <a:cs typeface="Beaufort for LOL" panose="02020503050000020004" pitchFamily="18" charset="0"/>
                  </a:rPr>
                  <a:t> </a:t>
                </a:r>
                <a14:m>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𝜙</m:t>
                        </m:r>
                      </m:e>
                      <m:sub>
                        <m:r>
                          <a:rPr lang="en-US" sz="2400" b="0" i="1" smtClean="0">
                            <a:latin typeface="Cambria Math" panose="02040503050406030204" pitchFamily="18" charset="0"/>
                            <a:cs typeface="Beaufort for LOL" panose="02020503050000020004" pitchFamily="18" charset="0"/>
                          </a:rPr>
                          <m:t>0</m:t>
                        </m:r>
                      </m:sub>
                    </m:sSub>
                  </m:oMath>
                </a14:m>
                <a:r>
                  <a:rPr lang="en-US" sz="2400" dirty="0">
                    <a:latin typeface="Beaufort for LOL" panose="02020503050000020004" pitchFamily="18" charset="0"/>
                    <a:cs typeface="Beaufort for LOL" panose="02020503050000020004" pitchFamily="18" charset="0"/>
                  </a:rPr>
                  <a:t> is the 1-vector and thus always the same, meaning we can neglect it.</a:t>
                </a:r>
              </a:p>
              <a:p>
                <a:pPr marL="914400" lvl="1" indent="-457200">
                  <a:buFont typeface="+mj-lt"/>
                  <a:buAutoNum type="arabicPeriod"/>
                </a:pPr>
                <a:r>
                  <a:rPr lang="en-US" sz="2400" dirty="0">
                    <a:latin typeface="Beaufort for LOL" panose="02020503050000020004" pitchFamily="18" charset="0"/>
                    <a:cs typeface="Beaufort for LOL" panose="02020503050000020004" pitchFamily="18" charset="0"/>
                  </a:rPr>
                  <a:t>For large enough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𝑡</m:t>
                    </m:r>
                  </m:oMath>
                </a14:m>
                <a:r>
                  <a:rPr lang="en-US" sz="2400" dirty="0">
                    <a:latin typeface="Beaufort for LOL" panose="02020503050000020004" pitchFamily="18" charset="0"/>
                    <a:cs typeface="Beaufort for LOL" panose="02020503050000020004" pitchFamily="18" charset="0"/>
                  </a:rPr>
                  <a:t>, the smallest eigenvalues will quickly go to 0.</a:t>
                </a:r>
              </a:p>
            </p:txBody>
          </p:sp>
        </mc:Choice>
        <mc:Fallback xmlns="">
          <p:sp>
            <p:nvSpPr>
              <p:cNvPr id="4" name="TextBox 3">
                <a:extLst>
                  <a:ext uri="{FF2B5EF4-FFF2-40B4-BE49-F238E27FC236}">
                    <a16:creationId xmlns:a16="http://schemas.microsoft.com/office/drawing/2014/main" id="{242D5421-52EF-E43C-3B35-3C0642D17788}"/>
                  </a:ext>
                </a:extLst>
              </p:cNvPr>
              <p:cNvSpPr txBox="1">
                <a:spLocks noRot="1" noChangeAspect="1" noMove="1" noResize="1" noEditPoints="1" noAdjustHandles="1" noChangeArrowheads="1" noChangeShapeType="1" noTextEdit="1"/>
              </p:cNvSpPr>
              <p:nvPr/>
            </p:nvSpPr>
            <p:spPr>
              <a:xfrm>
                <a:off x="242892" y="1111937"/>
                <a:ext cx="11505160" cy="1200329"/>
              </a:xfrm>
              <a:prstGeom prst="rect">
                <a:avLst/>
              </a:prstGeom>
              <a:blipFill>
                <a:blip r:embed="rId2"/>
                <a:stretch>
                  <a:fillRect l="-848" t="-4061" b="-12183"/>
                </a:stretch>
              </a:blipFill>
            </p:spPr>
            <p:txBody>
              <a:bodyPr/>
              <a:lstStyle/>
              <a:p>
                <a:r>
                  <a:rPr lang="LID4096">
                    <a:noFill/>
                  </a:rPr>
                  <a:t> </a:t>
                </a:r>
              </a:p>
            </p:txBody>
          </p:sp>
        </mc:Fallback>
      </mc:AlternateContent>
      <p:sp>
        <p:nvSpPr>
          <p:cNvPr id="34" name="TextBox 33">
            <a:extLst>
              <a:ext uri="{FF2B5EF4-FFF2-40B4-BE49-F238E27FC236}">
                <a16:creationId xmlns:a16="http://schemas.microsoft.com/office/drawing/2014/main" id="{5B405742-318E-3ADA-A904-1D28E020E127}"/>
              </a:ext>
            </a:extLst>
          </p:cNvPr>
          <p:cNvSpPr txBox="1"/>
          <p:nvPr/>
        </p:nvSpPr>
        <p:spPr>
          <a:xfrm>
            <a:off x="8619502" y="6487873"/>
            <a:ext cx="3412099" cy="400110"/>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Details: see handwritten notes</a:t>
            </a:r>
          </a:p>
        </p:txBody>
      </p:sp>
      <p:sp>
        <p:nvSpPr>
          <p:cNvPr id="14" name="Rectangle: Rounded Corners 13">
            <a:extLst>
              <a:ext uri="{FF2B5EF4-FFF2-40B4-BE49-F238E27FC236}">
                <a16:creationId xmlns:a16="http://schemas.microsoft.com/office/drawing/2014/main" id="{7B1D3BD1-5F74-8853-F11F-F72DBB72B287}"/>
              </a:ext>
            </a:extLst>
          </p:cNvPr>
          <p:cNvSpPr/>
          <p:nvPr/>
        </p:nvSpPr>
        <p:spPr>
          <a:xfrm>
            <a:off x="4584345" y="3314209"/>
            <a:ext cx="3204265" cy="1119398"/>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1DB97B-CA2B-1B1C-3C36-52D4A987F20A}"/>
                  </a:ext>
                </a:extLst>
              </p:cNvPr>
              <p:cNvSpPr txBox="1"/>
              <p:nvPr/>
            </p:nvSpPr>
            <p:spPr>
              <a:xfrm>
                <a:off x="4700302" y="3369796"/>
                <a:ext cx="2886752" cy="104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panose="02040503050406030204" pitchFamily="18" charset="0"/>
                              <a:cs typeface="Beaufort for LOL" panose="02020503050000020004" pitchFamily="18" charset="0"/>
                            </a:rPr>
                          </m:ctrlPr>
                        </m:sSubSupPr>
                        <m:e>
                          <m:r>
                            <a:rPr lang="en-US" sz="2400" b="1" i="1" dirty="0">
                              <a:latin typeface="Cambria Math" panose="02040503050406030204" pitchFamily="18" charset="0"/>
                              <a:cs typeface="Beaufort for LOL" panose="02020503050000020004" pitchFamily="18" charset="0"/>
                            </a:rPr>
                            <m:t>𝒆</m:t>
                          </m:r>
                        </m:e>
                        <m:sub>
                          <m:r>
                            <a:rPr lang="en-US" sz="2400" i="1" dirty="0">
                              <a:latin typeface="Cambria Math" panose="02040503050406030204" pitchFamily="18" charset="0"/>
                              <a:cs typeface="Beaufort for LOL" panose="02020503050000020004" pitchFamily="18" charset="0"/>
                            </a:rPr>
                            <m:t>𝑖</m:t>
                          </m:r>
                        </m:sub>
                        <m:sup>
                          <m:r>
                            <a:rPr lang="en-US" sz="2400" i="1" dirty="0">
                              <a:latin typeface="Cambria Math" panose="02040503050406030204" pitchFamily="18" charset="0"/>
                              <a:cs typeface="Beaufort for LOL" panose="02020503050000020004" pitchFamily="18" charset="0"/>
                            </a:rPr>
                            <m:t>𝑇</m:t>
                          </m:r>
                        </m:sup>
                      </m:sSubSup>
                      <m:sSup>
                        <m:sSupPr>
                          <m:ctrlPr>
                            <a:rPr lang="en-US" sz="2400" b="1" i="1" dirty="0">
                              <a:latin typeface="Cambria Math" panose="02040503050406030204" pitchFamily="18" charset="0"/>
                              <a:cs typeface="Beaufort for LOL" panose="02020503050000020004" pitchFamily="18" charset="0"/>
                            </a:rPr>
                          </m:ctrlPr>
                        </m:sSupPr>
                        <m:e>
                          <m:r>
                            <a:rPr lang="en-US" sz="2400" b="1" i="1" dirty="0">
                              <a:latin typeface="Cambria Math" panose="02040503050406030204" pitchFamily="18" charset="0"/>
                              <a:cs typeface="Beaufort for LOL" panose="02020503050000020004" pitchFamily="18" charset="0"/>
                            </a:rPr>
                            <m:t>𝑴</m:t>
                          </m:r>
                        </m:e>
                        <m:sup>
                          <m:r>
                            <a:rPr lang="en-US" sz="2400" i="1" dirty="0">
                              <a:latin typeface="Cambria Math" panose="02040503050406030204" pitchFamily="18" charset="0"/>
                              <a:cs typeface="Beaufort for LOL" panose="02020503050000020004" pitchFamily="18" charset="0"/>
                            </a:rPr>
                            <m:t>𝑡</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𝑘</m:t>
                          </m:r>
                          <m:r>
                            <a:rPr lang="en-US" sz="2400" b="0" i="1" smtClean="0">
                              <a:latin typeface="Cambria Math" panose="02040503050406030204" pitchFamily="18" charset="0"/>
                            </a:rPr>
                            <m:t>=2</m:t>
                          </m:r>
                        </m:sub>
                        <m:sup>
                          <m:r>
                            <a:rPr lang="en-US" sz="2400" b="0" i="1" smtClean="0">
                              <a:latin typeface="Cambria Math" panose="02040503050406030204" pitchFamily="18" charset="0"/>
                            </a:rPr>
                            <m:t>𝑑</m:t>
                          </m:r>
                          <m:r>
                            <a:rPr lang="en-US" sz="2400" b="0" i="1" smtClean="0">
                              <a:latin typeface="Cambria Math" panose="02040503050406030204" pitchFamily="18" charset="0"/>
                            </a:rPr>
                            <m:t>+1</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𝜆</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𝑡</m:t>
                              </m:r>
                            </m:sup>
                          </m:sSub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𝜙</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𝑖</m:t>
                              </m:r>
                            </m:sub>
                          </m:sSub>
                          <m:sSubSup>
                            <m:sSubSupPr>
                              <m:ctrlPr>
                                <a:rPr lang="en-US" sz="2400" b="0" i="1" smtClean="0">
                                  <a:latin typeface="Cambria Math" panose="02040503050406030204" pitchFamily="18" charset="0"/>
                                </a:rPr>
                              </m:ctrlPr>
                            </m:sSubSupPr>
                            <m:e>
                              <m:r>
                                <a:rPr lang="en-US" sz="2400" b="1" i="1" smtClean="0">
                                  <a:latin typeface="Cambria Math" panose="02040503050406030204" pitchFamily="18" charset="0"/>
                                </a:rPr>
                                <m:t>𝝍</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𝑇</m:t>
                              </m:r>
                            </m:sup>
                          </m:sSubSup>
                        </m:e>
                      </m:nary>
                    </m:oMath>
                  </m:oMathPara>
                </a14:m>
                <a:endParaRPr lang="LID4096" sz="2400" dirty="0"/>
              </a:p>
            </p:txBody>
          </p:sp>
        </mc:Choice>
        <mc:Fallback xmlns="">
          <p:sp>
            <p:nvSpPr>
              <p:cNvPr id="16" name="TextBox 15">
                <a:extLst>
                  <a:ext uri="{FF2B5EF4-FFF2-40B4-BE49-F238E27FC236}">
                    <a16:creationId xmlns:a16="http://schemas.microsoft.com/office/drawing/2014/main" id="{3B1DB97B-CA2B-1B1C-3C36-52D4A987F20A}"/>
                  </a:ext>
                </a:extLst>
              </p:cNvPr>
              <p:cNvSpPr txBox="1">
                <a:spLocks noRot="1" noChangeAspect="1" noMove="1" noResize="1" noEditPoints="1" noAdjustHandles="1" noChangeArrowheads="1" noChangeShapeType="1" noTextEdit="1"/>
              </p:cNvSpPr>
              <p:nvPr/>
            </p:nvSpPr>
            <p:spPr>
              <a:xfrm>
                <a:off x="4700302" y="3369796"/>
                <a:ext cx="2886752" cy="1045927"/>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00DE9D6-91F8-13A9-B1DE-4F8B90689424}"/>
                  </a:ext>
                </a:extLst>
              </p:cNvPr>
              <p:cNvSpPr txBox="1"/>
              <p:nvPr/>
            </p:nvSpPr>
            <p:spPr>
              <a:xfrm>
                <a:off x="242892" y="2445599"/>
                <a:ext cx="1150516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Thus, </a:t>
                </a:r>
                <a:r>
                  <a:rPr lang="en-US" sz="2400" dirty="0">
                    <a:latin typeface="Beaufort for LOL" panose="02020503050000020004" pitchFamily="18" charset="0"/>
                    <a:cs typeface="Beaufort for LOL" panose="02020503050000020004" pitchFamily="18" charset="0"/>
                  </a:rPr>
                  <a:t>we truncate our representation, keeping only the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𝑑</m:t>
                    </m:r>
                    <m:r>
                      <a:rPr lang="en-US" sz="2400" b="0" i="1" dirty="0" smtClean="0">
                        <a:latin typeface="Cambria Math" panose="02040503050406030204" pitchFamily="18" charset="0"/>
                        <a:cs typeface="Beaufort for LOL" panose="02020503050000020004" pitchFamily="18" charset="0"/>
                      </a:rPr>
                      <m:t>&lt;</m:t>
                    </m:r>
                    <m:r>
                      <a:rPr lang="en-US" sz="2400" b="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components with the largest (non-trivial) eigenvalues:</a:t>
                </a:r>
              </a:p>
            </p:txBody>
          </p:sp>
        </mc:Choice>
        <mc:Fallback xmlns="">
          <p:sp>
            <p:nvSpPr>
              <p:cNvPr id="5" name="TextBox 4">
                <a:extLst>
                  <a:ext uri="{FF2B5EF4-FFF2-40B4-BE49-F238E27FC236}">
                    <a16:creationId xmlns:a16="http://schemas.microsoft.com/office/drawing/2014/main" id="{B00DE9D6-91F8-13A9-B1DE-4F8B90689424}"/>
                  </a:ext>
                </a:extLst>
              </p:cNvPr>
              <p:cNvSpPr txBox="1">
                <a:spLocks noRot="1" noChangeAspect="1" noMove="1" noResize="1" noEditPoints="1" noAdjustHandles="1" noChangeArrowheads="1" noChangeShapeType="1" noTextEdit="1"/>
              </p:cNvSpPr>
              <p:nvPr/>
            </p:nvSpPr>
            <p:spPr>
              <a:xfrm>
                <a:off x="242892" y="2445599"/>
                <a:ext cx="11505160" cy="830997"/>
              </a:xfrm>
              <a:prstGeom prst="rect">
                <a:avLst/>
              </a:prstGeom>
              <a:blipFill>
                <a:blip r:embed="rId4"/>
                <a:stretch>
                  <a:fillRect l="-848" t="-5882" r="-212" b="-16176"/>
                </a:stretch>
              </a:blipFill>
            </p:spPr>
            <p:txBody>
              <a:bodyPr/>
              <a:lstStyle/>
              <a:p>
                <a:r>
                  <a:rPr lang="LID4096">
                    <a:noFill/>
                  </a:rPr>
                  <a:t> </a:t>
                </a:r>
              </a:p>
            </p:txBody>
          </p:sp>
        </mc:Fallback>
      </mc:AlternateContent>
      <p:sp>
        <p:nvSpPr>
          <p:cNvPr id="9" name="Rectangle: Rounded Corners 8">
            <a:extLst>
              <a:ext uri="{FF2B5EF4-FFF2-40B4-BE49-F238E27FC236}">
                <a16:creationId xmlns:a16="http://schemas.microsoft.com/office/drawing/2014/main" id="{876646EC-B3B9-31F4-3241-ADE494367CC3}"/>
              </a:ext>
            </a:extLst>
          </p:cNvPr>
          <p:cNvSpPr/>
          <p:nvPr/>
        </p:nvSpPr>
        <p:spPr>
          <a:xfrm>
            <a:off x="201645" y="5045050"/>
            <a:ext cx="11788710" cy="142240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256921E-55FC-4700-0FFF-557600266401}"/>
                  </a:ext>
                </a:extLst>
              </p:cNvPr>
              <p:cNvSpPr txBox="1"/>
              <p:nvPr/>
            </p:nvSpPr>
            <p:spPr>
              <a:xfrm>
                <a:off x="214712" y="5111589"/>
                <a:ext cx="1185793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For data sample </a:t>
                </a:r>
                <a14:m>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r>
                          <a:rPr lang="en-US" sz="2400" b="1" i="1" smtClean="0">
                            <a:latin typeface="Cambria Math" panose="02040503050406030204" pitchFamily="18" charset="0"/>
                            <a:cs typeface="Beaufort for LOL" panose="02020503050000020004" pitchFamily="18" charset="0"/>
                          </a:rPr>
                          <m:t>𝒙</m:t>
                        </m:r>
                      </m:e>
                      <m:sub>
                        <m:r>
                          <a:rPr lang="en-US" sz="2400" b="0" i="1"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its </a:t>
                </a:r>
                <a:r>
                  <a:rPr lang="en-US" sz="2400" b="1" dirty="0">
                    <a:latin typeface="Beaufort for LOL" panose="02020503050000020004" pitchFamily="18" charset="0"/>
                    <a:cs typeface="Beaufort for LOL" panose="02020503050000020004" pitchFamily="18" charset="0"/>
                  </a:rPr>
                  <a:t>diffusion map (Laplacian Eigenmap) representation </a:t>
                </a:r>
                <a:r>
                  <a:rPr lang="en-US" sz="2400" dirty="0">
                    <a:latin typeface="Beaufort for LOL" panose="02020503050000020004" pitchFamily="18" charset="0"/>
                    <a:cs typeface="Beaufort for LOL" panose="02020503050000020004" pitchFamily="18" charset="0"/>
                  </a:rPr>
                  <a:t>is given by:</a:t>
                </a:r>
              </a:p>
            </p:txBody>
          </p:sp>
        </mc:Choice>
        <mc:Fallback xmlns="">
          <p:sp>
            <p:nvSpPr>
              <p:cNvPr id="15" name="TextBox 14">
                <a:extLst>
                  <a:ext uri="{FF2B5EF4-FFF2-40B4-BE49-F238E27FC236}">
                    <a16:creationId xmlns:a16="http://schemas.microsoft.com/office/drawing/2014/main" id="{F256921E-55FC-4700-0FFF-557600266401}"/>
                  </a:ext>
                </a:extLst>
              </p:cNvPr>
              <p:cNvSpPr txBox="1">
                <a:spLocks noRot="1" noChangeAspect="1" noMove="1" noResize="1" noEditPoints="1" noAdjustHandles="1" noChangeArrowheads="1" noChangeShapeType="1" noTextEdit="1"/>
              </p:cNvSpPr>
              <p:nvPr/>
            </p:nvSpPr>
            <p:spPr>
              <a:xfrm>
                <a:off x="214712" y="5111589"/>
                <a:ext cx="11857932" cy="461665"/>
              </a:xfrm>
              <a:prstGeom prst="rect">
                <a:avLst/>
              </a:prstGeom>
              <a:blipFill>
                <a:blip r:embed="rId5"/>
                <a:stretch>
                  <a:fillRect l="-771" t="-10667" b="-30667"/>
                </a:stretch>
              </a:blipFill>
            </p:spPr>
            <p:txBody>
              <a:bodyPr/>
              <a:lstStyle/>
              <a:p>
                <a:r>
                  <a:rPr lang="LID4096">
                    <a:noFill/>
                  </a:rPr>
                  <a:t> </a:t>
                </a:r>
              </a:p>
            </p:txBody>
          </p:sp>
        </mc:Fallback>
      </mc:AlternateContent>
      <p:sp>
        <p:nvSpPr>
          <p:cNvPr id="17" name="TextBox 16">
            <a:extLst>
              <a:ext uri="{FF2B5EF4-FFF2-40B4-BE49-F238E27FC236}">
                <a16:creationId xmlns:a16="http://schemas.microsoft.com/office/drawing/2014/main" id="{BF64D0C5-0A82-1B47-0EC9-906B403C7350}"/>
              </a:ext>
            </a:extLst>
          </p:cNvPr>
          <p:cNvSpPr txBox="1"/>
          <p:nvPr/>
        </p:nvSpPr>
        <p:spPr>
          <a:xfrm>
            <a:off x="201645" y="4513626"/>
            <a:ext cx="1150516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From this, </a:t>
            </a:r>
            <a:r>
              <a:rPr lang="en-US" sz="2400" dirty="0">
                <a:latin typeface="Beaufort for LOL" panose="02020503050000020004" pitchFamily="18" charset="0"/>
                <a:cs typeface="Beaufort for LOL" panose="02020503050000020004" pitchFamily="18" charset="0"/>
              </a:rPr>
              <a:t>we can immediately extract the low-dimensional representations of our data:</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4002BCD-694B-3CB6-71FD-8CEB62418B02}"/>
                  </a:ext>
                </a:extLst>
              </p:cNvPr>
              <p:cNvSpPr txBox="1"/>
              <p:nvPr/>
            </p:nvSpPr>
            <p:spPr>
              <a:xfrm>
                <a:off x="4309099" y="5713336"/>
                <a:ext cx="3958776" cy="438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panose="02040503050406030204" pitchFamily="18" charset="0"/>
                              <a:cs typeface="Beaufort for LOL" panose="02020503050000020004" pitchFamily="18" charset="0"/>
                            </a:rPr>
                          </m:ctrlPr>
                        </m:sSubSupPr>
                        <m:e>
                          <m:r>
                            <a:rPr lang="en-US" sz="2400" b="1" i="1" dirty="0" smtClean="0">
                              <a:latin typeface="Cambria Math" panose="02040503050406030204" pitchFamily="18" charset="0"/>
                              <a:cs typeface="Beaufort for LOL" panose="02020503050000020004" pitchFamily="18" charset="0"/>
                            </a:rPr>
                            <m:t>𝒚</m:t>
                          </m:r>
                        </m:e>
                        <m:sub>
                          <m:r>
                            <a:rPr lang="en-US" sz="2400" b="0" i="1" dirty="0" smtClean="0">
                              <a:latin typeface="Cambria Math" panose="02040503050406030204" pitchFamily="18" charset="0"/>
                              <a:cs typeface="Beaufort for LOL" panose="02020503050000020004" pitchFamily="18" charset="0"/>
                            </a:rPr>
                            <m:t>𝑖</m:t>
                          </m:r>
                        </m:sub>
                        <m:sup>
                          <m:r>
                            <a:rPr lang="en-US" sz="2400" b="0" i="1" dirty="0" smtClean="0">
                              <a:latin typeface="Cambria Math" panose="02040503050406030204" pitchFamily="18" charset="0"/>
                              <a:cs typeface="Beaufort for LOL" panose="02020503050000020004" pitchFamily="18" charset="0"/>
                            </a:rPr>
                            <m:t>𝑡</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𝑑</m:t>
                          </m:r>
                        </m:sup>
                      </m:sSubSup>
                      <m:r>
                        <a:rPr lang="en-US" sz="2400" b="1" i="1" dirty="0" smtClean="0">
                          <a:latin typeface="Cambria Math" panose="02040503050406030204" pitchFamily="18" charset="0"/>
                          <a:cs typeface="Beaufort for LOL" panose="02020503050000020004" pitchFamily="18" charset="0"/>
                        </a:rPr>
                        <m:t>=</m:t>
                      </m:r>
                      <m:d>
                        <m:dPr>
                          <m:ctrlPr>
                            <a:rPr lang="en-US" sz="2400" b="1" i="1" dirty="0" smtClean="0">
                              <a:latin typeface="Cambria Math" panose="02040503050406030204" pitchFamily="18" charset="0"/>
                              <a:cs typeface="Beaufort for LOL" panose="020205030500000200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𝜆</m:t>
                              </m:r>
                            </m:e>
                            <m:sub>
                              <m:r>
                                <a:rPr lang="en-US" sz="2400" b="0" i="1" smtClean="0">
                                  <a:latin typeface="Cambria Math" panose="02040503050406030204" pitchFamily="18" charset="0"/>
                                </a:rPr>
                                <m:t>2</m:t>
                              </m:r>
                            </m:sub>
                            <m:sup>
                              <m:r>
                                <a:rPr lang="en-US" sz="2400" i="1">
                                  <a:latin typeface="Cambria Math" panose="02040503050406030204" pitchFamily="18" charset="0"/>
                                </a:rPr>
                                <m:t>𝑡</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b="0" i="1" smtClean="0">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𝑖</m:t>
                              </m:r>
                            </m:sub>
                          </m:sSub>
                          <m:r>
                            <a:rPr lang="en-US" sz="2400" b="1" i="1" smtClean="0">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𝜆</m:t>
                              </m:r>
                            </m:e>
                            <m:sub>
                              <m:r>
                                <a:rPr lang="en-US" sz="2400" b="0" i="1" smtClean="0">
                                  <a:latin typeface="Cambria Math" panose="02040503050406030204" pitchFamily="18" charset="0"/>
                                </a:rPr>
                                <m:t>𝑑</m:t>
                              </m:r>
                              <m:r>
                                <a:rPr lang="en-US" sz="2400" b="0" i="1" smtClean="0">
                                  <a:latin typeface="Cambria Math" panose="02040503050406030204" pitchFamily="18" charset="0"/>
                                </a:rPr>
                                <m:t>+1</m:t>
                              </m:r>
                            </m:sub>
                            <m:sup>
                              <m:r>
                                <a:rPr lang="en-US" sz="2400" i="1">
                                  <a:latin typeface="Cambria Math" panose="02040503050406030204" pitchFamily="18" charset="0"/>
                                </a:rPr>
                                <m:t>𝑡</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b="0" i="1" smtClean="0">
                                  <a:latin typeface="Cambria Math" panose="02040503050406030204" pitchFamily="18" charset="0"/>
                                </a:rPr>
                                <m:t>𝑑</m:t>
                              </m:r>
                              <m:r>
                                <a:rPr lang="en-US" sz="2400" b="0" i="1" smtClean="0">
                                  <a:latin typeface="Cambria Math" panose="02040503050406030204" pitchFamily="18" charset="0"/>
                                </a:rPr>
                                <m:t>+1,</m:t>
                              </m:r>
                              <m:r>
                                <a:rPr lang="en-US" sz="2400" i="1">
                                  <a:latin typeface="Cambria Math" panose="02040503050406030204" pitchFamily="18" charset="0"/>
                                </a:rPr>
                                <m:t>𝑖</m:t>
                              </m:r>
                            </m:sub>
                          </m:sSub>
                        </m:e>
                      </m:d>
                    </m:oMath>
                  </m:oMathPara>
                </a14:m>
                <a:endParaRPr lang="LID4096" sz="2400" b="1" dirty="0"/>
              </a:p>
            </p:txBody>
          </p:sp>
        </mc:Choice>
        <mc:Fallback xmlns="">
          <p:sp>
            <p:nvSpPr>
              <p:cNvPr id="21" name="TextBox 20">
                <a:extLst>
                  <a:ext uri="{FF2B5EF4-FFF2-40B4-BE49-F238E27FC236}">
                    <a16:creationId xmlns:a16="http://schemas.microsoft.com/office/drawing/2014/main" id="{04002BCD-694B-3CB6-71FD-8CEB62418B02}"/>
                  </a:ext>
                </a:extLst>
              </p:cNvPr>
              <p:cNvSpPr txBox="1">
                <a:spLocks noRot="1" noChangeAspect="1" noMove="1" noResize="1" noEditPoints="1" noAdjustHandles="1" noChangeArrowheads="1" noChangeShapeType="1" noTextEdit="1"/>
              </p:cNvSpPr>
              <p:nvPr/>
            </p:nvSpPr>
            <p:spPr>
              <a:xfrm>
                <a:off x="4309099" y="5713336"/>
                <a:ext cx="3958776" cy="438005"/>
              </a:xfrm>
              <a:prstGeom prst="rect">
                <a:avLst/>
              </a:prstGeom>
              <a:blipFill>
                <a:blip r:embed="rId6"/>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190317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5" grpId="0"/>
      <p:bldP spid="9" grpId="0" animBg="1"/>
      <p:bldP spid="15" grpId="0"/>
      <p:bldP spid="17" grpId="0"/>
      <p:bldP spid="2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FA344-0C53-0B46-1A04-D481E1AA0E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34853-9BC6-F672-AD2A-AD7741D3FDBF}"/>
              </a:ext>
            </a:extLst>
          </p:cNvPr>
          <p:cNvSpPr>
            <a:spLocks noGrp="1"/>
          </p:cNvSpPr>
          <p:nvPr>
            <p:ph type="title"/>
          </p:nvPr>
        </p:nvSpPr>
        <p:spPr>
          <a:xfrm>
            <a:off x="242891" y="-119587"/>
            <a:ext cx="11821518" cy="1325562"/>
          </a:xfrm>
        </p:spPr>
        <p:txBody>
          <a:bodyPr/>
          <a:lstStyle/>
          <a:p>
            <a:r>
              <a:rPr lang="en-US" dirty="0"/>
              <a:t>Recap: from random walks to dimensionality reduction</a:t>
            </a:r>
            <a:endParaRPr lang="en-AT" dirty="0"/>
          </a:p>
        </p:txBody>
      </p:sp>
      <p:sp>
        <p:nvSpPr>
          <p:cNvPr id="3" name="Slide Number Placeholder 2">
            <a:extLst>
              <a:ext uri="{FF2B5EF4-FFF2-40B4-BE49-F238E27FC236}">
                <a16:creationId xmlns:a16="http://schemas.microsoft.com/office/drawing/2014/main" id="{ED698B72-D8AE-3A72-1FF8-79B3CBA5FE34}"/>
              </a:ext>
            </a:extLst>
          </p:cNvPr>
          <p:cNvSpPr>
            <a:spLocks noGrp="1"/>
          </p:cNvSpPr>
          <p:nvPr>
            <p:ph type="sldNum" sz="quarter" idx="12"/>
          </p:nvPr>
        </p:nvSpPr>
        <p:spPr/>
        <p:txBody>
          <a:bodyPr/>
          <a:lstStyle/>
          <a:p>
            <a:fld id="{CC491BDB-77F2-4EF0-887C-9DE660584513}" type="slidenum">
              <a:rPr lang="en-GB" smtClean="0"/>
              <a:pPr/>
              <a:t>75</a:t>
            </a:fld>
            <a:endParaRPr lang="en-GB" dirty="0"/>
          </a:p>
        </p:txBody>
      </p:sp>
      <p:sp>
        <p:nvSpPr>
          <p:cNvPr id="4" name="TextBox 3">
            <a:extLst>
              <a:ext uri="{FF2B5EF4-FFF2-40B4-BE49-F238E27FC236}">
                <a16:creationId xmlns:a16="http://schemas.microsoft.com/office/drawing/2014/main" id="{9EE61B0D-2171-D78D-0B33-3FB19E94026C}"/>
              </a:ext>
            </a:extLst>
          </p:cNvPr>
          <p:cNvSpPr txBox="1"/>
          <p:nvPr/>
        </p:nvSpPr>
        <p:spPr>
          <a:xfrm>
            <a:off x="242892" y="1111937"/>
            <a:ext cx="1150516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The most important steps were:</a:t>
            </a:r>
          </a:p>
        </p:txBody>
      </p:sp>
      <p:sp>
        <p:nvSpPr>
          <p:cNvPr id="34" name="TextBox 33">
            <a:extLst>
              <a:ext uri="{FF2B5EF4-FFF2-40B4-BE49-F238E27FC236}">
                <a16:creationId xmlns:a16="http://schemas.microsoft.com/office/drawing/2014/main" id="{AB81ADFC-47D2-2D1E-BD62-D36843A7E614}"/>
              </a:ext>
            </a:extLst>
          </p:cNvPr>
          <p:cNvSpPr txBox="1"/>
          <p:nvPr/>
        </p:nvSpPr>
        <p:spPr>
          <a:xfrm>
            <a:off x="8619502" y="6487873"/>
            <a:ext cx="3412099" cy="400110"/>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Details: see handwritten notes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C1DBA14-F66C-65C1-1EEC-49EF8544F093}"/>
                  </a:ext>
                </a:extLst>
              </p:cNvPr>
              <p:cNvSpPr txBox="1"/>
              <p:nvPr/>
            </p:nvSpPr>
            <p:spPr>
              <a:xfrm>
                <a:off x="242890" y="1614449"/>
                <a:ext cx="11949109" cy="1569660"/>
              </a:xfrm>
              <a:prstGeom prst="rect">
                <a:avLst/>
              </a:prstGeom>
              <a:noFill/>
            </p:spPr>
            <p:txBody>
              <a:bodyPr wrap="square" rtlCol="0">
                <a:spAutoFit/>
              </a:bodyPr>
              <a:lstStyle/>
              <a:p>
                <a:pPr marL="342900" indent="-342900">
                  <a:buFont typeface="+mj-lt"/>
                  <a:buAutoNum type="arabicPeriod"/>
                </a:pPr>
                <a:r>
                  <a:rPr lang="en-US" sz="2400" dirty="0">
                    <a:latin typeface="Beaufort for LOL" panose="02020503050000020004" pitchFamily="18" charset="0"/>
                    <a:cs typeface="Beaufort for LOL" panose="02020503050000020004" pitchFamily="18" charset="0"/>
                  </a:rPr>
                  <a:t>Create a graph from the data, with edge weights encoding how similar data points are.</a:t>
                </a:r>
              </a:p>
              <a:p>
                <a:pPr marL="342900" indent="-342900">
                  <a:buFont typeface="+mj-lt"/>
                  <a:buAutoNum type="arabicPeriod"/>
                </a:pPr>
                <a:r>
                  <a:rPr lang="en-US" sz="2400" dirty="0">
                    <a:latin typeface="Beaufort for LOL" panose="02020503050000020004" pitchFamily="18" charset="0"/>
                    <a:cs typeface="Beaufort for LOL" panose="02020503050000020004" pitchFamily="18" charset="0"/>
                  </a:rPr>
                  <a:t>Construct a random walk on the graph. We did this by defining a transition matrix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𝑴</m:t>
                    </m:r>
                  </m:oMath>
                </a14:m>
                <a:r>
                  <a:rPr lang="en-US" sz="2400" dirty="0">
                    <a:latin typeface="Beaufort for LOL" panose="02020503050000020004" pitchFamily="18" charset="0"/>
                    <a:cs typeface="Beaufort for LOL" panose="02020503050000020004" pitchFamily="18" charset="0"/>
                  </a:rPr>
                  <a:t>.</a:t>
                </a:r>
              </a:p>
              <a:p>
                <a:pPr marL="342900" indent="-342900">
                  <a:buFont typeface="+mj-lt"/>
                  <a:buAutoNum type="arabicPeriod"/>
                </a:pPr>
                <a:r>
                  <a:rPr lang="en-US" sz="2400" dirty="0">
                    <a:latin typeface="Beaufort for LOL" panose="02020503050000020004" pitchFamily="18" charset="0"/>
                    <a:cs typeface="Beaufort for LOL" panose="02020503050000020004" pitchFamily="18" charset="0"/>
                  </a:rPr>
                  <a:t>Similarity of data points is measured by how similar their random walks are!</a:t>
                </a:r>
              </a:p>
              <a:p>
                <a:pPr marL="342900" indent="-342900">
                  <a:buFont typeface="+mj-lt"/>
                  <a:buAutoNum type="arabicPeriod"/>
                </a:pPr>
                <a:r>
                  <a:rPr lang="en-US" sz="2400" dirty="0">
                    <a:latin typeface="Beaufort for LOL" panose="02020503050000020004" pitchFamily="18" charset="0"/>
                    <a:cs typeface="Beaufort for LOL" panose="02020503050000020004" pitchFamily="18" charset="0"/>
                  </a:rPr>
                  <a:t>Finally: an embedding is found through the eigen-decomposition of </a:t>
                </a:r>
                <a14:m>
                  <m:oMath xmlns:m="http://schemas.openxmlformats.org/officeDocument/2006/math">
                    <m:r>
                      <a:rPr lang="en-US" sz="2400" b="1" i="1" dirty="0">
                        <a:latin typeface="Cambria Math" panose="02040503050406030204" pitchFamily="18" charset="0"/>
                        <a:cs typeface="Beaufort for LOL" panose="02020503050000020004" pitchFamily="18" charset="0"/>
                      </a:rPr>
                      <m:t>𝑴</m:t>
                    </m:r>
                    <m:r>
                      <a:rPr lang="en-US" sz="2400" b="1" i="1" dirty="0" smtClean="0">
                        <a:latin typeface="Cambria Math" panose="02040503050406030204" pitchFamily="18" charset="0"/>
                        <a:cs typeface="Beaufort for LOL" panose="02020503050000020004" pitchFamily="18" charset="0"/>
                      </a:rPr>
                      <m:t>.</m:t>
                    </m:r>
                  </m:oMath>
                </a14:m>
                <a:endParaRPr lang="LID4096" sz="2400" b="1"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EC1DBA14-F66C-65C1-1EEC-49EF8544F093}"/>
                  </a:ext>
                </a:extLst>
              </p:cNvPr>
              <p:cNvSpPr txBox="1">
                <a:spLocks noRot="1" noChangeAspect="1" noMove="1" noResize="1" noEditPoints="1" noAdjustHandles="1" noChangeArrowheads="1" noChangeShapeType="1" noTextEdit="1"/>
              </p:cNvSpPr>
              <p:nvPr/>
            </p:nvSpPr>
            <p:spPr>
              <a:xfrm>
                <a:off x="242890" y="1614449"/>
                <a:ext cx="11949109" cy="1569660"/>
              </a:xfrm>
              <a:prstGeom prst="rect">
                <a:avLst/>
              </a:prstGeom>
              <a:blipFill>
                <a:blip r:embed="rId2"/>
                <a:stretch>
                  <a:fillRect l="-867" t="-4280" b="-8949"/>
                </a:stretch>
              </a:blipFill>
            </p:spPr>
            <p:txBody>
              <a:bodyPr/>
              <a:lstStyle/>
              <a:p>
                <a:r>
                  <a:rPr lang="LID4096">
                    <a:noFill/>
                  </a:rPr>
                  <a:t> </a:t>
                </a:r>
              </a:p>
            </p:txBody>
          </p:sp>
        </mc:Fallback>
      </mc:AlternateContent>
      <p:sp>
        <p:nvSpPr>
          <p:cNvPr id="7" name="TextBox 6">
            <a:extLst>
              <a:ext uri="{FF2B5EF4-FFF2-40B4-BE49-F238E27FC236}">
                <a16:creationId xmlns:a16="http://schemas.microsoft.com/office/drawing/2014/main" id="{743E6EF5-2129-AEE3-50BA-287E83D6A0D8}"/>
              </a:ext>
            </a:extLst>
          </p:cNvPr>
          <p:cNvSpPr txBox="1"/>
          <p:nvPr/>
        </p:nvSpPr>
        <p:spPr>
          <a:xfrm>
            <a:off x="242890" y="3443059"/>
            <a:ext cx="1150516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The following theorem </a:t>
            </a:r>
            <a:r>
              <a:rPr lang="en-US" sz="2400" dirty="0">
                <a:latin typeface="Beaufort for LOL" panose="02020503050000020004" pitchFamily="18" charset="0"/>
                <a:cs typeface="Beaufort for LOL" panose="02020503050000020004" pitchFamily="18" charset="0"/>
              </a:rPr>
              <a:t>formalizes this:</a:t>
            </a:r>
            <a:endParaRPr lang="en-US" sz="2400" b="1" dirty="0">
              <a:latin typeface="Beaufort for LOL" panose="02020503050000020004" pitchFamily="18" charset="0"/>
              <a:cs typeface="Beaufort for LOL" panose="02020503050000020004" pitchFamily="18" charset="0"/>
            </a:endParaRPr>
          </a:p>
        </p:txBody>
      </p:sp>
      <p:sp>
        <p:nvSpPr>
          <p:cNvPr id="8" name="Rectangle: Rounded Corners 7">
            <a:extLst>
              <a:ext uri="{FF2B5EF4-FFF2-40B4-BE49-F238E27FC236}">
                <a16:creationId xmlns:a16="http://schemas.microsoft.com/office/drawing/2014/main" id="{614689D2-A285-BAFE-BFB3-59E27188F707}"/>
              </a:ext>
            </a:extLst>
          </p:cNvPr>
          <p:cNvSpPr/>
          <p:nvPr/>
        </p:nvSpPr>
        <p:spPr>
          <a:xfrm>
            <a:off x="193410" y="4485098"/>
            <a:ext cx="11788710" cy="156966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AD0478-99E3-9F4B-057F-4E0150AACFE0}"/>
                  </a:ext>
                </a:extLst>
              </p:cNvPr>
              <p:cNvSpPr txBox="1"/>
              <p:nvPr/>
            </p:nvSpPr>
            <p:spPr>
              <a:xfrm>
                <a:off x="206477" y="4551637"/>
                <a:ext cx="1185793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For any pair of nodes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𝑖</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𝑗</m:t>
                    </m:r>
                  </m:oMath>
                </a14:m>
                <a:r>
                  <a:rPr lang="en-US" sz="2400" dirty="0">
                    <a:latin typeface="Beaufort for LOL" panose="02020503050000020004" pitchFamily="18" charset="0"/>
                    <a:cs typeface="Beaufort for LOL" panose="02020503050000020004" pitchFamily="18" charset="0"/>
                  </a:rPr>
                  <a:t>, we have:</a:t>
                </a:r>
              </a:p>
            </p:txBody>
          </p:sp>
        </mc:Choice>
        <mc:Fallback xmlns="">
          <p:sp>
            <p:nvSpPr>
              <p:cNvPr id="10" name="TextBox 9">
                <a:extLst>
                  <a:ext uri="{FF2B5EF4-FFF2-40B4-BE49-F238E27FC236}">
                    <a16:creationId xmlns:a16="http://schemas.microsoft.com/office/drawing/2014/main" id="{EEAD0478-99E3-9F4B-057F-4E0150AACFE0}"/>
                  </a:ext>
                </a:extLst>
              </p:cNvPr>
              <p:cNvSpPr txBox="1">
                <a:spLocks noRot="1" noChangeAspect="1" noMove="1" noResize="1" noEditPoints="1" noAdjustHandles="1" noChangeArrowheads="1" noChangeShapeType="1" noTextEdit="1"/>
              </p:cNvSpPr>
              <p:nvPr/>
            </p:nvSpPr>
            <p:spPr>
              <a:xfrm>
                <a:off x="206477" y="4551637"/>
                <a:ext cx="11857932" cy="461665"/>
              </a:xfrm>
              <a:prstGeom prst="rect">
                <a:avLst/>
              </a:prstGeom>
              <a:blipFill>
                <a:blip r:embed="rId3"/>
                <a:stretch>
                  <a:fillRect l="-823" t="-10667" b="-30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C69D4D-617C-C997-39AB-1B8B20E08144}"/>
                  </a:ext>
                </a:extLst>
              </p:cNvPr>
              <p:cNvSpPr txBox="1"/>
              <p:nvPr/>
            </p:nvSpPr>
            <p:spPr>
              <a:xfrm>
                <a:off x="1557664" y="4902204"/>
                <a:ext cx="9890785"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lit/>
                        </m:rPr>
                        <a:rPr lang="en-US" sz="2400" b="0" i="1" smtClean="0">
                          <a:latin typeface="Cambria Math" panose="02040503050406030204" pitchFamily="18" charset="0"/>
                        </a:rPr>
                        <m:t>‖</m:t>
                      </m:r>
                      <m:sSubSup>
                        <m:sSubSupPr>
                          <m:ctrlPr>
                            <a:rPr lang="en-US" sz="2400" b="1" i="1" dirty="0">
                              <a:latin typeface="Cambria Math" panose="02040503050406030204" pitchFamily="18" charset="0"/>
                              <a:cs typeface="Beaufort for LOL" panose="02020503050000020004" pitchFamily="18" charset="0"/>
                            </a:rPr>
                          </m:ctrlPr>
                        </m:sSubSupPr>
                        <m:e>
                          <m:r>
                            <a:rPr lang="en-US" sz="2400" b="1" i="1" dirty="0">
                              <a:latin typeface="Cambria Math" panose="02040503050406030204" pitchFamily="18" charset="0"/>
                              <a:cs typeface="Beaufort for LOL" panose="02020503050000020004" pitchFamily="18" charset="0"/>
                            </a:rPr>
                            <m:t>𝒚</m:t>
                          </m:r>
                        </m:e>
                        <m:sub>
                          <m:r>
                            <a:rPr lang="en-US" sz="2400" i="1" dirty="0">
                              <a:latin typeface="Cambria Math" panose="02040503050406030204" pitchFamily="18" charset="0"/>
                              <a:cs typeface="Beaufort for LOL" panose="02020503050000020004" pitchFamily="18" charset="0"/>
                            </a:rPr>
                            <m:t>𝑖</m:t>
                          </m:r>
                        </m:sub>
                        <m:sup>
                          <m:r>
                            <a:rPr lang="en-US" sz="2400" i="1" dirty="0">
                              <a:latin typeface="Cambria Math" panose="02040503050406030204" pitchFamily="18" charset="0"/>
                              <a:cs typeface="Beaufort for LOL" panose="02020503050000020004" pitchFamily="18" charset="0"/>
                            </a:rPr>
                            <m:t>𝑡</m:t>
                          </m:r>
                          <m:r>
                            <a:rPr lang="en-US" sz="2400" i="1" dirty="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𝑛</m:t>
                          </m:r>
                        </m:sup>
                      </m:sSubSup>
                      <m:r>
                        <a:rPr lang="en-US" sz="2400" b="1" i="1" dirty="0">
                          <a:latin typeface="Cambria Math" panose="02040503050406030204" pitchFamily="18" charset="0"/>
                          <a:cs typeface="Beaufort for LOL" panose="02020503050000020004" pitchFamily="18" charset="0"/>
                        </a:rPr>
                        <m:t>−</m:t>
                      </m:r>
                      <m:sSubSup>
                        <m:sSubSupPr>
                          <m:ctrlPr>
                            <a:rPr lang="en-US" sz="2400" b="1" i="1" dirty="0">
                              <a:latin typeface="Cambria Math" panose="02040503050406030204" pitchFamily="18" charset="0"/>
                              <a:cs typeface="Beaufort for LOL" panose="02020503050000020004" pitchFamily="18" charset="0"/>
                            </a:rPr>
                          </m:ctrlPr>
                        </m:sSubSupPr>
                        <m:e>
                          <m:r>
                            <a:rPr lang="en-US" sz="2400" b="1" i="1" dirty="0">
                              <a:latin typeface="Cambria Math" panose="02040503050406030204" pitchFamily="18" charset="0"/>
                              <a:cs typeface="Beaufort for LOL" panose="02020503050000020004" pitchFamily="18" charset="0"/>
                            </a:rPr>
                            <m:t>𝒚</m:t>
                          </m:r>
                        </m:e>
                        <m:sub>
                          <m:r>
                            <a:rPr lang="en-US" sz="2400" i="1" dirty="0">
                              <a:latin typeface="Cambria Math" panose="02040503050406030204" pitchFamily="18" charset="0"/>
                              <a:cs typeface="Beaufort for LOL" panose="02020503050000020004" pitchFamily="18" charset="0"/>
                            </a:rPr>
                            <m:t>𝑗</m:t>
                          </m:r>
                        </m:sub>
                        <m:sup>
                          <m:r>
                            <a:rPr lang="en-US" sz="2400" i="1" dirty="0">
                              <a:latin typeface="Cambria Math" panose="02040503050406030204" pitchFamily="18" charset="0"/>
                              <a:cs typeface="Beaufort for LOL" panose="02020503050000020004" pitchFamily="18" charset="0"/>
                            </a:rPr>
                            <m:t>𝑡</m:t>
                          </m:r>
                          <m:r>
                            <a:rPr lang="en-US" sz="2400" i="1" dirty="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𝑛</m:t>
                          </m:r>
                        </m:sup>
                      </m:sSubSup>
                      <m:sSup>
                        <m:sSupPr>
                          <m:ctrlPr>
                            <a:rPr lang="en-US" sz="2400" b="0" i="1" smtClean="0">
                              <a:latin typeface="Cambria Math" panose="02040503050406030204" pitchFamily="18" charset="0"/>
                              <a:cs typeface="Beaufort for LOL" panose="02020503050000020004" pitchFamily="18" charset="0"/>
                            </a:rPr>
                          </m:ctrlPr>
                        </m:sSupPr>
                        <m:e>
                          <m:r>
                            <m:rPr>
                              <m:lit/>
                            </m:rPr>
                            <a:rPr lang="en-US" sz="2400" b="0" i="1"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𝑙</m:t>
                          </m:r>
                        </m:sub>
                        <m:sup>
                          <m:r>
                            <a:rPr lang="en-US" sz="2400" b="0" i="1" smtClean="0">
                              <a:latin typeface="Cambria Math" panose="02040503050406030204" pitchFamily="18" charset="0"/>
                            </a:rPr>
                            <m:t>𝑛</m:t>
                          </m:r>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𝑙𝑙</m:t>
                                  </m:r>
                                </m:sub>
                              </m:sSub>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𝑍</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𝑍</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𝑍</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e>
                          </m:d>
                          <m:r>
                            <a:rPr lang="en-US" sz="2400" b="0" i="1" smtClean="0">
                              <a:latin typeface="Cambria Math" panose="02040503050406030204" pitchFamily="18" charset="0"/>
                            </a:rPr>
                            <m:t>  </m:t>
                          </m:r>
                        </m:e>
                      </m:nary>
                      <m:r>
                        <a:rPr lang="en-US" sz="2400" b="0" i="1" smtClean="0">
                          <a:latin typeface="Cambria Math" panose="02040503050406030204" pitchFamily="18" charset="0"/>
                        </a:rPr>
                        <m:t> </m:t>
                      </m:r>
                    </m:oMath>
                  </m:oMathPara>
                </a14:m>
                <a:endParaRPr lang="LID4096" sz="2400" dirty="0"/>
              </a:p>
            </p:txBody>
          </p:sp>
        </mc:Choice>
        <mc:Fallback xmlns="">
          <p:sp>
            <p:nvSpPr>
              <p:cNvPr id="11" name="TextBox 10">
                <a:extLst>
                  <a:ext uri="{FF2B5EF4-FFF2-40B4-BE49-F238E27FC236}">
                    <a16:creationId xmlns:a16="http://schemas.microsoft.com/office/drawing/2014/main" id="{7AC69D4D-617C-C997-39AB-1B8B20E08144}"/>
                  </a:ext>
                </a:extLst>
              </p:cNvPr>
              <p:cNvSpPr txBox="1">
                <a:spLocks noRot="1" noChangeAspect="1" noMove="1" noResize="1" noEditPoints="1" noAdjustHandles="1" noChangeArrowheads="1" noChangeShapeType="1" noTextEdit="1"/>
              </p:cNvSpPr>
              <p:nvPr/>
            </p:nvSpPr>
            <p:spPr>
              <a:xfrm>
                <a:off x="1557664" y="4902204"/>
                <a:ext cx="9890785" cy="1008225"/>
              </a:xfrm>
              <a:prstGeom prst="rect">
                <a:avLst/>
              </a:prstGeom>
              <a:blipFill>
                <a:blip r:embed="rId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1481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383E47-8302-3DE8-05D6-084DC25197A4}"/>
              </a:ext>
            </a:extLst>
          </p:cNvPr>
          <p:cNvPicPr>
            <a:picLocks noChangeAspect="1"/>
          </p:cNvPicPr>
          <p:nvPr/>
        </p:nvPicPr>
        <p:blipFill>
          <a:blip r:embed="rId2"/>
          <a:srcRect t="17063" b="-17063"/>
          <a:stretch>
            <a:fillRect/>
          </a:stretch>
        </p:blipFill>
        <p:spPr>
          <a:xfrm>
            <a:off x="1074330" y="1567841"/>
            <a:ext cx="4472782" cy="4417789"/>
          </a:xfrm>
          <a:prstGeom prst="rect">
            <a:avLst/>
          </a:prstGeom>
        </p:spPr>
      </p:pic>
      <p:sp>
        <p:nvSpPr>
          <p:cNvPr id="2" name="Title 1">
            <a:extLst>
              <a:ext uri="{FF2B5EF4-FFF2-40B4-BE49-F238E27FC236}">
                <a16:creationId xmlns:a16="http://schemas.microsoft.com/office/drawing/2014/main" id="{5A67AFCD-6F5C-F2BE-3683-4CA945663ABD}"/>
              </a:ext>
            </a:extLst>
          </p:cNvPr>
          <p:cNvSpPr>
            <a:spLocks noGrp="1"/>
          </p:cNvSpPr>
          <p:nvPr>
            <p:ph type="title"/>
          </p:nvPr>
        </p:nvSpPr>
        <p:spPr/>
        <p:txBody>
          <a:bodyPr/>
          <a:lstStyle/>
          <a:p>
            <a:r>
              <a:rPr lang="en-US" dirty="0"/>
              <a:t>Example: embedding the 3D S-curve in 2D</a:t>
            </a:r>
            <a:endParaRPr lang="LID4096" dirty="0"/>
          </a:p>
        </p:txBody>
      </p:sp>
      <p:sp>
        <p:nvSpPr>
          <p:cNvPr id="3" name="Slide Number Placeholder 2">
            <a:extLst>
              <a:ext uri="{FF2B5EF4-FFF2-40B4-BE49-F238E27FC236}">
                <a16:creationId xmlns:a16="http://schemas.microsoft.com/office/drawing/2014/main" id="{3DBE3545-E5CE-5051-7C14-B247ABA2164C}"/>
              </a:ext>
            </a:extLst>
          </p:cNvPr>
          <p:cNvSpPr>
            <a:spLocks noGrp="1"/>
          </p:cNvSpPr>
          <p:nvPr>
            <p:ph type="sldNum" sz="quarter" idx="12"/>
          </p:nvPr>
        </p:nvSpPr>
        <p:spPr/>
        <p:txBody>
          <a:bodyPr/>
          <a:lstStyle/>
          <a:p>
            <a:fld id="{CC491BDB-77F2-4EF0-887C-9DE660584513}" type="slidenum">
              <a:rPr lang="en-GB" smtClean="0"/>
              <a:pPr/>
              <a:t>76</a:t>
            </a:fld>
            <a:endParaRPr lang="en-GB" dirty="0"/>
          </a:p>
        </p:txBody>
      </p:sp>
      <p:pic>
        <p:nvPicPr>
          <p:cNvPr id="9" name="Picture 8">
            <a:extLst>
              <a:ext uri="{FF2B5EF4-FFF2-40B4-BE49-F238E27FC236}">
                <a16:creationId xmlns:a16="http://schemas.microsoft.com/office/drawing/2014/main" id="{CB6F9F0D-6453-616F-15EC-85EA681611DE}"/>
              </a:ext>
            </a:extLst>
          </p:cNvPr>
          <p:cNvPicPr>
            <a:picLocks noChangeAspect="1"/>
          </p:cNvPicPr>
          <p:nvPr/>
        </p:nvPicPr>
        <p:blipFill>
          <a:blip r:embed="rId3"/>
          <a:stretch>
            <a:fillRect/>
          </a:stretch>
        </p:blipFill>
        <p:spPr>
          <a:xfrm>
            <a:off x="7608244" y="4011766"/>
            <a:ext cx="3682073" cy="2781216"/>
          </a:xfrm>
          <a:prstGeom prst="rect">
            <a:avLst/>
          </a:prstGeom>
        </p:spPr>
      </p:pic>
      <p:pic>
        <p:nvPicPr>
          <p:cNvPr id="11" name="Picture 10">
            <a:extLst>
              <a:ext uri="{FF2B5EF4-FFF2-40B4-BE49-F238E27FC236}">
                <a16:creationId xmlns:a16="http://schemas.microsoft.com/office/drawing/2014/main" id="{9ABCBFA8-A1D5-96DD-C192-83A6C222BC53}"/>
              </a:ext>
            </a:extLst>
          </p:cNvPr>
          <p:cNvPicPr>
            <a:picLocks noChangeAspect="1"/>
          </p:cNvPicPr>
          <p:nvPr/>
        </p:nvPicPr>
        <p:blipFill>
          <a:blip r:embed="rId4"/>
          <a:stretch>
            <a:fillRect/>
          </a:stretch>
        </p:blipFill>
        <p:spPr>
          <a:xfrm>
            <a:off x="7608244" y="1109088"/>
            <a:ext cx="3212157" cy="2426270"/>
          </a:xfrm>
          <a:prstGeom prst="rect">
            <a:avLst/>
          </a:prstGeom>
        </p:spPr>
      </p:pic>
      <p:sp>
        <p:nvSpPr>
          <p:cNvPr id="13" name="TextBox 12">
            <a:extLst>
              <a:ext uri="{FF2B5EF4-FFF2-40B4-BE49-F238E27FC236}">
                <a16:creationId xmlns:a16="http://schemas.microsoft.com/office/drawing/2014/main" id="{D344824F-2EFD-E5F3-0018-62C544A83E62}"/>
              </a:ext>
            </a:extLst>
          </p:cNvPr>
          <p:cNvSpPr txBox="1"/>
          <p:nvPr/>
        </p:nvSpPr>
        <p:spPr>
          <a:xfrm>
            <a:off x="753381" y="1113187"/>
            <a:ext cx="240295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Dataset</a:t>
            </a:r>
            <a:endParaRPr lang="LID4096" sz="2400" b="1" dirty="0">
              <a:latin typeface="Beaufort for LOL" panose="02020503050000020004" pitchFamily="18" charset="0"/>
              <a:cs typeface="Beaufort for LOL" panose="02020503050000020004" pitchFamily="18" charset="0"/>
            </a:endParaRPr>
          </a:p>
        </p:txBody>
      </p:sp>
      <p:sp>
        <p:nvSpPr>
          <p:cNvPr id="14" name="TextBox 13">
            <a:extLst>
              <a:ext uri="{FF2B5EF4-FFF2-40B4-BE49-F238E27FC236}">
                <a16:creationId xmlns:a16="http://schemas.microsoft.com/office/drawing/2014/main" id="{AC05891C-496B-FD2E-FE9F-B44CEABD1302}"/>
              </a:ext>
            </a:extLst>
          </p:cNvPr>
          <p:cNvSpPr txBox="1"/>
          <p:nvPr/>
        </p:nvSpPr>
        <p:spPr>
          <a:xfrm>
            <a:off x="6839015" y="1109789"/>
            <a:ext cx="240295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PCA</a:t>
            </a:r>
            <a:endParaRPr lang="LID4096" sz="2400" b="1" dirty="0">
              <a:latin typeface="Beaufort for LOL" panose="02020503050000020004" pitchFamily="18" charset="0"/>
              <a:cs typeface="Beaufort for LOL" panose="02020503050000020004" pitchFamily="18" charset="0"/>
            </a:endParaRPr>
          </a:p>
        </p:txBody>
      </p:sp>
      <p:sp>
        <p:nvSpPr>
          <p:cNvPr id="15" name="TextBox 14">
            <a:extLst>
              <a:ext uri="{FF2B5EF4-FFF2-40B4-BE49-F238E27FC236}">
                <a16:creationId xmlns:a16="http://schemas.microsoft.com/office/drawing/2014/main" id="{6BFA590D-4D7C-6312-20C5-6F8EB89D5549}"/>
              </a:ext>
            </a:extLst>
          </p:cNvPr>
          <p:cNvSpPr txBox="1"/>
          <p:nvPr/>
        </p:nvSpPr>
        <p:spPr>
          <a:xfrm>
            <a:off x="6839015" y="3559913"/>
            <a:ext cx="240295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Diffusion map</a:t>
            </a:r>
            <a:endParaRPr lang="LID4096" sz="2400" b="1" dirty="0">
              <a:latin typeface="Beaufort for LOL" panose="02020503050000020004" pitchFamily="18" charset="0"/>
              <a:cs typeface="Beaufort for LOL" panose="02020503050000020004" pitchFamily="18" charset="0"/>
            </a:endParaRPr>
          </a:p>
        </p:txBody>
      </p:sp>
      <p:sp>
        <p:nvSpPr>
          <p:cNvPr id="16" name="Rectangle: Rounded Corners 15">
            <a:extLst>
              <a:ext uri="{FF2B5EF4-FFF2-40B4-BE49-F238E27FC236}">
                <a16:creationId xmlns:a16="http://schemas.microsoft.com/office/drawing/2014/main" id="{DDB3E9A4-E468-F09E-5322-F76BC8656727}"/>
              </a:ext>
            </a:extLst>
          </p:cNvPr>
          <p:cNvSpPr/>
          <p:nvPr/>
        </p:nvSpPr>
        <p:spPr>
          <a:xfrm>
            <a:off x="153163" y="5011668"/>
            <a:ext cx="7451117" cy="1628618"/>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Beaufort for LOL" panose="02020503050000020004" pitchFamily="18" charset="0"/>
                <a:cs typeface="Beaufort for LOL" panose="02020503050000020004" pitchFamily="18" charset="0"/>
              </a:rPr>
              <a:t>Note:</a:t>
            </a:r>
            <a:r>
              <a:rPr lang="en-US" sz="2400" dirty="0">
                <a:solidFill>
                  <a:schemeClr val="tx1"/>
                </a:solidFill>
                <a:latin typeface="Beaufort for LOL" panose="02020503050000020004" pitchFamily="18" charset="0"/>
                <a:cs typeface="Beaufort for LOL" panose="02020503050000020004" pitchFamily="18" charset="0"/>
              </a:rPr>
              <a:t> Here, it is not about the specific algorithms but about the ideas on how to embed data such that certain features are conserved! E.g., by measuring distances differently, you will arrive at different algorithms!</a:t>
            </a:r>
            <a:endParaRPr lang="en-AT" sz="2400" b="1" dirty="0">
              <a:solidFill>
                <a:schemeClr val="tx1"/>
              </a:solidFill>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5159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AD2B-9E83-A408-6224-2F4931379CDD}"/>
              </a:ext>
            </a:extLst>
          </p:cNvPr>
          <p:cNvSpPr>
            <a:spLocks noGrp="1"/>
          </p:cNvSpPr>
          <p:nvPr>
            <p:ph type="title"/>
          </p:nvPr>
        </p:nvSpPr>
        <p:spPr/>
        <p:txBody>
          <a:bodyPr/>
          <a:lstStyle/>
          <a:p>
            <a:r>
              <a:rPr lang="en-US" dirty="0"/>
              <a:t>Example of alternative methods: ISOMAP</a:t>
            </a:r>
            <a:endParaRPr lang="LID4096" dirty="0"/>
          </a:p>
        </p:txBody>
      </p:sp>
      <p:sp>
        <p:nvSpPr>
          <p:cNvPr id="3" name="Slide Number Placeholder 2">
            <a:extLst>
              <a:ext uri="{FF2B5EF4-FFF2-40B4-BE49-F238E27FC236}">
                <a16:creationId xmlns:a16="http://schemas.microsoft.com/office/drawing/2014/main" id="{9525716B-380E-2BE5-0857-0632523BF480}"/>
              </a:ext>
            </a:extLst>
          </p:cNvPr>
          <p:cNvSpPr>
            <a:spLocks noGrp="1"/>
          </p:cNvSpPr>
          <p:nvPr>
            <p:ph type="sldNum" sz="quarter" idx="12"/>
          </p:nvPr>
        </p:nvSpPr>
        <p:spPr/>
        <p:txBody>
          <a:bodyPr/>
          <a:lstStyle/>
          <a:p>
            <a:fld id="{CC491BDB-77F2-4EF0-887C-9DE660584513}" type="slidenum">
              <a:rPr lang="en-GB" smtClean="0"/>
              <a:pPr/>
              <a:t>77</a:t>
            </a:fld>
            <a:endParaRPr lang="en-GB" dirty="0"/>
          </a:p>
        </p:txBody>
      </p:sp>
      <p:sp>
        <p:nvSpPr>
          <p:cNvPr id="4" name="TextBox 3">
            <a:extLst>
              <a:ext uri="{FF2B5EF4-FFF2-40B4-BE49-F238E27FC236}">
                <a16:creationId xmlns:a16="http://schemas.microsoft.com/office/drawing/2014/main" id="{65E38EF9-BA72-5B74-736F-FAB24A96412E}"/>
              </a:ext>
            </a:extLst>
          </p:cNvPr>
          <p:cNvSpPr txBox="1"/>
          <p:nvPr/>
        </p:nvSpPr>
        <p:spPr>
          <a:xfrm>
            <a:off x="8488326" y="6581001"/>
            <a:ext cx="3792279" cy="276999"/>
          </a:xfrm>
          <a:prstGeom prst="rect">
            <a:avLst/>
          </a:prstGeom>
          <a:noFill/>
        </p:spPr>
        <p:txBody>
          <a:bodyPr wrap="square" rtlCol="0">
            <a:spAutoFit/>
          </a:bodyPr>
          <a:lstStyle/>
          <a:p>
            <a:r>
              <a:rPr lang="en-US" sz="1200" i="1" dirty="0">
                <a:latin typeface="Beaufort for LOL" panose="02020503050000020004" pitchFamily="18" charset="0"/>
                <a:cs typeface="Beaufort for LOL" panose="02020503050000020004" pitchFamily="18" charset="0"/>
              </a:rPr>
              <a:t>Images: Mihai </a:t>
            </a:r>
            <a:r>
              <a:rPr lang="en-US" sz="1200" i="1" dirty="0" err="1">
                <a:latin typeface="Beaufort for LOL" panose="02020503050000020004" pitchFamily="18" charset="0"/>
                <a:cs typeface="Beaufort for LOL" panose="02020503050000020004" pitchFamily="18" charset="0"/>
              </a:rPr>
              <a:t>Cucuringu</a:t>
            </a:r>
            <a:r>
              <a:rPr lang="en-US" sz="1200" i="1" dirty="0">
                <a:latin typeface="Beaufort for LOL" panose="02020503050000020004" pitchFamily="18" charset="0"/>
                <a:cs typeface="Beaufort for LOL" panose="02020503050000020004" pitchFamily="18" charset="0"/>
              </a:rPr>
              <a:t>, University of Oxford, 2023</a:t>
            </a:r>
            <a:endParaRPr lang="LID4096" sz="1200" i="1" dirty="0">
              <a:latin typeface="Beaufort for LOL" panose="02020503050000020004" pitchFamily="18" charset="0"/>
              <a:cs typeface="Beaufort for LOL" panose="02020503050000020004" pitchFamily="18" charset="0"/>
            </a:endParaRPr>
          </a:p>
        </p:txBody>
      </p:sp>
      <p:pic>
        <p:nvPicPr>
          <p:cNvPr id="6" name="Graphic 5">
            <a:extLst>
              <a:ext uri="{FF2B5EF4-FFF2-40B4-BE49-F238E27FC236}">
                <a16:creationId xmlns:a16="http://schemas.microsoft.com/office/drawing/2014/main" id="{B26CF02E-696C-F286-971E-3BD7968419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4412" y="4260675"/>
            <a:ext cx="4828732" cy="2268532"/>
          </a:xfrm>
          <a:prstGeom prst="rect">
            <a:avLst/>
          </a:prstGeom>
        </p:spPr>
      </p:pic>
      <p:pic>
        <p:nvPicPr>
          <p:cNvPr id="10" name="Graphic 9">
            <a:extLst>
              <a:ext uri="{FF2B5EF4-FFF2-40B4-BE49-F238E27FC236}">
                <a16:creationId xmlns:a16="http://schemas.microsoft.com/office/drawing/2014/main" id="{0C5F71F5-6172-5A25-DAF4-3682DC220C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8455" y="1184415"/>
            <a:ext cx="3936095" cy="3024466"/>
          </a:xfrm>
          <a:prstGeom prst="rect">
            <a:avLst/>
          </a:prstGeom>
        </p:spPr>
      </p:pic>
      <p:cxnSp>
        <p:nvCxnSpPr>
          <p:cNvPr id="12" name="Straight Arrow Connector 11">
            <a:extLst>
              <a:ext uri="{FF2B5EF4-FFF2-40B4-BE49-F238E27FC236}">
                <a16:creationId xmlns:a16="http://schemas.microsoft.com/office/drawing/2014/main" id="{EEADF1F5-563B-BFCB-E9D1-0D2D315BDD57}"/>
              </a:ext>
            </a:extLst>
          </p:cNvPr>
          <p:cNvCxnSpPr>
            <a:cxnSpLocks/>
          </p:cNvCxnSpPr>
          <p:nvPr/>
        </p:nvCxnSpPr>
        <p:spPr>
          <a:xfrm>
            <a:off x="6868633" y="1416312"/>
            <a:ext cx="3239386" cy="589697"/>
          </a:xfrm>
          <a:prstGeom prst="straightConnector1">
            <a:avLst/>
          </a:prstGeom>
          <a:ln w="5715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DBFC0B-A0C2-765C-60AC-6927AE0B504B}"/>
              </a:ext>
            </a:extLst>
          </p:cNvPr>
          <p:cNvSpPr txBox="1"/>
          <p:nvPr/>
        </p:nvSpPr>
        <p:spPr>
          <a:xfrm>
            <a:off x="3524304" y="1126478"/>
            <a:ext cx="3555595" cy="369332"/>
          </a:xfrm>
          <a:prstGeom prst="rect">
            <a:avLst/>
          </a:prstGeom>
          <a:noFill/>
        </p:spPr>
        <p:txBody>
          <a:bodyPr wrap="square" rtlCol="0">
            <a:spAutoFit/>
          </a:bodyPr>
          <a:lstStyle/>
          <a:p>
            <a:r>
              <a:rPr lang="en-US" b="1" dirty="0">
                <a:latin typeface="Beaufort for LOL" panose="02020503050000020004" pitchFamily="18" charset="0"/>
                <a:cs typeface="Beaufort for LOL" panose="02020503050000020004" pitchFamily="18" charset="0"/>
              </a:rPr>
              <a:t>Euclidean distance </a:t>
            </a:r>
            <a:r>
              <a:rPr lang="en-US" dirty="0">
                <a:latin typeface="Beaufort for LOL" panose="02020503050000020004" pitchFamily="18" charset="0"/>
                <a:cs typeface="Beaufort for LOL" panose="02020503050000020004" pitchFamily="18" charset="0"/>
              </a:rPr>
              <a:t>(in sub-space)</a:t>
            </a:r>
            <a:endParaRPr lang="LID4096" dirty="0">
              <a:latin typeface="Beaufort for LOL" panose="02020503050000020004" pitchFamily="18" charset="0"/>
              <a:cs typeface="Beaufort for LOL" panose="02020503050000020004" pitchFamily="18" charset="0"/>
            </a:endParaRPr>
          </a:p>
        </p:txBody>
      </p:sp>
      <p:cxnSp>
        <p:nvCxnSpPr>
          <p:cNvPr id="15" name="Straight Arrow Connector 14">
            <a:extLst>
              <a:ext uri="{FF2B5EF4-FFF2-40B4-BE49-F238E27FC236}">
                <a16:creationId xmlns:a16="http://schemas.microsoft.com/office/drawing/2014/main" id="{E35F6CAA-4B34-787A-0206-71E6C2A844DF}"/>
              </a:ext>
            </a:extLst>
          </p:cNvPr>
          <p:cNvCxnSpPr>
            <a:cxnSpLocks/>
          </p:cNvCxnSpPr>
          <p:nvPr/>
        </p:nvCxnSpPr>
        <p:spPr>
          <a:xfrm>
            <a:off x="5156791" y="2001783"/>
            <a:ext cx="3239386" cy="589697"/>
          </a:xfrm>
          <a:prstGeom prst="straightConnector1">
            <a:avLst/>
          </a:prstGeom>
          <a:ln w="5715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9913D90-06BA-9F13-836A-F4D13455AB0D}"/>
              </a:ext>
            </a:extLst>
          </p:cNvPr>
          <p:cNvSpPr txBox="1"/>
          <p:nvPr/>
        </p:nvSpPr>
        <p:spPr>
          <a:xfrm>
            <a:off x="3524304" y="1628225"/>
            <a:ext cx="4099351" cy="369332"/>
          </a:xfrm>
          <a:prstGeom prst="rect">
            <a:avLst/>
          </a:prstGeom>
          <a:noFill/>
        </p:spPr>
        <p:txBody>
          <a:bodyPr wrap="square" rtlCol="0">
            <a:spAutoFit/>
          </a:bodyPr>
          <a:lstStyle/>
          <a:p>
            <a:r>
              <a:rPr lang="en-US" b="1" dirty="0">
                <a:latin typeface="Beaufort for LOL" panose="02020503050000020004" pitchFamily="18" charset="0"/>
                <a:cs typeface="Beaufort for LOL" panose="02020503050000020004" pitchFamily="18" charset="0"/>
              </a:rPr>
              <a:t>Geodesic distance </a:t>
            </a:r>
            <a:r>
              <a:rPr lang="en-US" dirty="0">
                <a:latin typeface="Beaufort for LOL" panose="02020503050000020004" pitchFamily="18" charset="0"/>
                <a:cs typeface="Beaufort for LOL" panose="02020503050000020004" pitchFamily="18" charset="0"/>
              </a:rPr>
              <a:t>(along sub-manifold)</a:t>
            </a:r>
            <a:endParaRPr lang="LID4096" dirty="0">
              <a:latin typeface="Beaufort for LOL" panose="02020503050000020004" pitchFamily="18" charset="0"/>
              <a:cs typeface="Beaufort for LOL" panose="02020503050000020004" pitchFamily="18" charset="0"/>
            </a:endParaRPr>
          </a:p>
        </p:txBody>
      </p:sp>
      <p:sp>
        <p:nvSpPr>
          <p:cNvPr id="17" name="TextBox 16">
            <a:extLst>
              <a:ext uri="{FF2B5EF4-FFF2-40B4-BE49-F238E27FC236}">
                <a16:creationId xmlns:a16="http://schemas.microsoft.com/office/drawing/2014/main" id="{3043307B-1644-0964-D158-DAFAF9B0B0B1}"/>
              </a:ext>
            </a:extLst>
          </p:cNvPr>
          <p:cNvSpPr txBox="1"/>
          <p:nvPr/>
        </p:nvSpPr>
        <p:spPr>
          <a:xfrm>
            <a:off x="242891" y="1812891"/>
            <a:ext cx="6787393" cy="2677656"/>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ISOMAP </a:t>
            </a:r>
            <a:r>
              <a:rPr lang="en-US" sz="2400" dirty="0">
                <a:latin typeface="Beaufort for LOL" panose="02020503050000020004" pitchFamily="18" charset="0"/>
                <a:cs typeface="Beaufort for LOL" panose="02020503050000020004" pitchFamily="18" charset="0"/>
              </a:rPr>
              <a:t>(briefly…)</a:t>
            </a:r>
          </a:p>
          <a:p>
            <a:endParaRPr lang="en-US" sz="2400" b="1" dirty="0">
              <a:latin typeface="Beaufort for LOL" panose="02020503050000020004" pitchFamily="18" charset="0"/>
              <a:cs typeface="Beaufort for LOL" panose="02020503050000020004" pitchFamily="18" charset="0"/>
            </a:endParaRPr>
          </a:p>
          <a:p>
            <a:pPr marL="342900" indent="-342900">
              <a:buFont typeface="+mj-lt"/>
              <a:buAutoNum type="arabicPeriod"/>
            </a:pPr>
            <a:r>
              <a:rPr lang="en-US" sz="2400" dirty="0">
                <a:latin typeface="Beaufort for LOL" panose="02020503050000020004" pitchFamily="18" charset="0"/>
                <a:cs typeface="Beaufort for LOL" panose="02020503050000020004" pitchFamily="18" charset="0"/>
              </a:rPr>
              <a:t>Construct </a:t>
            </a:r>
            <a:r>
              <a:rPr lang="en-US" sz="2400" dirty="0" err="1">
                <a:latin typeface="Beaufort for LOL" panose="02020503050000020004" pitchFamily="18" charset="0"/>
                <a:cs typeface="Beaufort for LOL" panose="02020503050000020004" pitchFamily="18" charset="0"/>
              </a:rPr>
              <a:t>neighbourhood</a:t>
            </a:r>
            <a:r>
              <a:rPr lang="en-US" sz="2400" dirty="0">
                <a:latin typeface="Beaufort for LOL" panose="02020503050000020004" pitchFamily="18" charset="0"/>
                <a:cs typeface="Beaufort for LOL" panose="02020503050000020004" pitchFamily="18" charset="0"/>
              </a:rPr>
              <a:t> graph again</a:t>
            </a:r>
          </a:p>
          <a:p>
            <a:pPr marL="342900" indent="-342900">
              <a:buFont typeface="+mj-lt"/>
              <a:buAutoNum type="arabicPeriod"/>
            </a:pPr>
            <a:r>
              <a:rPr lang="en-US" sz="2400" dirty="0">
                <a:latin typeface="Beaufort for LOL" panose="02020503050000020004" pitchFamily="18" charset="0"/>
                <a:cs typeface="Beaufort for LOL" panose="02020503050000020004" pitchFamily="18" charset="0"/>
              </a:rPr>
              <a:t>As distances, get the geodesic distance</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(e.g. find shortest paths using Dijkstra’s algorithm)</a:t>
            </a:r>
          </a:p>
          <a:p>
            <a:pPr marL="342900" indent="-342900">
              <a:buFont typeface="+mj-lt"/>
              <a:buAutoNum type="arabicPeriod"/>
            </a:pPr>
            <a:r>
              <a:rPr lang="en-US" sz="2400" dirty="0">
                <a:latin typeface="Beaufort for LOL" panose="02020503050000020004" pitchFamily="18" charset="0"/>
                <a:cs typeface="Beaufort for LOL" panose="02020503050000020004" pitchFamily="18" charset="0"/>
              </a:rPr>
              <a:t>Find vector representations that preserve geodesic distances</a:t>
            </a:r>
            <a:endParaRPr lang="LID4096" sz="2400" dirty="0">
              <a:latin typeface="Beaufort for LOL" panose="02020503050000020004" pitchFamily="18" charset="0"/>
              <a:cs typeface="Beaufort for LOL" panose="02020503050000020004" pitchFamily="18" charset="0"/>
            </a:endParaRPr>
          </a:p>
        </p:txBody>
      </p:sp>
      <p:pic>
        <p:nvPicPr>
          <p:cNvPr id="19" name="Picture 18">
            <a:extLst>
              <a:ext uri="{FF2B5EF4-FFF2-40B4-BE49-F238E27FC236}">
                <a16:creationId xmlns:a16="http://schemas.microsoft.com/office/drawing/2014/main" id="{098F364F-D9BD-9732-06EC-9EAD4C53457A}"/>
              </a:ext>
            </a:extLst>
          </p:cNvPr>
          <p:cNvPicPr>
            <a:picLocks noChangeAspect="1"/>
          </p:cNvPicPr>
          <p:nvPr/>
        </p:nvPicPr>
        <p:blipFill>
          <a:blip r:embed="rId6"/>
          <a:stretch>
            <a:fillRect/>
          </a:stretch>
        </p:blipFill>
        <p:spPr>
          <a:xfrm>
            <a:off x="2236606" y="4283287"/>
            <a:ext cx="3225320" cy="2436213"/>
          </a:xfrm>
          <a:prstGeom prst="rect">
            <a:avLst/>
          </a:prstGeom>
        </p:spPr>
      </p:pic>
      <p:sp>
        <p:nvSpPr>
          <p:cNvPr id="20" name="TextBox 19">
            <a:extLst>
              <a:ext uri="{FF2B5EF4-FFF2-40B4-BE49-F238E27FC236}">
                <a16:creationId xmlns:a16="http://schemas.microsoft.com/office/drawing/2014/main" id="{1DCD21BB-06E1-A4CE-5FC6-9B6F62C9F9FC}"/>
              </a:ext>
            </a:extLst>
          </p:cNvPr>
          <p:cNvSpPr txBox="1"/>
          <p:nvPr/>
        </p:nvSpPr>
        <p:spPr>
          <a:xfrm>
            <a:off x="668248" y="5178227"/>
            <a:ext cx="3555595" cy="646331"/>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S-Curve</a:t>
            </a:r>
            <a:br>
              <a:rPr lang="en-US" dirty="0">
                <a:latin typeface="Beaufort for LOL" panose="02020503050000020004" pitchFamily="18" charset="0"/>
                <a:cs typeface="Beaufort for LOL" panose="02020503050000020004" pitchFamily="18" charset="0"/>
              </a:rPr>
            </a:br>
            <a:r>
              <a:rPr lang="en-US" dirty="0">
                <a:latin typeface="Beaufort for LOL" panose="02020503050000020004" pitchFamily="18" charset="0"/>
                <a:cs typeface="Beaufort for LOL" panose="02020503050000020004" pitchFamily="18" charset="0"/>
              </a:rPr>
              <a:t>using </a:t>
            </a:r>
            <a:r>
              <a:rPr lang="en-US" b="1" dirty="0">
                <a:latin typeface="Beaufort for LOL" panose="02020503050000020004" pitchFamily="18" charset="0"/>
                <a:cs typeface="Beaufort for LOL" panose="02020503050000020004" pitchFamily="18" charset="0"/>
              </a:rPr>
              <a:t>ISOMAP</a:t>
            </a:r>
            <a:endParaRPr lang="LID4096"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34237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139F0-FB91-1377-7D7E-EAB0E8A6CE4E}"/>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01184D47-B444-3E55-5865-A2248856F4F2}"/>
              </a:ext>
            </a:extLst>
          </p:cNvPr>
          <p:cNvSpPr/>
          <p:nvPr/>
        </p:nvSpPr>
        <p:spPr>
          <a:xfrm>
            <a:off x="668779" y="1736954"/>
            <a:ext cx="10728771" cy="607709"/>
          </a:xfrm>
          <a:prstGeom prst="roundRect">
            <a:avLst/>
          </a:prstGeom>
          <a:solidFill>
            <a:schemeClr val="accent2">
              <a:lumMod val="75000"/>
              <a:alpha val="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2" name="Title 1">
            <a:extLst>
              <a:ext uri="{FF2B5EF4-FFF2-40B4-BE49-F238E27FC236}">
                <a16:creationId xmlns:a16="http://schemas.microsoft.com/office/drawing/2014/main" id="{F5627A8D-F662-A3CE-DAEB-4C16221A21C7}"/>
              </a:ext>
            </a:extLst>
          </p:cNvPr>
          <p:cNvSpPr>
            <a:spLocks noGrp="1"/>
          </p:cNvSpPr>
          <p:nvPr>
            <p:ph type="title"/>
          </p:nvPr>
        </p:nvSpPr>
        <p:spPr/>
        <p:txBody>
          <a:bodyPr/>
          <a:lstStyle/>
          <a:p>
            <a:r>
              <a:rPr lang="en-US" dirty="0"/>
              <a:t>Outro: Spectral Clustering with normalized Laplacian</a:t>
            </a:r>
            <a:endParaRPr lang="en-AT" dirty="0"/>
          </a:p>
        </p:txBody>
      </p:sp>
      <p:sp>
        <p:nvSpPr>
          <p:cNvPr id="3" name="Slide Number Placeholder 2">
            <a:extLst>
              <a:ext uri="{FF2B5EF4-FFF2-40B4-BE49-F238E27FC236}">
                <a16:creationId xmlns:a16="http://schemas.microsoft.com/office/drawing/2014/main" id="{3F7856F1-C3F7-33BD-1E5B-52DB0C4E159D}"/>
              </a:ext>
            </a:extLst>
          </p:cNvPr>
          <p:cNvSpPr>
            <a:spLocks noGrp="1"/>
          </p:cNvSpPr>
          <p:nvPr>
            <p:ph type="sldNum" sz="quarter" idx="12"/>
          </p:nvPr>
        </p:nvSpPr>
        <p:spPr/>
        <p:txBody>
          <a:bodyPr/>
          <a:lstStyle/>
          <a:p>
            <a:fld id="{CC491BDB-77F2-4EF0-887C-9DE660584513}" type="slidenum">
              <a:rPr lang="en-GB" smtClean="0"/>
              <a:pPr/>
              <a:t>78</a:t>
            </a:fld>
            <a:endParaRPr lang="en-GB" dirty="0"/>
          </a:p>
        </p:txBody>
      </p:sp>
      <p:sp>
        <p:nvSpPr>
          <p:cNvPr id="4" name="TextBox 3">
            <a:extLst>
              <a:ext uri="{FF2B5EF4-FFF2-40B4-BE49-F238E27FC236}">
                <a16:creationId xmlns:a16="http://schemas.microsoft.com/office/drawing/2014/main" id="{D85D1EF9-A846-F4F5-BF50-AD02AF6108B7}"/>
              </a:ext>
            </a:extLst>
          </p:cNvPr>
          <p:cNvSpPr txBox="1"/>
          <p:nvPr/>
        </p:nvSpPr>
        <p:spPr>
          <a:xfrm>
            <a:off x="242892" y="1111937"/>
            <a:ext cx="1150516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We can use diffusion maps</a:t>
            </a:r>
            <a:r>
              <a:rPr lang="en-US" sz="2400" dirty="0">
                <a:latin typeface="Beaufort for LOL" panose="02020503050000020004" pitchFamily="18" charset="0"/>
                <a:cs typeface="Beaufort for LOL" panose="02020503050000020004" pitchFamily="18" charset="0"/>
              </a:rPr>
              <a:t> to arrive at yet another clustering algorithm!</a:t>
            </a:r>
            <a:endParaRPr lang="en-US"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25A807-DEDC-B4D1-4DDA-CEFE3EA6FACB}"/>
                  </a:ext>
                </a:extLst>
              </p:cNvPr>
              <p:cNvSpPr txBox="1"/>
              <p:nvPr/>
            </p:nvSpPr>
            <p:spPr>
              <a:xfrm>
                <a:off x="623191" y="1794791"/>
                <a:ext cx="1150516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Basically: calculate the diffusion maps (with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𝑑</m:t>
                    </m:r>
                    <m:r>
                      <a:rPr lang="en-US" sz="2400" i="1" dirty="0" smtClean="0">
                        <a:latin typeface="Cambria Math" panose="02040503050406030204" pitchFamily="18" charset="0"/>
                        <a:cs typeface="Beaufort for LOL" panose="02020503050000020004" pitchFamily="18" charset="0"/>
                      </a:rPr>
                      <m:t> = </m:t>
                    </m:r>
                    <m:r>
                      <a:rPr lang="en-US" sz="2400" i="1" dirty="0" smtClean="0">
                        <a:latin typeface="Cambria Math" panose="02040503050406030204" pitchFamily="18" charset="0"/>
                        <a:cs typeface="Beaufort for LOL" panose="02020503050000020004" pitchFamily="18" charset="0"/>
                      </a:rPr>
                      <m:t>𝑘</m:t>
                    </m:r>
                  </m:oMath>
                </a14:m>
                <a:r>
                  <a:rPr lang="en-US" sz="2400" dirty="0">
                    <a:latin typeface="Beaufort for LOL" panose="02020503050000020004" pitchFamily="18" charset="0"/>
                    <a:cs typeface="Beaufort for LOL" panose="02020503050000020004" pitchFamily="18" charset="0"/>
                  </a:rPr>
                  <a:t>) and perform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𝑘</m:t>
                    </m:r>
                  </m:oMath>
                </a14:m>
                <a:r>
                  <a:rPr lang="en-US" sz="2400" dirty="0">
                    <a:latin typeface="Beaufort for LOL" panose="02020503050000020004" pitchFamily="18" charset="0"/>
                    <a:cs typeface="Beaufort for LOL" panose="02020503050000020004" pitchFamily="18" charset="0"/>
                  </a:rPr>
                  <a:t>-means using them.</a:t>
                </a:r>
                <a:endParaRPr lang="en-US" sz="2400" b="1"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3225A807-DEDC-B4D1-4DDA-CEFE3EA6FACB}"/>
                  </a:ext>
                </a:extLst>
              </p:cNvPr>
              <p:cNvSpPr txBox="1">
                <a:spLocks noRot="1" noChangeAspect="1" noMove="1" noResize="1" noEditPoints="1" noAdjustHandles="1" noChangeArrowheads="1" noChangeShapeType="1" noTextEdit="1"/>
              </p:cNvSpPr>
              <p:nvPr/>
            </p:nvSpPr>
            <p:spPr>
              <a:xfrm>
                <a:off x="623191" y="1794791"/>
                <a:ext cx="11505160" cy="461665"/>
              </a:xfrm>
              <a:prstGeom prst="rect">
                <a:avLst/>
              </a:prstGeom>
              <a:blipFill>
                <a:blip r:embed="rId2"/>
                <a:stretch>
                  <a:fillRect l="-794" t="-10526" b="-2894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A4B9EE1-F4AA-9F36-0CC9-F10540550175}"/>
                  </a:ext>
                </a:extLst>
              </p:cNvPr>
              <p:cNvSpPr txBox="1"/>
              <p:nvPr/>
            </p:nvSpPr>
            <p:spPr>
              <a:xfrm>
                <a:off x="242891" y="2508015"/>
                <a:ext cx="1188546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In fact</a:t>
                </a:r>
                <a:r>
                  <a:rPr lang="en-US" sz="2400" dirty="0">
                    <a:latin typeface="Beaufort for LOL" panose="02020503050000020004" pitchFamily="18" charset="0"/>
                    <a:cs typeface="Beaufort for LOL" panose="02020503050000020004" pitchFamily="18" charset="0"/>
                  </a:rPr>
                  <a:t>, this way we recover spectral clustering using a normalized Laplacian (setting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𝑡</m:t>
                    </m:r>
                    <m:r>
                      <a:rPr lang="en-US" sz="2400" i="1" dirty="0" smtClean="0">
                        <a:latin typeface="Cambria Math" panose="02040503050406030204" pitchFamily="18" charset="0"/>
                        <a:cs typeface="Beaufort for LOL" panose="02020503050000020004" pitchFamily="18" charset="0"/>
                      </a:rPr>
                      <m:t> =0</m:t>
                    </m:r>
                  </m:oMath>
                </a14:m>
                <a:r>
                  <a:rPr lang="en-US" sz="2400" dirty="0">
                    <a:latin typeface="Beaufort for LOL" panose="02020503050000020004" pitchFamily="18" charset="0"/>
                    <a:cs typeface="Beaufort for LOL" panose="02020503050000020004" pitchFamily="18" charset="0"/>
                  </a:rPr>
                  <a:t>)!</a:t>
                </a:r>
                <a:endParaRPr lang="en-US" sz="2400" b="1" dirty="0">
                  <a:latin typeface="Beaufort for LOL" panose="02020503050000020004" pitchFamily="18" charset="0"/>
                  <a:cs typeface="Beaufort for LOL" panose="02020503050000020004" pitchFamily="18" charset="0"/>
                </a:endParaRPr>
              </a:p>
            </p:txBody>
          </p:sp>
        </mc:Choice>
        <mc:Fallback xmlns="">
          <p:sp>
            <p:nvSpPr>
              <p:cNvPr id="9" name="TextBox 8">
                <a:extLst>
                  <a:ext uri="{FF2B5EF4-FFF2-40B4-BE49-F238E27FC236}">
                    <a16:creationId xmlns:a16="http://schemas.microsoft.com/office/drawing/2014/main" id="{2A4B9EE1-F4AA-9F36-0CC9-F10540550175}"/>
                  </a:ext>
                </a:extLst>
              </p:cNvPr>
              <p:cNvSpPr txBox="1">
                <a:spLocks noRot="1" noChangeAspect="1" noMove="1" noResize="1" noEditPoints="1" noAdjustHandles="1" noChangeArrowheads="1" noChangeShapeType="1" noTextEdit="1"/>
              </p:cNvSpPr>
              <p:nvPr/>
            </p:nvSpPr>
            <p:spPr>
              <a:xfrm>
                <a:off x="242891" y="2508015"/>
                <a:ext cx="11885460" cy="461665"/>
              </a:xfrm>
              <a:prstGeom prst="rect">
                <a:avLst/>
              </a:prstGeom>
              <a:blipFill>
                <a:blip r:embed="rId3"/>
                <a:stretch>
                  <a:fillRect l="-821" t="-10526" b="-28947"/>
                </a:stretch>
              </a:blipFill>
            </p:spPr>
            <p:txBody>
              <a:bodyPr/>
              <a:lstStyle/>
              <a:p>
                <a:r>
                  <a:rPr lang="LID4096">
                    <a:noFill/>
                  </a:rPr>
                  <a:t> </a:t>
                </a:r>
              </a:p>
            </p:txBody>
          </p:sp>
        </mc:Fallback>
      </mc:AlternateContent>
      <p:sp>
        <p:nvSpPr>
          <p:cNvPr id="10" name="Rectangle: Rounded Corners 9">
            <a:extLst>
              <a:ext uri="{FF2B5EF4-FFF2-40B4-BE49-F238E27FC236}">
                <a16:creationId xmlns:a16="http://schemas.microsoft.com/office/drawing/2014/main" id="{F0FC9F80-E15F-E36A-F561-B6C1CCA4A7E9}"/>
              </a:ext>
            </a:extLst>
          </p:cNvPr>
          <p:cNvSpPr/>
          <p:nvPr/>
        </p:nvSpPr>
        <p:spPr>
          <a:xfrm>
            <a:off x="288480" y="3133032"/>
            <a:ext cx="11615041" cy="345440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11" name="TextBox 10">
            <a:extLst>
              <a:ext uri="{FF2B5EF4-FFF2-40B4-BE49-F238E27FC236}">
                <a16:creationId xmlns:a16="http://schemas.microsoft.com/office/drawing/2014/main" id="{403D2CE9-7617-7341-E8F8-AEFFA84493A7}"/>
              </a:ext>
            </a:extLst>
          </p:cNvPr>
          <p:cNvSpPr txBox="1"/>
          <p:nvPr/>
        </p:nvSpPr>
        <p:spPr>
          <a:xfrm>
            <a:off x="499536" y="3245488"/>
            <a:ext cx="10769598" cy="461665"/>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Spectral clustering:</a:t>
            </a:r>
            <a:r>
              <a:rPr lang="en-US" sz="2400" dirty="0">
                <a:latin typeface="Beaufort for LOL" panose="02020503050000020004" pitchFamily="18" charset="0"/>
                <a:cs typeface="Beaufort for LOL" panose="02020503050000020004" pitchFamily="18" charset="0"/>
              </a:rPr>
              <a:t> Perform the same method, but:</a:t>
            </a:r>
            <a:endParaRPr lang="en-US"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135411C-1E44-7411-12DE-98D3BF0427E9}"/>
                  </a:ext>
                </a:extLst>
              </p:cNvPr>
              <p:cNvSpPr txBox="1"/>
              <p:nvPr/>
            </p:nvSpPr>
            <p:spPr>
              <a:xfrm>
                <a:off x="668779" y="3705423"/>
                <a:ext cx="11445797" cy="2723053"/>
              </a:xfrm>
              <a:prstGeom prst="rect">
                <a:avLst/>
              </a:prstGeom>
              <a:noFill/>
            </p:spPr>
            <p:txBody>
              <a:bodyPr wrap="square" rtlCol="0">
                <a:spAutoFit/>
              </a:bodyPr>
              <a:lstStyle/>
              <a:p>
                <a:pPr marL="342900" indent="-342900">
                  <a:buFont typeface="+mj-lt"/>
                  <a:buAutoNum type="arabicPeriod"/>
                </a:pPr>
                <a:r>
                  <a:rPr lang="en-US" sz="2400" dirty="0">
                    <a:latin typeface="Beaufort for LOL" panose="02020503050000020004" pitchFamily="18" charset="0"/>
                    <a:cs typeface="Beaufort for LOL" panose="02020503050000020004" pitchFamily="18" charset="0"/>
                  </a:rPr>
                  <a:t>Use the random walk Laplacian:</a:t>
                </a:r>
                <a:r>
                  <a:rPr lang="en-US" sz="2400" b="1" dirty="0">
                    <a:latin typeface="Beaufort for LOL" panose="02020503050000020004" pitchFamily="18" charset="0"/>
                    <a:cs typeface="Beaufort for LOL" panose="02020503050000020004" pitchFamily="18" charset="0"/>
                  </a:rPr>
                  <a:t> </a:t>
                </a:r>
                <a14:m>
                  <m:oMath xmlns:m="http://schemas.openxmlformats.org/officeDocument/2006/math">
                    <m:sSub>
                      <m:sSubPr>
                        <m:ctrlPr>
                          <a:rPr lang="en-US" sz="2400" b="1" i="1">
                            <a:latin typeface="Cambria Math" panose="02040503050406030204" pitchFamily="18" charset="0"/>
                            <a:cs typeface="Beaufort for LOL" panose="02020503050000020004" pitchFamily="18" charset="0"/>
                          </a:rPr>
                        </m:ctrlPr>
                      </m:sSubPr>
                      <m:e>
                        <m:r>
                          <a:rPr lang="en-US" sz="2400" b="1" i="1">
                            <a:latin typeface="Cambria Math" panose="02040503050406030204" pitchFamily="18" charset="0"/>
                            <a:cs typeface="Beaufort for LOL" panose="02020503050000020004" pitchFamily="18" charset="0"/>
                          </a:rPr>
                          <m:t>𝑳</m:t>
                        </m:r>
                      </m:e>
                      <m:sub>
                        <m:r>
                          <a:rPr lang="en-US" sz="2400" b="1" i="1" smtClean="0">
                            <a:latin typeface="Cambria Math" panose="02040503050406030204" pitchFamily="18" charset="0"/>
                            <a:cs typeface="Beaufort for LOL" panose="02020503050000020004" pitchFamily="18" charset="0"/>
                          </a:rPr>
                          <m:t>𝒓𝒘</m:t>
                        </m:r>
                      </m:sub>
                    </m:sSub>
                    <m:r>
                      <a:rPr lang="en-US" sz="2400">
                        <a:latin typeface="Cambria Math" panose="02040503050406030204" pitchFamily="18" charset="0"/>
                        <a:cs typeface="Beaufort for LOL" panose="02020503050000020004" pitchFamily="18" charset="0"/>
                      </a:rPr>
                      <m:t>=</m:t>
                    </m:r>
                    <m:r>
                      <a:rPr lang="en-US" sz="2400" b="1" i="1">
                        <a:latin typeface="Cambria Math" panose="02040503050406030204" pitchFamily="18" charset="0"/>
                        <a:cs typeface="Beaufort for LOL" panose="02020503050000020004" pitchFamily="18" charset="0"/>
                      </a:rPr>
                      <m:t>𝑰</m:t>
                    </m:r>
                    <m:r>
                      <a:rPr lang="en-US" sz="2400" i="1">
                        <a:latin typeface="Cambria Math" panose="02040503050406030204" pitchFamily="18" charset="0"/>
                        <a:cs typeface="Beaufort for LOL" panose="02020503050000020004" pitchFamily="18" charset="0"/>
                      </a:rPr>
                      <m:t> −</m:t>
                    </m:r>
                    <m:sSup>
                      <m:sSupPr>
                        <m:ctrlPr>
                          <a:rPr lang="en-US" sz="2400" i="1">
                            <a:latin typeface="Cambria Math" panose="02040503050406030204" pitchFamily="18" charset="0"/>
                            <a:cs typeface="Beaufort for LOL" panose="02020503050000020004" pitchFamily="18" charset="0"/>
                          </a:rPr>
                        </m:ctrlPr>
                      </m:sSupPr>
                      <m:e>
                        <m:r>
                          <a:rPr lang="en-US" sz="2400" b="1" i="1">
                            <a:latin typeface="Cambria Math" panose="02040503050406030204" pitchFamily="18" charset="0"/>
                            <a:cs typeface="Beaufort for LOL" panose="02020503050000020004" pitchFamily="18" charset="0"/>
                          </a:rPr>
                          <m:t>𝑫</m:t>
                        </m:r>
                      </m:e>
                      <m:sup>
                        <m:r>
                          <a:rPr lang="en-US" sz="2400" i="1">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1</m:t>
                        </m:r>
                      </m:sup>
                    </m:sSup>
                    <m:r>
                      <a:rPr lang="en-US" sz="2400" b="1" i="1">
                        <a:latin typeface="Cambria Math" panose="02040503050406030204" pitchFamily="18" charset="0"/>
                        <a:cs typeface="Beaufort for LOL" panose="02020503050000020004" pitchFamily="18" charset="0"/>
                      </a:rPr>
                      <m:t>𝑾</m:t>
                    </m:r>
                    <m:r>
                      <a:rPr lang="en-US" sz="2400" b="1" i="1" smtClean="0">
                        <a:latin typeface="Cambria Math" panose="02040503050406030204" pitchFamily="18" charset="0"/>
                        <a:cs typeface="Beaufort for LOL" panose="02020503050000020004" pitchFamily="18" charset="0"/>
                      </a:rPr>
                      <m:t>=</m:t>
                    </m:r>
                    <m:r>
                      <a:rPr lang="en-US" sz="2400" b="1" i="1" smtClean="0">
                        <a:latin typeface="Cambria Math" panose="02040503050406030204" pitchFamily="18" charset="0"/>
                        <a:cs typeface="Beaufort for LOL" panose="02020503050000020004" pitchFamily="18" charset="0"/>
                      </a:rPr>
                      <m:t>𝑰</m:t>
                    </m:r>
                    <m:r>
                      <a:rPr lang="en-US" sz="2400" b="1" i="1" smtClean="0">
                        <a:latin typeface="Cambria Math" panose="02040503050406030204" pitchFamily="18" charset="0"/>
                        <a:cs typeface="Beaufort for LOL" panose="02020503050000020004" pitchFamily="18" charset="0"/>
                      </a:rPr>
                      <m:t> −</m:t>
                    </m:r>
                    <m:r>
                      <a:rPr lang="en-US" sz="2400" b="1" i="1" smtClean="0">
                        <a:latin typeface="Cambria Math" panose="02040503050406030204" pitchFamily="18" charset="0"/>
                        <a:cs typeface="Beaufort for LOL" panose="02020503050000020004" pitchFamily="18" charset="0"/>
                      </a:rPr>
                      <m:t>𝑴</m:t>
                    </m:r>
                  </m:oMath>
                </a14:m>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Note that </a:t>
                </a:r>
                <a14:m>
                  <m:oMath xmlns:m="http://schemas.openxmlformats.org/officeDocument/2006/math">
                    <m:sSub>
                      <m:sSubPr>
                        <m:ctrlPr>
                          <a:rPr lang="en-US" sz="2400" b="1" i="1">
                            <a:latin typeface="Cambria Math" panose="02040503050406030204" pitchFamily="18" charset="0"/>
                            <a:cs typeface="Beaufort for LOL" panose="02020503050000020004" pitchFamily="18" charset="0"/>
                          </a:rPr>
                        </m:ctrlPr>
                      </m:sSubPr>
                      <m:e>
                        <m:r>
                          <a:rPr lang="en-US" sz="2400" b="1" i="1">
                            <a:latin typeface="Cambria Math" panose="02040503050406030204" pitchFamily="18" charset="0"/>
                            <a:cs typeface="Beaufort for LOL" panose="02020503050000020004" pitchFamily="18" charset="0"/>
                          </a:rPr>
                          <m:t>𝑳</m:t>
                        </m:r>
                      </m:e>
                      <m:sub>
                        <m:r>
                          <a:rPr lang="en-US" sz="2400" b="1" i="1" smtClean="0">
                            <a:latin typeface="Cambria Math" panose="02040503050406030204" pitchFamily="18" charset="0"/>
                            <a:cs typeface="Beaufort for LOL" panose="02020503050000020004" pitchFamily="18" charset="0"/>
                          </a:rPr>
                          <m:t>𝒓𝒘</m:t>
                        </m:r>
                      </m:sub>
                    </m:sSub>
                  </m:oMath>
                </a14:m>
                <a:r>
                  <a:rPr lang="en-US" sz="2400" dirty="0">
                    <a:latin typeface="Beaufort for LOL" panose="02020503050000020004" pitchFamily="18" charset="0"/>
                    <a:cs typeface="Beaufort for LOL" panose="02020503050000020004" pitchFamily="18" charset="0"/>
                  </a:rPr>
                  <a:t> has the same left and right eigenvectors as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𝑴</m:t>
                    </m:r>
                  </m:oMath>
                </a14:m>
                <a:r>
                  <a:rPr lang="en-US" sz="2400" dirty="0">
                    <a:latin typeface="Beaufort for LOL" panose="02020503050000020004" pitchFamily="18" charset="0"/>
                    <a:cs typeface="Beaufort for LOL" panose="02020503050000020004" pitchFamily="18" charset="0"/>
                  </a:rPr>
                  <a:t> with eigenvalues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1−</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𝜆</m:t>
                        </m:r>
                      </m:e>
                      <m:sub>
                        <m:r>
                          <a:rPr lang="en-US" sz="2400" b="0" i="1" dirty="0" smtClean="0">
                            <a:latin typeface="Cambria Math" panose="02040503050406030204" pitchFamily="18" charset="0"/>
                            <a:cs typeface="Beaufort for LOL" panose="02020503050000020004" pitchFamily="18" charset="0"/>
                          </a:rPr>
                          <m:t>𝑙</m:t>
                        </m:r>
                      </m:sub>
                    </m:sSub>
                  </m:oMath>
                </a14:m>
                <a:endParaRPr lang="en-US" sz="2400" b="0" dirty="0">
                  <a:latin typeface="Beaufort for LOL" panose="02020503050000020004" pitchFamily="18" charset="0"/>
                  <a:cs typeface="Beaufort for LOL" panose="02020503050000020004" pitchFamily="18" charset="0"/>
                </a:endParaRPr>
              </a:p>
              <a:p>
                <a:pPr marL="342900" indent="-342900">
                  <a:buFont typeface="+mj-lt"/>
                  <a:buAutoNum type="arabicPeriod"/>
                </a:pPr>
                <a:r>
                  <a:rPr lang="en-US" sz="2400" dirty="0">
                    <a:latin typeface="Beaufort for LOL" panose="02020503050000020004" pitchFamily="18" charset="0"/>
                    <a:cs typeface="Beaufort for LOL" panose="02020503050000020004" pitchFamily="18" charset="0"/>
                  </a:rPr>
                  <a:t>We take the right-eigenvectors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b="0" i="1" smtClean="0">
                            <a:latin typeface="Cambria Math" panose="02040503050406030204" pitchFamily="18" charset="0"/>
                          </a:rPr>
                          <m:t>𝑙</m:t>
                        </m:r>
                      </m:sub>
                    </m:sSub>
                  </m:oMath>
                </a14:m>
                <a:r>
                  <a:rPr lang="en-US" sz="2400" dirty="0">
                    <a:latin typeface="Beaufort for LOL" panose="02020503050000020004" pitchFamily="18" charset="0"/>
                    <a:cs typeface="Beaufort for LOL" panose="02020503050000020004" pitchFamily="18" charset="0"/>
                  </a:rPr>
                  <a:t>corresponding to the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𝑘</m:t>
                    </m:r>
                  </m:oMath>
                </a14:m>
                <a:r>
                  <a:rPr lang="en-US" sz="2400" dirty="0">
                    <a:latin typeface="Beaufort for LOL" panose="02020503050000020004" pitchFamily="18" charset="0"/>
                    <a:cs typeface="Beaufort for LOL" panose="02020503050000020004" pitchFamily="18" charset="0"/>
                  </a:rPr>
                  <a:t> lowest eigenvalues.</a:t>
                </a:r>
              </a:p>
              <a:p>
                <a:pPr marL="342900" indent="-342900">
                  <a:buFont typeface="+mj-lt"/>
                  <a:buAutoNum type="arabicPeriod"/>
                </a:pPr>
                <a:r>
                  <a:rPr lang="en-US" sz="2400" dirty="0">
                    <a:latin typeface="Beaufort for LOL" panose="02020503050000020004" pitchFamily="18" charset="0"/>
                    <a:cs typeface="Beaufort for LOL" panose="02020503050000020004" pitchFamily="18" charset="0"/>
                  </a:rPr>
                  <a:t>The rest is identical to the spectral clustering algorithm we introduced for </a:t>
                </a:r>
                <a14:m>
                  <m:oMath xmlns:m="http://schemas.openxmlformats.org/officeDocument/2006/math">
                    <m:r>
                      <a:rPr lang="en-US" sz="2400" b="1" i="1" smtClean="0">
                        <a:latin typeface="Cambria Math" panose="02040503050406030204" pitchFamily="18" charset="0"/>
                        <a:cs typeface="Beaufort for LOL" panose="02020503050000020004" pitchFamily="18" charset="0"/>
                      </a:rPr>
                      <m:t>𝑳</m:t>
                    </m:r>
                    <m:r>
                      <a:rPr lang="en-US" sz="2400">
                        <a:latin typeface="Cambria Math" panose="02040503050406030204" pitchFamily="18" charset="0"/>
                        <a:cs typeface="Beaufort for LOL" panose="02020503050000020004" pitchFamily="18" charset="0"/>
                      </a:rPr>
                      <m:t>=</m:t>
                    </m:r>
                    <m:r>
                      <a:rPr lang="en-US" sz="2400" b="1" i="1" smtClean="0">
                        <a:latin typeface="Cambria Math" panose="02040503050406030204" pitchFamily="18" charset="0"/>
                        <a:cs typeface="Beaufort for LOL" panose="02020503050000020004" pitchFamily="18" charset="0"/>
                      </a:rPr>
                      <m:t>𝑫</m:t>
                    </m:r>
                    <m:r>
                      <a:rPr lang="en-US" sz="2400" b="1" i="1" smtClean="0">
                        <a:latin typeface="Cambria Math" panose="02040503050406030204" pitchFamily="18" charset="0"/>
                        <a:cs typeface="Beaufort for LOL" panose="02020503050000020004" pitchFamily="18" charset="0"/>
                      </a:rPr>
                      <m:t> −</m:t>
                    </m:r>
                    <m:r>
                      <a:rPr lang="en-US" sz="2400" b="1" i="1" smtClean="0">
                        <a:latin typeface="Cambria Math" panose="02040503050406030204" pitchFamily="18" charset="0"/>
                        <a:cs typeface="Beaufort for LOL" panose="02020503050000020004" pitchFamily="18" charset="0"/>
                      </a:rPr>
                      <m:t>𝑾</m:t>
                    </m:r>
                  </m:oMath>
                </a14:m>
                <a:endParaRPr lang="en-US" sz="2400" dirty="0">
                  <a:latin typeface="Beaufort for LOL" panose="02020503050000020004" pitchFamily="18" charset="0"/>
                  <a:cs typeface="Beaufort for LOL" panose="02020503050000020004" pitchFamily="18" charset="0"/>
                </a:endParaRPr>
              </a:p>
              <a:p>
                <a:pPr marL="342900" indent="-342900">
                  <a:buFont typeface="+mj-lt"/>
                  <a:buAutoNum type="arabicPeriod"/>
                </a:pPr>
                <a:endParaRPr lang="en-US" sz="2400" dirty="0">
                  <a:latin typeface="Beaufort for LOL" panose="02020503050000020004" pitchFamily="18" charset="0"/>
                  <a:cs typeface="Beaufort for LOL" panose="02020503050000020004" pitchFamily="18" charset="0"/>
                </a:endParaRPr>
              </a:p>
              <a:p>
                <a:r>
                  <a:rPr lang="en-US" sz="2400" i="1" dirty="0">
                    <a:latin typeface="Beaufort for LOL" panose="02020503050000020004" pitchFamily="18" charset="0"/>
                    <a:cs typeface="Beaufort for LOL" panose="02020503050000020004" pitchFamily="18" charset="0"/>
                  </a:rPr>
                  <a:t>Note:</a:t>
                </a:r>
                <a:r>
                  <a:rPr lang="en-US" sz="2400" dirty="0">
                    <a:latin typeface="Beaufort for LOL" panose="02020503050000020004" pitchFamily="18" charset="0"/>
                    <a:cs typeface="Beaufort for LOL" panose="02020503050000020004" pitchFamily="18" charset="0"/>
                  </a:rPr>
                  <a:t> we usually get the eigenvectors </a:t>
                </a:r>
                <a14:m>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𝑣</m:t>
                        </m:r>
                      </m:e>
                      <m:sub>
                        <m:r>
                          <a:rPr lang="en-US" sz="2400" b="0" i="1" smtClean="0">
                            <a:latin typeface="Cambria Math" panose="02040503050406030204" pitchFamily="18" charset="0"/>
                            <a:cs typeface="Beaufort for LOL" panose="02020503050000020004" pitchFamily="18" charset="0"/>
                          </a:rPr>
                          <m:t>𝑙</m:t>
                        </m:r>
                      </m:sub>
                    </m:sSub>
                  </m:oMath>
                </a14:m>
                <a:r>
                  <a:rPr lang="en-US" sz="2400" dirty="0">
                    <a:latin typeface="Beaufort for LOL" panose="02020503050000020004" pitchFamily="18" charset="0"/>
                    <a:cs typeface="Beaufort for LOL" panose="02020503050000020004" pitchFamily="18" charset="0"/>
                  </a:rPr>
                  <a:t> of the normalized Laplacian </a:t>
                </a:r>
                <a14:m>
                  <m:oMath xmlns:m="http://schemas.openxmlformats.org/officeDocument/2006/math">
                    <m:sSub>
                      <m:sSubPr>
                        <m:ctrlPr>
                          <a:rPr lang="en-US" sz="2400" b="1" i="1">
                            <a:latin typeface="Cambria Math" panose="02040503050406030204" pitchFamily="18" charset="0"/>
                            <a:cs typeface="Beaufort for LOL" panose="02020503050000020004" pitchFamily="18" charset="0"/>
                          </a:rPr>
                        </m:ctrlPr>
                      </m:sSubPr>
                      <m:e>
                        <m:r>
                          <a:rPr lang="en-US" sz="2400" b="1" i="1">
                            <a:latin typeface="Cambria Math" panose="02040503050406030204" pitchFamily="18" charset="0"/>
                            <a:cs typeface="Beaufort for LOL" panose="02020503050000020004" pitchFamily="18" charset="0"/>
                          </a:rPr>
                          <m:t>𝑳</m:t>
                        </m:r>
                      </m:e>
                      <m:sub>
                        <m:r>
                          <a:rPr lang="en-US" sz="2400" b="1" i="1" smtClean="0">
                            <a:latin typeface="Cambria Math" panose="02040503050406030204" pitchFamily="18" charset="0"/>
                            <a:cs typeface="Beaufort for LOL" panose="02020503050000020004" pitchFamily="18" charset="0"/>
                          </a:rPr>
                          <m:t>𝑵</m:t>
                        </m:r>
                      </m:sub>
                    </m:sSub>
                    <m:r>
                      <a:rPr lang="en-US" sz="2400" b="1" i="1" smtClean="0">
                        <a:latin typeface="Cambria Math" panose="02040503050406030204" pitchFamily="18" charset="0"/>
                        <a:cs typeface="Beaufort for LOL" panose="02020503050000020004" pitchFamily="18" charset="0"/>
                      </a:rPr>
                      <m:t>=</m:t>
                    </m:r>
                    <m:sSup>
                      <m:sSupPr>
                        <m:ctrlPr>
                          <a:rPr lang="en-US" sz="2400" b="1" i="1" smtClean="0">
                            <a:latin typeface="Cambria Math" panose="02040503050406030204" pitchFamily="18" charset="0"/>
                            <a:cs typeface="Beaufort for LOL" panose="02020503050000020004" pitchFamily="18" charset="0"/>
                          </a:rPr>
                        </m:ctrlPr>
                      </m:sSupPr>
                      <m:e>
                        <m:r>
                          <a:rPr lang="en-US" sz="2400" b="1" i="1" smtClean="0">
                            <a:latin typeface="Cambria Math" panose="02040503050406030204" pitchFamily="18" charset="0"/>
                            <a:cs typeface="Beaufort for LOL" panose="02020503050000020004" pitchFamily="18" charset="0"/>
                          </a:rPr>
                          <m:t>𝑫</m:t>
                        </m:r>
                      </m:e>
                      <m:sup>
                        <m:r>
                          <a:rPr lang="en-US" sz="2400" b="0" i="1" smtClean="0">
                            <a:latin typeface="Cambria Math" panose="02040503050406030204" pitchFamily="18" charset="0"/>
                            <a:cs typeface="Beaufort for LOL" panose="02020503050000020004" pitchFamily="18" charset="0"/>
                          </a:rPr>
                          <m:t>−1/2</m:t>
                        </m:r>
                      </m:sup>
                    </m:sSup>
                    <m:r>
                      <a:rPr lang="en-US" sz="2400" b="1" i="1" smtClean="0">
                        <a:latin typeface="Cambria Math" panose="02040503050406030204" pitchFamily="18" charset="0"/>
                        <a:cs typeface="Beaufort for LOL" panose="02020503050000020004" pitchFamily="18" charset="0"/>
                      </a:rPr>
                      <m:t>𝑳</m:t>
                    </m:r>
                    <m:sSup>
                      <m:sSupPr>
                        <m:ctrlPr>
                          <a:rPr lang="en-US" sz="2400" b="1" i="1" smtClean="0">
                            <a:latin typeface="Cambria Math" panose="02040503050406030204" pitchFamily="18" charset="0"/>
                            <a:cs typeface="Beaufort for LOL" panose="02020503050000020004" pitchFamily="18" charset="0"/>
                          </a:rPr>
                        </m:ctrlPr>
                      </m:sSupPr>
                      <m:e>
                        <m:r>
                          <a:rPr lang="en-US" sz="2400" b="1" i="1" smtClean="0">
                            <a:latin typeface="Cambria Math" panose="02040503050406030204" pitchFamily="18" charset="0"/>
                            <a:cs typeface="Beaufort for LOL" panose="02020503050000020004" pitchFamily="18" charset="0"/>
                          </a:rPr>
                          <m:t>𝑫</m:t>
                        </m:r>
                      </m:e>
                      <m:sup>
                        <m:r>
                          <a:rPr lang="en-US" sz="2400" b="0" i="1" smtClean="0">
                            <a:latin typeface="Cambria Math" panose="02040503050406030204" pitchFamily="18" charset="0"/>
                            <a:cs typeface="Beaufort for LOL" panose="02020503050000020004" pitchFamily="18" charset="0"/>
                          </a:rPr>
                          <m:t>−1/2</m:t>
                        </m:r>
                      </m:sup>
                    </m:sSup>
                  </m:oMath>
                </a14:m>
                <a:r>
                  <a:rPr lang="en-US" sz="2400" dirty="0">
                    <a:latin typeface="Beaufort for LOL" panose="02020503050000020004" pitchFamily="18" charset="0"/>
                    <a:cs typeface="Beaufort for LOL" panose="02020503050000020004" pitchFamily="18" charset="0"/>
                  </a:rPr>
                  <a:t>, from which the right-eigenvectors of </a:t>
                </a:r>
                <a14:m>
                  <m:oMath xmlns:m="http://schemas.openxmlformats.org/officeDocument/2006/math">
                    <m:sSub>
                      <m:sSubPr>
                        <m:ctrlPr>
                          <a:rPr lang="en-US" sz="2400" b="1" i="1" smtClean="0">
                            <a:latin typeface="Cambria Math" panose="02040503050406030204" pitchFamily="18" charset="0"/>
                            <a:cs typeface="Beaufort for LOL" panose="02020503050000020004" pitchFamily="18" charset="0"/>
                          </a:rPr>
                        </m:ctrlPr>
                      </m:sSubPr>
                      <m:e>
                        <m:r>
                          <a:rPr lang="en-US" sz="2400" b="1" i="1" smtClean="0">
                            <a:latin typeface="Cambria Math" panose="02040503050406030204" pitchFamily="18" charset="0"/>
                            <a:cs typeface="Beaufort for LOL" panose="02020503050000020004" pitchFamily="18" charset="0"/>
                          </a:rPr>
                          <m:t>𝑳</m:t>
                        </m:r>
                      </m:e>
                      <m:sub>
                        <m:r>
                          <a:rPr lang="en-US" sz="2400" b="1" i="1" smtClean="0">
                            <a:latin typeface="Cambria Math" panose="02040503050406030204" pitchFamily="18" charset="0"/>
                            <a:cs typeface="Beaufort for LOL" panose="02020503050000020004" pitchFamily="18" charset="0"/>
                          </a:rPr>
                          <m:t>𝒓𝒘</m:t>
                        </m:r>
                      </m:sub>
                    </m:sSub>
                  </m:oMath>
                </a14:m>
                <a:r>
                  <a:rPr lang="en-US" sz="2400" dirty="0">
                    <a:latin typeface="Beaufort for LOL" panose="02020503050000020004" pitchFamily="18" charset="0"/>
                    <a:cs typeface="Beaufort for LOL" panose="02020503050000020004" pitchFamily="18" charset="0"/>
                  </a:rPr>
                  <a:t> are obtained by rescaling: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𝜙</m:t>
                        </m:r>
                      </m:e>
                      <m:sub>
                        <m:r>
                          <a:rPr lang="en-US" sz="2400" i="1">
                            <a:latin typeface="Cambria Math" panose="02040503050406030204" pitchFamily="18" charset="0"/>
                          </a:rPr>
                          <m:t>𝑙</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𝐷</m:t>
                        </m:r>
                      </m:e>
                      <m:sup>
                        <m:r>
                          <a:rPr lang="en-US" sz="2400" b="0" i="1" smtClean="0">
                            <a:latin typeface="Cambria Math" panose="02040503050406030204" pitchFamily="18" charset="0"/>
                          </a:rPr>
                          <m:t>−1/2</m:t>
                        </m:r>
                      </m:sup>
                    </m:s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𝑙</m:t>
                        </m:r>
                      </m:sub>
                    </m:sSub>
                  </m:oMath>
                </a14:m>
                <a:r>
                  <a:rPr lang="en-US" sz="2400" dirty="0">
                    <a:latin typeface="Beaufort for LOL" panose="02020503050000020004" pitchFamily="18" charset="0"/>
                    <a:cs typeface="Beaufort for LOL" panose="02020503050000020004" pitchFamily="18" charset="0"/>
                  </a:rPr>
                  <a:t>.</a:t>
                </a:r>
              </a:p>
            </p:txBody>
          </p:sp>
        </mc:Choice>
        <mc:Fallback xmlns="">
          <p:sp>
            <p:nvSpPr>
              <p:cNvPr id="17" name="TextBox 16">
                <a:extLst>
                  <a:ext uri="{FF2B5EF4-FFF2-40B4-BE49-F238E27FC236}">
                    <a16:creationId xmlns:a16="http://schemas.microsoft.com/office/drawing/2014/main" id="{A135411C-1E44-7411-12DE-98D3BF0427E9}"/>
                  </a:ext>
                </a:extLst>
              </p:cNvPr>
              <p:cNvSpPr txBox="1">
                <a:spLocks noRot="1" noChangeAspect="1" noMove="1" noResize="1" noEditPoints="1" noAdjustHandles="1" noChangeArrowheads="1" noChangeShapeType="1" noTextEdit="1"/>
              </p:cNvSpPr>
              <p:nvPr/>
            </p:nvSpPr>
            <p:spPr>
              <a:xfrm>
                <a:off x="668779" y="3705423"/>
                <a:ext cx="11445797" cy="2723053"/>
              </a:xfrm>
              <a:prstGeom prst="rect">
                <a:avLst/>
              </a:prstGeom>
              <a:blipFill>
                <a:blip r:embed="rId4"/>
                <a:stretch>
                  <a:fillRect l="-906" t="-2461" b="-3356"/>
                </a:stretch>
              </a:blipFill>
            </p:spPr>
            <p:txBody>
              <a:bodyPr/>
              <a:lstStyle/>
              <a:p>
                <a:r>
                  <a:rPr lang="LID4096">
                    <a:noFill/>
                  </a:rPr>
                  <a:t> </a:t>
                </a:r>
              </a:p>
            </p:txBody>
          </p:sp>
        </mc:Fallback>
      </mc:AlternateContent>
    </p:spTree>
    <p:extLst>
      <p:ext uri="{BB962C8B-B14F-4D97-AF65-F5344CB8AC3E}">
        <p14:creationId xmlns:p14="http://schemas.microsoft.com/office/powerpoint/2010/main" val="206190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AFF67-7E38-E897-5F62-9DB6454A0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D7154-C211-E6B6-22CC-7E3C7F0575D0}"/>
              </a:ext>
            </a:extLst>
          </p:cNvPr>
          <p:cNvSpPr>
            <a:spLocks noGrp="1"/>
          </p:cNvSpPr>
          <p:nvPr>
            <p:ph type="title"/>
          </p:nvPr>
        </p:nvSpPr>
        <p:spPr/>
        <p:txBody>
          <a:bodyPr/>
          <a:lstStyle/>
          <a:p>
            <a:r>
              <a:rPr lang="en-US" dirty="0"/>
              <a:t>“Fun in high dimensions” quiz: question 2</a:t>
            </a:r>
            <a:endParaRPr lang="en-AT" dirty="0"/>
          </a:p>
        </p:txBody>
      </p:sp>
      <p:sp>
        <p:nvSpPr>
          <p:cNvPr id="3" name="Slide Number Placeholder 2">
            <a:extLst>
              <a:ext uri="{FF2B5EF4-FFF2-40B4-BE49-F238E27FC236}">
                <a16:creationId xmlns:a16="http://schemas.microsoft.com/office/drawing/2014/main" id="{30E081D1-7C3B-0BD6-059B-32E7A583B132}"/>
              </a:ext>
            </a:extLst>
          </p:cNvPr>
          <p:cNvSpPr>
            <a:spLocks noGrp="1"/>
          </p:cNvSpPr>
          <p:nvPr>
            <p:ph type="sldNum" sz="quarter" idx="12"/>
          </p:nvPr>
        </p:nvSpPr>
        <p:spPr/>
        <p:txBody>
          <a:bodyPr/>
          <a:lstStyle/>
          <a:p>
            <a:fld id="{CC491BDB-77F2-4EF0-887C-9DE660584513}" type="slidenum">
              <a:rPr lang="en-GB" smtClean="0"/>
              <a:pPr/>
              <a:t>8</a:t>
            </a:fld>
            <a:endParaRPr lang="en-GB" dirty="0"/>
          </a:p>
        </p:txBody>
      </p:sp>
      <p:sp>
        <p:nvSpPr>
          <p:cNvPr id="4" name="TextBox 3">
            <a:extLst>
              <a:ext uri="{FF2B5EF4-FFF2-40B4-BE49-F238E27FC236}">
                <a16:creationId xmlns:a16="http://schemas.microsoft.com/office/drawing/2014/main" id="{170F2B2C-92BC-AACC-39CD-D72FD49B5A13}"/>
              </a:ext>
            </a:extLst>
          </p:cNvPr>
          <p:cNvSpPr txBox="1"/>
          <p:nvPr/>
        </p:nvSpPr>
        <p:spPr>
          <a:xfrm>
            <a:off x="715927" y="1326058"/>
            <a:ext cx="9554219" cy="830997"/>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Assume a little unit square (2D box) contained in the unit circle (2D sphere). </a:t>
            </a:r>
            <a:br>
              <a:rPr lang="en-US" sz="2400" dirty="0">
                <a:latin typeface="Beaufort for LOL" panose="02020503050000020004" pitchFamily="18" charset="0"/>
                <a:cs typeface="Beaufort for LOL" panose="02020503050000020004" pitchFamily="18" charset="0"/>
              </a:rPr>
            </a:br>
            <a:r>
              <a:rPr lang="en-US" sz="2400" b="1" dirty="0">
                <a:latin typeface="Beaufort for LOL" panose="02020503050000020004" pitchFamily="18" charset="0"/>
                <a:cs typeface="Beaufort for LOL" panose="02020503050000020004" pitchFamily="18" charset="0"/>
              </a:rPr>
              <a:t>What happens if you increase the dimension?</a:t>
            </a:r>
            <a:endParaRPr lang="en-AT"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A2F9BE66-C98E-AC5B-A997-B4ABAB37072E}"/>
              </a:ext>
            </a:extLst>
          </p:cNvPr>
          <p:cNvSpPr txBox="1"/>
          <p:nvPr/>
        </p:nvSpPr>
        <p:spPr>
          <a:xfrm>
            <a:off x="715927" y="2194230"/>
            <a:ext cx="4851008" cy="1569660"/>
          </a:xfrm>
          <a:prstGeom prst="rect">
            <a:avLst/>
          </a:prstGeom>
          <a:noFill/>
        </p:spPr>
        <p:txBody>
          <a:bodyPr wrap="none" rtlCol="0">
            <a:spAutoFit/>
          </a:bodyPr>
          <a:lstStyle/>
          <a:p>
            <a:pPr marL="457200" indent="-457200">
              <a:buAutoNum type="alphaUcParenR"/>
            </a:pPr>
            <a:r>
              <a:rPr lang="en-US" sz="2400" dirty="0">
                <a:solidFill>
                  <a:schemeClr val="bg2">
                    <a:lumMod val="75000"/>
                  </a:schemeClr>
                </a:solidFill>
                <a:latin typeface="Beaufort for LOL" panose="02020503050000020004" pitchFamily="18" charset="0"/>
                <a:cs typeface="Beaufort for LOL" panose="02020503050000020004" pitchFamily="18" charset="0"/>
              </a:rPr>
              <a:t>The box stays inside the sphere.</a:t>
            </a:r>
          </a:p>
          <a:p>
            <a:pPr marL="457200" indent="-457200">
              <a:buAutoNum type="alphaUcParenR"/>
            </a:pPr>
            <a:r>
              <a:rPr lang="en-US" sz="2400" b="1" dirty="0">
                <a:solidFill>
                  <a:schemeClr val="accent6">
                    <a:lumMod val="75000"/>
                  </a:schemeClr>
                </a:solidFill>
                <a:latin typeface="Beaufort for LOL" panose="02020503050000020004" pitchFamily="18" charset="0"/>
                <a:cs typeface="Beaufort for LOL" panose="02020503050000020004" pitchFamily="18" charset="0"/>
              </a:rPr>
              <a:t>The box spills out of the sphere.</a:t>
            </a:r>
            <a:endParaRPr lang="en-US" sz="2400" dirty="0">
              <a:latin typeface="Beaufort for LOL" panose="02020503050000020004" pitchFamily="18" charset="0"/>
              <a:cs typeface="Beaufort for LOL" panose="02020503050000020004" pitchFamily="18" charset="0"/>
            </a:endParaRPr>
          </a:p>
          <a:p>
            <a:pPr marL="457200" indent="-457200">
              <a:buAutoNum type="alphaUcParenR"/>
            </a:pPr>
            <a:r>
              <a:rPr lang="en-US" sz="2400" dirty="0">
                <a:solidFill>
                  <a:schemeClr val="bg2">
                    <a:lumMod val="75000"/>
                  </a:schemeClr>
                </a:solidFill>
                <a:latin typeface="Beaufort for LOL" panose="02020503050000020004" pitchFamily="18" charset="0"/>
                <a:cs typeface="Beaufort for LOL" panose="02020503050000020004" pitchFamily="18" charset="0"/>
              </a:rPr>
              <a:t>Both occupy the same volume.</a:t>
            </a:r>
            <a:endParaRPr lang="en-AT" sz="2400" dirty="0">
              <a:solidFill>
                <a:schemeClr val="bg2">
                  <a:lumMod val="75000"/>
                </a:schemeClr>
              </a:solidFill>
              <a:latin typeface="Beaufort for LOL" panose="02020503050000020004" pitchFamily="18" charset="0"/>
              <a:cs typeface="Beaufort for LOL" panose="02020503050000020004" pitchFamily="18" charset="0"/>
            </a:endParaRPr>
          </a:p>
          <a:p>
            <a:pPr marL="457200" indent="-457200">
              <a:buAutoNum type="alphaUcParenR"/>
            </a:pPr>
            <a:endParaRPr lang="en-AT" sz="2400" b="1" dirty="0">
              <a:solidFill>
                <a:schemeClr val="accent6">
                  <a:lumMod val="75000"/>
                </a:schemeClr>
              </a:solidFill>
              <a:latin typeface="Beaufort for LOL" panose="02020503050000020004" pitchFamily="18" charset="0"/>
              <a:cs typeface="Beaufort for LOL" panose="02020503050000020004" pitchFamily="18" charset="0"/>
            </a:endParaRPr>
          </a:p>
        </p:txBody>
      </p:sp>
      <p:grpSp>
        <p:nvGrpSpPr>
          <p:cNvPr id="23" name="Group 22">
            <a:extLst>
              <a:ext uri="{FF2B5EF4-FFF2-40B4-BE49-F238E27FC236}">
                <a16:creationId xmlns:a16="http://schemas.microsoft.com/office/drawing/2014/main" id="{5C5EE2ED-87E5-7194-9725-BD345143C514}"/>
              </a:ext>
            </a:extLst>
          </p:cNvPr>
          <p:cNvGrpSpPr/>
          <p:nvPr/>
        </p:nvGrpSpPr>
        <p:grpSpPr>
          <a:xfrm>
            <a:off x="7990391" y="1915631"/>
            <a:ext cx="2327923" cy="1901612"/>
            <a:chOff x="554689" y="3496822"/>
            <a:chExt cx="3826764" cy="3125972"/>
          </a:xfrm>
        </p:grpSpPr>
        <p:sp>
          <p:nvSpPr>
            <p:cNvPr id="6" name="Rectangle 5">
              <a:extLst>
                <a:ext uri="{FF2B5EF4-FFF2-40B4-BE49-F238E27FC236}">
                  <a16:creationId xmlns:a16="http://schemas.microsoft.com/office/drawing/2014/main" id="{89D0F781-429B-F4D2-6958-60BCE0E2AD3C}"/>
                </a:ext>
              </a:extLst>
            </p:cNvPr>
            <p:cNvSpPr/>
            <p:nvPr/>
          </p:nvSpPr>
          <p:spPr>
            <a:xfrm>
              <a:off x="1353028" y="4295161"/>
              <a:ext cx="1529293" cy="1529293"/>
            </a:xfrm>
            <a:prstGeom prst="rect">
              <a:avLst/>
            </a:prstGeom>
            <a:noFill/>
            <a:ln w="50800">
              <a:solidFill>
                <a:srgbClr val="4682B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0B020DFE-C880-F854-F562-AA4981D36BC5}"/>
                </a:ext>
              </a:extLst>
            </p:cNvPr>
            <p:cNvSpPr/>
            <p:nvPr/>
          </p:nvSpPr>
          <p:spPr>
            <a:xfrm>
              <a:off x="554689" y="3496822"/>
              <a:ext cx="3125972" cy="3125972"/>
            </a:xfrm>
            <a:prstGeom prst="ellipse">
              <a:avLst/>
            </a:prstGeom>
            <a:noFill/>
            <a:ln w="349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TextBox 20">
              <a:extLst>
                <a:ext uri="{FF2B5EF4-FFF2-40B4-BE49-F238E27FC236}">
                  <a16:creationId xmlns:a16="http://schemas.microsoft.com/office/drawing/2014/main" id="{6512EBD0-DFAF-8B65-B461-0685CC8BFDEF}"/>
                </a:ext>
              </a:extLst>
            </p:cNvPr>
            <p:cNvSpPr txBox="1"/>
            <p:nvPr/>
          </p:nvSpPr>
          <p:spPr>
            <a:xfrm>
              <a:off x="3154834" y="6131692"/>
              <a:ext cx="1226619" cy="369333"/>
            </a:xfrm>
            <a:prstGeom prst="rect">
              <a:avLst/>
            </a:prstGeom>
            <a:noFill/>
          </p:spPr>
          <p:txBody>
            <a:bodyPr wrap="none" rtlCol="0">
              <a:spAutoFit/>
            </a:bodyPr>
            <a:lstStyle/>
            <a:p>
              <a:r>
                <a:rPr lang="en-US" i="1" dirty="0">
                  <a:latin typeface="Beaufort for LOL" panose="02020503050000020004" pitchFamily="18" charset="0"/>
                  <a:cs typeface="Beaufort for LOL" panose="02020503050000020004" pitchFamily="18" charset="0"/>
                </a:rPr>
                <a:t>Unit sphere</a:t>
              </a:r>
              <a:endParaRPr lang="en-AT" i="1" dirty="0">
                <a:latin typeface="Beaufort for LOL" panose="02020503050000020004" pitchFamily="18" charset="0"/>
                <a:cs typeface="Beaufort for LOL" panose="02020503050000020004" pitchFamily="18" charset="0"/>
              </a:endParaRPr>
            </a:p>
          </p:txBody>
        </p:sp>
        <p:sp>
          <p:nvSpPr>
            <p:cNvPr id="22" name="TextBox 21">
              <a:extLst>
                <a:ext uri="{FF2B5EF4-FFF2-40B4-BE49-F238E27FC236}">
                  <a16:creationId xmlns:a16="http://schemas.microsoft.com/office/drawing/2014/main" id="{2DF579A8-7358-B5D7-0225-8F03D15EF9AC}"/>
                </a:ext>
              </a:extLst>
            </p:cNvPr>
            <p:cNvSpPr txBox="1"/>
            <p:nvPr/>
          </p:nvSpPr>
          <p:spPr>
            <a:xfrm>
              <a:off x="1440511" y="5761957"/>
              <a:ext cx="946093" cy="369333"/>
            </a:xfrm>
            <a:prstGeom prst="rect">
              <a:avLst/>
            </a:prstGeom>
            <a:noFill/>
          </p:spPr>
          <p:txBody>
            <a:bodyPr wrap="none" rtlCol="0">
              <a:spAutoFit/>
            </a:bodyPr>
            <a:lstStyle/>
            <a:p>
              <a:r>
                <a:rPr lang="en-US" i="1" dirty="0">
                  <a:solidFill>
                    <a:srgbClr val="4682B4"/>
                  </a:solidFill>
                  <a:latin typeface="Beaufort for LOL" panose="02020503050000020004" pitchFamily="18" charset="0"/>
                  <a:cs typeface="Beaufort for LOL" panose="02020503050000020004" pitchFamily="18" charset="0"/>
                </a:rPr>
                <a:t>Unit box</a:t>
              </a:r>
              <a:endParaRPr lang="en-AT" i="1" dirty="0">
                <a:solidFill>
                  <a:srgbClr val="4682B4"/>
                </a:solidFill>
                <a:latin typeface="Beaufort for LOL" panose="02020503050000020004" pitchFamily="18" charset="0"/>
                <a:cs typeface="Beaufort for LOL" panose="02020503050000020004" pitchFamily="18" charset="0"/>
              </a:endParaRPr>
            </a:p>
          </p:txBody>
        </p:sp>
      </p:grpSp>
      <p:pic>
        <p:nvPicPr>
          <p:cNvPr id="5122" name="Picture 2" descr="Conspiracy Keanu | The Funnyist Wiki | Fandom">
            <a:extLst>
              <a:ext uri="{FF2B5EF4-FFF2-40B4-BE49-F238E27FC236}">
                <a16:creationId xmlns:a16="http://schemas.microsoft.com/office/drawing/2014/main" id="{65DAA9C0-ACDC-9410-5C7E-53BF0F1FD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8834" y="-21284"/>
            <a:ext cx="1534478" cy="15289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467449-CF1C-77C6-72C3-A0CB6B3B4F87}"/>
              </a:ext>
            </a:extLst>
          </p:cNvPr>
          <p:cNvSpPr txBox="1"/>
          <p:nvPr/>
        </p:nvSpPr>
        <p:spPr>
          <a:xfrm>
            <a:off x="715927" y="3504748"/>
            <a:ext cx="4681090" cy="461665"/>
          </a:xfrm>
          <a:prstGeom prst="rect">
            <a:avLst/>
          </a:prstGeom>
          <a:noFill/>
        </p:spPr>
        <p:txBody>
          <a:bodyPr wrap="none" rtlCol="0">
            <a:spAutoFit/>
          </a:bodyPr>
          <a:lstStyle/>
          <a:p>
            <a:r>
              <a:rPr lang="en-US" sz="2400" b="1" dirty="0">
                <a:latin typeface="Beaufort for LOL" panose="02020503050000020004" pitchFamily="18" charset="0"/>
                <a:cs typeface="Beaufort for LOL" panose="02020503050000020004" pitchFamily="18" charset="0"/>
              </a:rPr>
              <a:t>We can show this using statistics!</a:t>
            </a:r>
            <a:r>
              <a:rPr lang="en-US" sz="2400" dirty="0">
                <a:latin typeface="Beaufort for LOL" panose="02020503050000020004" pitchFamily="18" charset="0"/>
                <a:cs typeface="Beaufort for LOL" panose="02020503050000020004" pitchFamily="18" charset="0"/>
              </a:rPr>
              <a:t> </a:t>
            </a:r>
            <a:endParaRPr lang="en-AT"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901DF9-B5DB-CEA4-A428-2912A519ADBF}"/>
                  </a:ext>
                </a:extLst>
              </p:cNvPr>
              <p:cNvSpPr txBox="1"/>
              <p:nvPr/>
            </p:nvSpPr>
            <p:spPr>
              <a:xfrm>
                <a:off x="715927" y="3993240"/>
                <a:ext cx="9992907" cy="430887"/>
              </a:xfrm>
              <a:prstGeom prst="rect">
                <a:avLst/>
              </a:prstGeom>
              <a:noFill/>
            </p:spPr>
            <p:txBody>
              <a:bodyPr wrap="square">
                <a:spAutoFit/>
              </a:bodyPr>
              <a:lstStyle/>
              <a:p>
                <a:r>
                  <a:rPr lang="en-US" sz="2200" dirty="0">
                    <a:latin typeface="Beaufort for LOL" panose="02020503050000020004" pitchFamily="18" charset="0"/>
                    <a:cs typeface="Beaufort for LOL" panose="02020503050000020004" pitchFamily="18" charset="0"/>
                  </a:rPr>
                  <a:t>1) Sample a random point </a:t>
                </a:r>
                <a14:m>
                  <m:oMath xmlns:m="http://schemas.openxmlformats.org/officeDocument/2006/math">
                    <m:r>
                      <a:rPr lang="en-US" sz="2200" i="1" dirty="0" smtClean="0">
                        <a:latin typeface="Cambria Math" panose="02040503050406030204" pitchFamily="18" charset="0"/>
                        <a:cs typeface="Beaufort for LOL" panose="02020503050000020004" pitchFamily="18" charset="0"/>
                      </a:rPr>
                      <m:t>𝑧</m:t>
                    </m:r>
                  </m:oMath>
                </a14:m>
                <a:r>
                  <a:rPr lang="en-US" sz="2200" dirty="0">
                    <a:latin typeface="Beaufort for LOL" panose="02020503050000020004" pitchFamily="18" charset="0"/>
                    <a:cs typeface="Beaufort for LOL" panose="02020503050000020004" pitchFamily="18" charset="0"/>
                  </a:rPr>
                  <a:t> using a uniform distribution </a:t>
                </a:r>
                <a14:m>
                  <m:oMath xmlns:m="http://schemas.openxmlformats.org/officeDocument/2006/math">
                    <m:r>
                      <a:rPr lang="en-US" sz="2200" i="1" dirty="0" smtClean="0">
                        <a:latin typeface="Cambria Math" panose="02040503050406030204" pitchFamily="18" charset="0"/>
                        <a:cs typeface="Beaufort for LOL" panose="02020503050000020004" pitchFamily="18" charset="0"/>
                      </a:rPr>
                      <m:t>𝑈</m:t>
                    </m:r>
                    <m:d>
                      <m:dPr>
                        <m:ctrlPr>
                          <a:rPr lang="en-US" sz="2200" i="1" dirty="0" smtClean="0">
                            <a:latin typeface="Cambria Math" panose="02040503050406030204" pitchFamily="18" charset="0"/>
                            <a:cs typeface="Beaufort for LOL" panose="02020503050000020004" pitchFamily="18" charset="0"/>
                          </a:rPr>
                        </m:ctrlPr>
                      </m:dPr>
                      <m:e>
                        <m:sSup>
                          <m:sSupPr>
                            <m:ctrlPr>
                              <a:rPr lang="en-US" sz="2200" i="1" dirty="0" smtClean="0">
                                <a:latin typeface="Cambria Math" panose="02040503050406030204" pitchFamily="18" charset="0"/>
                                <a:cs typeface="Beaufort for LOL" panose="02020503050000020004" pitchFamily="18" charset="0"/>
                              </a:rPr>
                            </m:ctrlPr>
                          </m:sSupPr>
                          <m:e>
                            <m:d>
                              <m:dPr>
                                <m:begChr m:val="["/>
                                <m:endChr m:val="]"/>
                                <m:ctrlPr>
                                  <a:rPr lang="en-US" sz="2200" i="1" dirty="0" smtClean="0">
                                    <a:latin typeface="Cambria Math" panose="02040503050406030204" pitchFamily="18" charset="0"/>
                                    <a:cs typeface="Beaufort for LOL" panose="02020503050000020004" pitchFamily="18" charset="0"/>
                                  </a:rPr>
                                </m:ctrlPr>
                              </m:dPr>
                              <m:e>
                                <m:r>
                                  <a:rPr lang="en-US" sz="2200" i="1" dirty="0" smtClean="0">
                                    <a:latin typeface="Cambria Math" panose="02040503050406030204" pitchFamily="18" charset="0"/>
                                    <a:cs typeface="Beaufort for LOL" panose="02020503050000020004" pitchFamily="18" charset="0"/>
                                  </a:rPr>
                                  <m:t>−</m:t>
                                </m:r>
                                <m:r>
                                  <a:rPr lang="en-US" sz="2200" b="0" i="1" dirty="0" smtClean="0">
                                    <a:latin typeface="Cambria Math" panose="02040503050406030204" pitchFamily="18" charset="0"/>
                                    <a:cs typeface="Beaufort for LOL" panose="02020503050000020004" pitchFamily="18" charset="0"/>
                                  </a:rPr>
                                  <m:t>0.5</m:t>
                                </m:r>
                                <m:r>
                                  <a:rPr lang="en-US" sz="2200" i="1" dirty="0" smtClean="0">
                                    <a:latin typeface="Cambria Math" panose="02040503050406030204" pitchFamily="18" charset="0"/>
                                    <a:cs typeface="Beaufort for LOL" panose="02020503050000020004" pitchFamily="18" charset="0"/>
                                  </a:rPr>
                                  <m:t>,</m:t>
                                </m:r>
                                <m:r>
                                  <a:rPr lang="en-US" sz="2200" b="0" i="1" dirty="0" smtClean="0">
                                    <a:latin typeface="Cambria Math" panose="02040503050406030204" pitchFamily="18" charset="0"/>
                                    <a:cs typeface="Beaufort for LOL" panose="02020503050000020004" pitchFamily="18" charset="0"/>
                                  </a:rPr>
                                  <m:t> 0.5</m:t>
                                </m:r>
                              </m:e>
                            </m:d>
                          </m:e>
                          <m:sup>
                            <m:r>
                              <a:rPr lang="en-US" sz="2200" i="1" dirty="0" smtClean="0">
                                <a:latin typeface="Cambria Math" panose="02040503050406030204" pitchFamily="18" charset="0"/>
                                <a:cs typeface="Beaufort for LOL" panose="02020503050000020004" pitchFamily="18" charset="0"/>
                              </a:rPr>
                              <m:t>𝑁</m:t>
                            </m:r>
                          </m:sup>
                        </m:sSup>
                      </m:e>
                    </m:d>
                  </m:oMath>
                </a14:m>
                <a:r>
                  <a:rPr lang="en-US" sz="2200" dirty="0">
                    <a:latin typeface="Beaufort for LOL" panose="02020503050000020004" pitchFamily="18" charset="0"/>
                    <a:cs typeface="Beaufort for LOL" panose="02020503050000020004" pitchFamily="18" charset="0"/>
                  </a:rPr>
                  <a:t>.</a:t>
                </a:r>
                <a:endParaRPr lang="en-AT" sz="2200" b="1" dirty="0">
                  <a:latin typeface="Beaufort for LOL" panose="02020503050000020004" pitchFamily="18" charset="0"/>
                  <a:cs typeface="Beaufort for LOL" panose="02020503050000020004" pitchFamily="18" charset="0"/>
                </a:endParaRPr>
              </a:p>
            </p:txBody>
          </p:sp>
        </mc:Choice>
        <mc:Fallback xmlns="">
          <p:sp>
            <p:nvSpPr>
              <p:cNvPr id="9" name="TextBox 8">
                <a:extLst>
                  <a:ext uri="{FF2B5EF4-FFF2-40B4-BE49-F238E27FC236}">
                    <a16:creationId xmlns:a16="http://schemas.microsoft.com/office/drawing/2014/main" id="{C6901DF9-B5DB-CEA4-A428-2912A519ADBF}"/>
                  </a:ext>
                </a:extLst>
              </p:cNvPr>
              <p:cNvSpPr txBox="1">
                <a:spLocks noRot="1" noChangeAspect="1" noMove="1" noResize="1" noEditPoints="1" noAdjustHandles="1" noChangeArrowheads="1" noChangeShapeType="1" noTextEdit="1"/>
              </p:cNvSpPr>
              <p:nvPr/>
            </p:nvSpPr>
            <p:spPr>
              <a:xfrm>
                <a:off x="715927" y="3993240"/>
                <a:ext cx="9992907" cy="430887"/>
              </a:xfrm>
              <a:prstGeom prst="rect">
                <a:avLst/>
              </a:prstGeom>
              <a:blipFill>
                <a:blip r:embed="rId3"/>
                <a:stretch>
                  <a:fillRect l="-793" t="-9859" b="-28169"/>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DA0628-8A88-2490-059B-5FA2A3CEB096}"/>
                  </a:ext>
                </a:extLst>
              </p:cNvPr>
              <p:cNvSpPr txBox="1"/>
              <p:nvPr/>
            </p:nvSpPr>
            <p:spPr>
              <a:xfrm>
                <a:off x="715926" y="4495064"/>
                <a:ext cx="11840140" cy="435504"/>
              </a:xfrm>
              <a:prstGeom prst="rect">
                <a:avLst/>
              </a:prstGeom>
              <a:noFill/>
            </p:spPr>
            <p:txBody>
              <a:bodyPr wrap="square">
                <a:spAutoFit/>
              </a:bodyPr>
              <a:lstStyle/>
              <a:p>
                <a:r>
                  <a:rPr lang="en-US" sz="2200" dirty="0">
                    <a:latin typeface="Beaufort for LOL" panose="02020503050000020004" pitchFamily="18" charset="0"/>
                    <a:cs typeface="Beaufort for LOL" panose="02020503050000020004" pitchFamily="18" charset="0"/>
                  </a:rPr>
                  <a:t>2) We seek the probability of </a:t>
                </a:r>
                <a14:m>
                  <m:oMath xmlns:m="http://schemas.openxmlformats.org/officeDocument/2006/math">
                    <m:r>
                      <a:rPr lang="en-US" sz="2200" i="1" dirty="0" smtClean="0">
                        <a:latin typeface="Cambria Math" panose="02040503050406030204" pitchFamily="18" charset="0"/>
                        <a:cs typeface="Beaufort for LOL" panose="02020503050000020004" pitchFamily="18" charset="0"/>
                      </a:rPr>
                      <m:t>𝑧</m:t>
                    </m:r>
                  </m:oMath>
                </a14:m>
                <a:r>
                  <a:rPr lang="en-US" sz="2200" dirty="0">
                    <a:latin typeface="Beaufort for LOL" panose="02020503050000020004" pitchFamily="18" charset="0"/>
                    <a:cs typeface="Beaufort for LOL" panose="02020503050000020004" pitchFamily="18" charset="0"/>
                  </a:rPr>
                  <a:t> to be inside the sphere:  </a:t>
                </a:r>
                <a14:m>
                  <m:oMath xmlns:m="http://schemas.openxmlformats.org/officeDocument/2006/math">
                    <m:r>
                      <a:rPr lang="en-US" sz="2200" i="1" dirty="0" smtClean="0">
                        <a:latin typeface="Cambria Math" panose="02040503050406030204" pitchFamily="18" charset="0"/>
                        <a:cs typeface="Beaufort for LOL" panose="02020503050000020004" pitchFamily="18" charset="0"/>
                      </a:rPr>
                      <m:t>𝑃</m:t>
                    </m:r>
                    <m:d>
                      <m:dPr>
                        <m:ctrlPr>
                          <a:rPr lang="en-US" sz="2200" i="1" dirty="0" smtClean="0">
                            <a:latin typeface="Cambria Math" panose="02040503050406030204" pitchFamily="18" charset="0"/>
                            <a:cs typeface="Beaufort for LOL" panose="02020503050000020004" pitchFamily="18" charset="0"/>
                          </a:rPr>
                        </m:ctrlPr>
                      </m:dPr>
                      <m:e>
                        <m:sSubSup>
                          <m:sSubSupPr>
                            <m:ctrlPr>
                              <a:rPr lang="en-US" sz="2200" b="0" i="1" dirty="0" smtClean="0">
                                <a:latin typeface="Cambria Math" panose="02040503050406030204" pitchFamily="18" charset="0"/>
                                <a:cs typeface="Beaufort for LOL" panose="02020503050000020004" pitchFamily="18" charset="0"/>
                              </a:rPr>
                            </m:ctrlPr>
                          </m:sSubSupPr>
                          <m:e>
                            <m:d>
                              <m:dPr>
                                <m:begChr m:val="‖"/>
                                <m:endChr m:val="‖"/>
                                <m:ctrlPr>
                                  <a:rPr lang="en-US" sz="2200" i="1" dirty="0" smtClean="0">
                                    <a:latin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cs typeface="Beaufort for LOL" panose="02020503050000020004" pitchFamily="18" charset="0"/>
                                  </a:rPr>
                                  <m:t>𝑧</m:t>
                                </m:r>
                              </m:e>
                            </m:d>
                          </m:e>
                          <m:sub>
                            <m:r>
                              <a:rPr lang="en-US" sz="2200" b="0" i="1" dirty="0" smtClean="0">
                                <a:latin typeface="Cambria Math" panose="02040503050406030204" pitchFamily="18" charset="0"/>
                                <a:cs typeface="Beaufort for LOL" panose="02020503050000020004" pitchFamily="18" charset="0"/>
                              </a:rPr>
                              <m:t>2</m:t>
                            </m:r>
                          </m:sub>
                          <m:sup>
                            <m:r>
                              <a:rPr lang="en-US" sz="2200" b="0" i="1" dirty="0" smtClean="0">
                                <a:latin typeface="Cambria Math" panose="02040503050406030204" pitchFamily="18" charset="0"/>
                                <a:cs typeface="Beaufort for LOL" panose="02020503050000020004" pitchFamily="18" charset="0"/>
                              </a:rPr>
                              <m:t>2</m:t>
                            </m:r>
                          </m:sup>
                        </m:sSubSup>
                        <m:r>
                          <a:rPr lang="en-US" sz="2200" b="0" i="1" dirty="0" smtClean="0">
                            <a:latin typeface="Cambria Math" panose="02040503050406030204" pitchFamily="18" charset="0"/>
                            <a:cs typeface="Beaufort for LOL" panose="02020503050000020004" pitchFamily="18" charset="0"/>
                          </a:rPr>
                          <m:t>&lt;1</m:t>
                        </m:r>
                      </m:e>
                    </m:d>
                  </m:oMath>
                </a14:m>
                <a:r>
                  <a:rPr lang="en-US" sz="2200" dirty="0">
                    <a:latin typeface="Beaufort for LOL" panose="02020503050000020004" pitchFamily="18" charset="0"/>
                    <a:cs typeface="Beaufort for LOL" panose="02020503050000020004" pitchFamily="18" charset="0"/>
                  </a:rPr>
                  <a:t> in the limit of large </a:t>
                </a:r>
                <a14:m>
                  <m:oMath xmlns:m="http://schemas.openxmlformats.org/officeDocument/2006/math">
                    <m:r>
                      <a:rPr lang="en-US" sz="2200" i="1" dirty="0">
                        <a:latin typeface="Cambria Math" panose="02040503050406030204" pitchFamily="18" charset="0"/>
                        <a:cs typeface="Beaufort for LOL" panose="02020503050000020004" pitchFamily="18" charset="0"/>
                      </a:rPr>
                      <m:t>𝑁</m:t>
                    </m:r>
                    <m:r>
                      <a:rPr lang="en-US" sz="2200" b="0" i="1" dirty="0" smtClean="0">
                        <a:latin typeface="Cambria Math" panose="02040503050406030204" pitchFamily="18" charset="0"/>
                        <a:cs typeface="Beaufort for LOL" panose="02020503050000020004" pitchFamily="18" charset="0"/>
                      </a:rPr>
                      <m:t>≫12</m:t>
                    </m:r>
                    <m:r>
                      <a:rPr lang="en-US" sz="2200" b="0" i="0" dirty="0" smtClean="0">
                        <a:latin typeface="Cambria Math" panose="02040503050406030204" pitchFamily="18" charset="0"/>
                        <a:cs typeface="Beaufort for LOL" panose="02020503050000020004" pitchFamily="18" charset="0"/>
                      </a:rPr>
                      <m:t>.</m:t>
                    </m:r>
                  </m:oMath>
                </a14:m>
                <a:endParaRPr lang="en-AT" sz="2200" dirty="0">
                  <a:latin typeface="Beaufort for LOL" panose="02020503050000020004" pitchFamily="18" charset="0"/>
                  <a:cs typeface="Beaufort for LOL" panose="02020503050000020004" pitchFamily="18" charset="0"/>
                </a:endParaRPr>
              </a:p>
            </p:txBody>
          </p:sp>
        </mc:Choice>
        <mc:Fallback xmlns="">
          <p:sp>
            <p:nvSpPr>
              <p:cNvPr id="10" name="TextBox 9">
                <a:extLst>
                  <a:ext uri="{FF2B5EF4-FFF2-40B4-BE49-F238E27FC236}">
                    <a16:creationId xmlns:a16="http://schemas.microsoft.com/office/drawing/2014/main" id="{A2DA0628-8A88-2490-059B-5FA2A3CEB096}"/>
                  </a:ext>
                </a:extLst>
              </p:cNvPr>
              <p:cNvSpPr txBox="1">
                <a:spLocks noRot="1" noChangeAspect="1" noMove="1" noResize="1" noEditPoints="1" noAdjustHandles="1" noChangeArrowheads="1" noChangeShapeType="1" noTextEdit="1"/>
              </p:cNvSpPr>
              <p:nvPr/>
            </p:nvSpPr>
            <p:spPr>
              <a:xfrm>
                <a:off x="715926" y="4495064"/>
                <a:ext cx="11840140" cy="435504"/>
              </a:xfrm>
              <a:prstGeom prst="rect">
                <a:avLst/>
              </a:prstGeom>
              <a:blipFill>
                <a:blip r:embed="rId4"/>
                <a:stretch>
                  <a:fillRect l="-669" t="-6944" b="-27778"/>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447BB69-3930-3F84-3D07-C44B059AB3B1}"/>
                  </a:ext>
                </a:extLst>
              </p:cNvPr>
              <p:cNvSpPr txBox="1"/>
              <p:nvPr/>
            </p:nvSpPr>
            <p:spPr>
              <a:xfrm>
                <a:off x="715926" y="4926169"/>
                <a:ext cx="12619073" cy="570413"/>
              </a:xfrm>
              <a:prstGeom prst="rect">
                <a:avLst/>
              </a:prstGeom>
              <a:noFill/>
            </p:spPr>
            <p:txBody>
              <a:bodyPr wrap="square">
                <a:spAutoFit/>
              </a:bodyPr>
              <a:lstStyle/>
              <a:p>
                <a:r>
                  <a:rPr lang="en-US" sz="2200" dirty="0">
                    <a:latin typeface="Beaufort for LOL" panose="02020503050000020004" pitchFamily="18" charset="0"/>
                    <a:cs typeface="Beaufort for LOL" panose="02020503050000020004" pitchFamily="18" charset="0"/>
                  </a:rPr>
                  <a:t>3) This is given by the one-sided </a:t>
                </a:r>
                <a:r>
                  <a:rPr lang="en-US" sz="2200" b="1" dirty="0" err="1">
                    <a:latin typeface="Beaufort for LOL" panose="02020503050000020004" pitchFamily="18" charset="0"/>
                    <a:cs typeface="Beaufort for LOL" panose="02020503050000020004" pitchFamily="18" charset="0"/>
                  </a:rPr>
                  <a:t>Hoeffding</a:t>
                </a:r>
                <a:r>
                  <a:rPr lang="en-US" sz="2200" b="1" dirty="0">
                    <a:latin typeface="Beaufort for LOL" panose="02020503050000020004" pitchFamily="18" charset="0"/>
                    <a:cs typeface="Beaufort for LOL" panose="02020503050000020004" pitchFamily="18" charset="0"/>
                  </a:rPr>
                  <a:t> inequality </a:t>
                </a:r>
                <a:r>
                  <a:rPr lang="en-US" sz="2200" dirty="0">
                    <a:latin typeface="Beaufort for LOL" panose="02020503050000020004" pitchFamily="18" charset="0"/>
                    <a:cs typeface="Beaufort for LOL" panose="02020503050000020004" pitchFamily="18" charset="0"/>
                  </a:rPr>
                  <a:t>using </a:t>
                </a:r>
                <a14:m>
                  <m:oMath xmlns:m="http://schemas.openxmlformats.org/officeDocument/2006/math">
                    <m:r>
                      <m:rPr>
                        <m:sty m:val="p"/>
                      </m:rPr>
                      <a:rPr lang="en-US" sz="2200" i="0" dirty="0" smtClean="0">
                        <a:latin typeface="Cambria Math" panose="02040503050406030204" pitchFamily="18" charset="0"/>
                        <a:cs typeface="Beaufort for LOL" panose="02020503050000020004" pitchFamily="18" charset="0"/>
                      </a:rPr>
                      <m:t>E</m:t>
                    </m:r>
                    <m:d>
                      <m:dPr>
                        <m:ctrlPr>
                          <a:rPr lang="en-US" sz="2200" i="1" dirty="0" smtClean="0">
                            <a:latin typeface="Cambria Math" panose="02040503050406030204" pitchFamily="18" charset="0"/>
                            <a:cs typeface="Beaufort for LOL" panose="02020503050000020004" pitchFamily="18" charset="0"/>
                          </a:rPr>
                        </m:ctrlPr>
                      </m:dPr>
                      <m:e>
                        <m:sSubSup>
                          <m:sSubSupPr>
                            <m:ctrlPr>
                              <a:rPr lang="en-US" sz="2200" i="1" dirty="0" smtClean="0">
                                <a:latin typeface="Cambria Math" panose="02040503050406030204" pitchFamily="18" charset="0"/>
                                <a:cs typeface="Beaufort for LOL" panose="02020503050000020004" pitchFamily="18" charset="0"/>
                              </a:rPr>
                            </m:ctrlPr>
                          </m:sSubSupPr>
                          <m:e>
                            <m:r>
                              <a:rPr lang="en-US" sz="2200" i="1" dirty="0" smtClean="0">
                                <a:latin typeface="Cambria Math" panose="02040503050406030204" pitchFamily="18" charset="0"/>
                                <a:cs typeface="Beaufort for LOL" panose="02020503050000020004" pitchFamily="18" charset="0"/>
                              </a:rPr>
                              <m:t>𝑧</m:t>
                            </m:r>
                          </m:e>
                          <m:sub>
                            <m:r>
                              <a:rPr lang="en-US" sz="2200" i="1" dirty="0" smtClean="0">
                                <a:latin typeface="Cambria Math" panose="02040503050406030204" pitchFamily="18" charset="0"/>
                                <a:cs typeface="Beaufort for LOL" panose="02020503050000020004" pitchFamily="18" charset="0"/>
                              </a:rPr>
                              <m:t>𝑖</m:t>
                            </m:r>
                          </m:sub>
                          <m:sup>
                            <m:r>
                              <a:rPr lang="en-US" sz="2200" i="1" dirty="0" smtClean="0">
                                <a:latin typeface="Cambria Math" panose="02040503050406030204" pitchFamily="18" charset="0"/>
                                <a:cs typeface="Beaufort for LOL" panose="02020503050000020004" pitchFamily="18" charset="0"/>
                              </a:rPr>
                              <m:t>2</m:t>
                            </m:r>
                          </m:sup>
                        </m:sSubSup>
                      </m:e>
                    </m:d>
                    <m:r>
                      <a:rPr lang="en-US" sz="2200" i="1" dirty="0" smtClean="0">
                        <a:latin typeface="Cambria Math" panose="02040503050406030204" pitchFamily="18" charset="0"/>
                        <a:cs typeface="Beaufort for LOL" panose="02020503050000020004" pitchFamily="18" charset="0"/>
                      </a:rPr>
                      <m:t>=</m:t>
                    </m:r>
                    <m:f>
                      <m:fPr>
                        <m:ctrlPr>
                          <a:rPr lang="en-US" sz="2200" i="1" dirty="0" smtClean="0">
                            <a:latin typeface="Cambria Math" panose="02040503050406030204" pitchFamily="18" charset="0"/>
                            <a:cs typeface="Beaufort for LOL" panose="02020503050000020004" pitchFamily="18" charset="0"/>
                          </a:rPr>
                        </m:ctrlPr>
                      </m:fPr>
                      <m:num>
                        <m:r>
                          <a:rPr lang="en-US" sz="2200" b="0" i="1" dirty="0" smtClean="0">
                            <a:latin typeface="Cambria Math" panose="02040503050406030204" pitchFamily="18" charset="0"/>
                            <a:cs typeface="Beaufort for LOL" panose="02020503050000020004" pitchFamily="18" charset="0"/>
                          </a:rPr>
                          <m:t>1</m:t>
                        </m:r>
                      </m:num>
                      <m:den>
                        <m:r>
                          <a:rPr lang="en-US" sz="2200" b="0" i="1" dirty="0" smtClean="0">
                            <a:latin typeface="Cambria Math" panose="02040503050406030204" pitchFamily="18" charset="0"/>
                            <a:cs typeface="Beaufort for LOL" panose="02020503050000020004" pitchFamily="18" charset="0"/>
                          </a:rPr>
                          <m:t>12</m:t>
                        </m:r>
                      </m:den>
                    </m:f>
                  </m:oMath>
                </a14:m>
                <a:endParaRPr lang="en-AT" sz="2200" dirty="0">
                  <a:latin typeface="Beaufort for LOL" panose="02020503050000020004" pitchFamily="18" charset="0"/>
                  <a:cs typeface="Beaufort for LOL" panose="02020503050000020004" pitchFamily="18" charset="0"/>
                </a:endParaRPr>
              </a:p>
            </p:txBody>
          </p:sp>
        </mc:Choice>
        <mc:Fallback xmlns="">
          <p:sp>
            <p:nvSpPr>
              <p:cNvPr id="11" name="TextBox 10">
                <a:extLst>
                  <a:ext uri="{FF2B5EF4-FFF2-40B4-BE49-F238E27FC236}">
                    <a16:creationId xmlns:a16="http://schemas.microsoft.com/office/drawing/2014/main" id="{0447BB69-3930-3F84-3D07-C44B059AB3B1}"/>
                  </a:ext>
                </a:extLst>
              </p:cNvPr>
              <p:cNvSpPr txBox="1">
                <a:spLocks noRot="1" noChangeAspect="1" noMove="1" noResize="1" noEditPoints="1" noAdjustHandles="1" noChangeArrowheads="1" noChangeShapeType="1" noTextEdit="1"/>
              </p:cNvSpPr>
              <p:nvPr/>
            </p:nvSpPr>
            <p:spPr>
              <a:xfrm>
                <a:off x="715926" y="4926169"/>
                <a:ext cx="12619073" cy="570413"/>
              </a:xfrm>
              <a:prstGeom prst="rect">
                <a:avLst/>
              </a:prstGeom>
              <a:blipFill>
                <a:blip r:embed="rId5"/>
                <a:stretch>
                  <a:fillRect l="-628" b="-8511"/>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7F86D7-FB12-6747-58E0-FC007ACC86F2}"/>
                  </a:ext>
                </a:extLst>
              </p:cNvPr>
              <p:cNvSpPr txBox="1"/>
              <p:nvPr/>
            </p:nvSpPr>
            <p:spPr>
              <a:xfrm>
                <a:off x="0" y="5466730"/>
                <a:ext cx="12026018" cy="1074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cs typeface="Beaufort for LOL" panose="02020503050000020004" pitchFamily="18" charset="0"/>
                        </a:rPr>
                        <m:t>𝑃</m:t>
                      </m:r>
                      <m:d>
                        <m:dPr>
                          <m:ctrlPr>
                            <a:rPr lang="en-US" sz="2400" i="1" dirty="0" smtClean="0">
                              <a:latin typeface="Cambria Math" panose="02040503050406030204" pitchFamily="18" charset="0"/>
                              <a:cs typeface="Beaufort for LOL" panose="02020503050000020004" pitchFamily="18" charset="0"/>
                            </a:rPr>
                          </m:ctrlPr>
                        </m:dPr>
                        <m:e>
                          <m:sSubSup>
                            <m:sSubSupPr>
                              <m:ctrlPr>
                                <a:rPr lang="en-US" sz="2400" b="0" i="1" dirty="0" smtClean="0">
                                  <a:latin typeface="Cambria Math" panose="02040503050406030204" pitchFamily="18" charset="0"/>
                                  <a:cs typeface="Beaufort for LOL" panose="02020503050000020004" pitchFamily="18" charset="0"/>
                                </a:rPr>
                              </m:ctrlPr>
                            </m:sSubSupPr>
                            <m:e>
                              <m:d>
                                <m:dPr>
                                  <m:begChr m:val="‖"/>
                                  <m:endChr m:val="‖"/>
                                  <m:ctrlPr>
                                    <a:rPr lang="en-US" sz="240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𝑧</m:t>
                                  </m:r>
                                </m:e>
                              </m:d>
                            </m:e>
                            <m:sub>
                              <m:r>
                                <a:rPr lang="en-US" sz="2400" b="0" i="1" dirty="0" smtClean="0">
                                  <a:latin typeface="Cambria Math" panose="02040503050406030204" pitchFamily="18" charset="0"/>
                                  <a:cs typeface="Beaufort for LOL" panose="02020503050000020004" pitchFamily="18" charset="0"/>
                                </a:rPr>
                                <m:t>2</m:t>
                              </m:r>
                            </m:sub>
                            <m:sup>
                              <m:r>
                                <a:rPr lang="en-US" sz="2400" b="0" i="1" dirty="0" smtClean="0">
                                  <a:latin typeface="Cambria Math" panose="02040503050406030204" pitchFamily="18" charset="0"/>
                                  <a:cs typeface="Beaufort for LOL" panose="02020503050000020004" pitchFamily="18" charset="0"/>
                                </a:rPr>
                                <m:t>2</m:t>
                              </m:r>
                            </m:sup>
                          </m:sSubSup>
                          <m:r>
                            <a:rPr lang="en-US" sz="2400" b="0" i="1" dirty="0" smtClean="0">
                              <a:latin typeface="Cambria Math" panose="02040503050406030204" pitchFamily="18" charset="0"/>
                              <a:cs typeface="Beaufort for LOL" panose="02020503050000020004" pitchFamily="18" charset="0"/>
                            </a:rPr>
                            <m:t>≤1</m:t>
                          </m:r>
                        </m:e>
                      </m:d>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𝑃</m:t>
                      </m:r>
                      <m:d>
                        <m:dPr>
                          <m:ctrlPr>
                            <a:rPr lang="en-US" sz="2400" b="0" i="1" dirty="0" smtClean="0">
                              <a:latin typeface="Cambria Math" panose="02040503050406030204" pitchFamily="18" charset="0"/>
                              <a:cs typeface="Beaufort for LOL" panose="02020503050000020004" pitchFamily="18" charset="0"/>
                            </a:rPr>
                          </m:ctrlPr>
                        </m:dPr>
                        <m:e>
                          <m:nary>
                            <m:naryPr>
                              <m:chr m:val="∑"/>
                              <m:supHide m:val="on"/>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𝑖</m:t>
                              </m:r>
                            </m:sub>
                            <m:sup/>
                            <m:e>
                              <m:sSubSup>
                                <m:sSubSupPr>
                                  <m:ctrlPr>
                                    <a:rPr lang="en-US" sz="2400" b="0" i="1" dirty="0" smtClean="0">
                                      <a:latin typeface="Cambria Math" panose="02040503050406030204" pitchFamily="18" charset="0"/>
                                      <a:cs typeface="Beaufort for LOL" panose="02020503050000020004" pitchFamily="18" charset="0"/>
                                    </a:rPr>
                                  </m:ctrlPr>
                                </m:sSubSupPr>
                                <m:e>
                                  <m:r>
                                    <a:rPr lang="en-US" sz="2400" b="0" i="1" dirty="0" smtClean="0">
                                      <a:latin typeface="Cambria Math" panose="02040503050406030204" pitchFamily="18" charset="0"/>
                                      <a:cs typeface="Beaufort for LOL" panose="02020503050000020004" pitchFamily="18" charset="0"/>
                                    </a:rPr>
                                    <m:t>𝑧</m:t>
                                  </m:r>
                                </m:e>
                                <m:sub>
                                  <m:r>
                                    <a:rPr lang="en-US" sz="2400" b="0" i="1" dirty="0" smtClean="0">
                                      <a:latin typeface="Cambria Math" panose="02040503050406030204" pitchFamily="18" charset="0"/>
                                      <a:cs typeface="Beaufort for LOL" panose="02020503050000020004" pitchFamily="18" charset="0"/>
                                    </a:rPr>
                                    <m:t>𝑖</m:t>
                                  </m:r>
                                </m:sub>
                                <m:sup>
                                  <m:r>
                                    <a:rPr lang="en-US" sz="2400" b="0" i="1" dirty="0" smtClean="0">
                                      <a:latin typeface="Cambria Math" panose="02040503050406030204" pitchFamily="18" charset="0"/>
                                      <a:cs typeface="Beaufort for LOL" panose="02020503050000020004" pitchFamily="18" charset="0"/>
                                    </a:rPr>
                                    <m:t>2</m:t>
                                  </m:r>
                                </m:sup>
                              </m:sSubSup>
                            </m:e>
                          </m:nary>
                          <m:r>
                            <a:rPr lang="en-US" sz="2400" b="0" i="1" dirty="0" smtClean="0">
                              <a:latin typeface="Cambria Math" panose="02040503050406030204" pitchFamily="18" charset="0"/>
                              <a:cs typeface="Beaufort for LOL" panose="02020503050000020004" pitchFamily="18" charset="0"/>
                            </a:rPr>
                            <m:t>≤1</m:t>
                          </m:r>
                        </m:e>
                      </m:d>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𝑃</m:t>
                      </m:r>
                      <m:d>
                        <m:dPr>
                          <m:ctrlPr>
                            <a:rPr lang="en-US" sz="2400" b="0" i="1" dirty="0" smtClean="0">
                              <a:latin typeface="Cambria Math" panose="02040503050406030204" pitchFamily="18" charset="0"/>
                              <a:cs typeface="Beaufort for LOL" panose="02020503050000020004" pitchFamily="18" charset="0"/>
                            </a:rPr>
                          </m:ctrlPr>
                        </m:dPr>
                        <m:e>
                          <m:f>
                            <m:fPr>
                              <m:ctrlPr>
                                <a:rPr lang="en-US" sz="2400" b="0" i="1" dirty="0" smtClean="0">
                                  <a:latin typeface="Cambria Math" panose="02040503050406030204" pitchFamily="18" charset="0"/>
                                  <a:cs typeface="Beaufort for LOL" panose="02020503050000020004" pitchFamily="18" charset="0"/>
                                </a:rPr>
                              </m:ctrlPr>
                            </m:fPr>
                            <m:num>
                              <m:r>
                                <a:rPr lang="en-US" sz="2400" b="0" i="1" dirty="0" smtClean="0">
                                  <a:latin typeface="Cambria Math" panose="02040503050406030204" pitchFamily="18" charset="0"/>
                                  <a:cs typeface="Beaufort for LOL" panose="02020503050000020004" pitchFamily="18" charset="0"/>
                                </a:rPr>
                                <m:t>1</m:t>
                              </m:r>
                            </m:num>
                            <m:den>
                              <m:r>
                                <a:rPr lang="en-US" sz="2400" b="0" i="1" dirty="0" smtClean="0">
                                  <a:latin typeface="Cambria Math" panose="02040503050406030204" pitchFamily="18" charset="0"/>
                                  <a:cs typeface="Beaufort for LOL" panose="02020503050000020004" pitchFamily="18" charset="0"/>
                                </a:rPr>
                                <m:t>𝑁</m:t>
                              </m:r>
                            </m:den>
                          </m:f>
                          <m:nary>
                            <m:naryPr>
                              <m:chr m:val="∑"/>
                              <m:supHide m:val="on"/>
                              <m:ctrlPr>
                                <a:rPr lang="en-US" sz="2400" i="1" dirty="0">
                                  <a:latin typeface="Cambria Math" panose="02040503050406030204" pitchFamily="18" charset="0"/>
                                  <a:cs typeface="Beaufort for LOL" panose="02020503050000020004" pitchFamily="18" charset="0"/>
                                </a:rPr>
                              </m:ctrlPr>
                            </m:naryPr>
                            <m:sub>
                              <m:r>
                                <a:rPr lang="en-US" sz="2400" i="1" dirty="0">
                                  <a:latin typeface="Cambria Math" panose="02040503050406030204" pitchFamily="18" charset="0"/>
                                  <a:cs typeface="Beaufort for LOL" panose="02020503050000020004" pitchFamily="18" charset="0"/>
                                </a:rPr>
                                <m:t>𝑖</m:t>
                              </m:r>
                            </m:sub>
                            <m:sup/>
                            <m:e>
                              <m:d>
                                <m:dPr>
                                  <m:ctrlPr>
                                    <a:rPr lang="en-US" sz="2400" b="0" i="1" dirty="0" smtClean="0">
                                      <a:latin typeface="Cambria Math" panose="02040503050406030204" pitchFamily="18" charset="0"/>
                                      <a:cs typeface="Beaufort for LOL" panose="02020503050000020004" pitchFamily="18" charset="0"/>
                                    </a:rPr>
                                  </m:ctrlPr>
                                </m:dPr>
                                <m:e>
                                  <m:sSubSup>
                                    <m:sSubSupPr>
                                      <m:ctrlPr>
                                        <a:rPr lang="en-US" sz="2400" b="0" i="1" dirty="0" smtClean="0">
                                          <a:latin typeface="Cambria Math" panose="02040503050406030204" pitchFamily="18" charset="0"/>
                                          <a:cs typeface="Beaufort for LOL" panose="02020503050000020004" pitchFamily="18" charset="0"/>
                                        </a:rPr>
                                      </m:ctrlPr>
                                    </m:sSubSupPr>
                                    <m:e>
                                      <m:r>
                                        <a:rPr lang="en-US" sz="2400" b="0" i="1" dirty="0" smtClean="0">
                                          <a:latin typeface="Cambria Math" panose="02040503050406030204" pitchFamily="18" charset="0"/>
                                          <a:cs typeface="Beaufort for LOL" panose="02020503050000020004" pitchFamily="18" charset="0"/>
                                        </a:rPr>
                                        <m:t>𝑧</m:t>
                                      </m:r>
                                    </m:e>
                                    <m:sub>
                                      <m:r>
                                        <a:rPr lang="en-US" sz="2400" b="0" i="1" dirty="0" smtClean="0">
                                          <a:latin typeface="Cambria Math" panose="02040503050406030204" pitchFamily="18" charset="0"/>
                                          <a:cs typeface="Beaufort for LOL" panose="02020503050000020004" pitchFamily="18" charset="0"/>
                                        </a:rPr>
                                        <m:t>𝑖</m:t>
                                      </m:r>
                                    </m:sub>
                                    <m:sup>
                                      <m:r>
                                        <a:rPr lang="en-US" sz="2400" b="0" i="1" dirty="0" smtClean="0">
                                          <a:latin typeface="Cambria Math" panose="02040503050406030204" pitchFamily="18" charset="0"/>
                                          <a:cs typeface="Beaufort for LOL" panose="02020503050000020004" pitchFamily="18" charset="0"/>
                                        </a:rPr>
                                        <m:t>2</m:t>
                                      </m:r>
                                    </m:sup>
                                  </m:sSubSup>
                                </m:e>
                              </m:d>
                              <m:r>
                                <a:rPr lang="en-US" sz="2400" b="0" i="1" dirty="0" smtClean="0">
                                  <a:latin typeface="Cambria Math" panose="02040503050406030204" pitchFamily="18" charset="0"/>
                                  <a:cs typeface="Beaufort for LOL" panose="02020503050000020004" pitchFamily="18" charset="0"/>
                                </a:rPr>
                                <m:t>−</m:t>
                              </m:r>
                              <m:r>
                                <m:rPr>
                                  <m:sty m:val="p"/>
                                </m:rPr>
                                <a:rPr lang="en-US" sz="2400" dirty="0">
                                  <a:latin typeface="Cambria Math" panose="02040503050406030204" pitchFamily="18" charset="0"/>
                                  <a:cs typeface="Beaufort for LOL" panose="02020503050000020004" pitchFamily="18" charset="0"/>
                                </a:rPr>
                                <m:t>E</m:t>
                              </m:r>
                              <m:d>
                                <m:dPr>
                                  <m:ctrlPr>
                                    <a:rPr lang="en-US" sz="2400" b="0" i="1" dirty="0" smtClean="0">
                                      <a:latin typeface="Cambria Math" panose="02040503050406030204" pitchFamily="18" charset="0"/>
                                      <a:cs typeface="Beaufort for LOL" panose="02020503050000020004" pitchFamily="18" charset="0"/>
                                    </a:rPr>
                                  </m:ctrlPr>
                                </m:dPr>
                                <m:e>
                                  <m:sSubSup>
                                    <m:sSubSupPr>
                                      <m:ctrlPr>
                                        <a:rPr lang="en-US" sz="2400" b="0" i="1" dirty="0" smtClean="0">
                                          <a:latin typeface="Cambria Math" panose="02040503050406030204" pitchFamily="18" charset="0"/>
                                          <a:cs typeface="Beaufort for LOL" panose="02020503050000020004" pitchFamily="18" charset="0"/>
                                        </a:rPr>
                                      </m:ctrlPr>
                                    </m:sSubSupPr>
                                    <m:e>
                                      <m:r>
                                        <a:rPr lang="en-US" sz="2400" b="0" i="1" dirty="0" smtClean="0">
                                          <a:latin typeface="Cambria Math" panose="02040503050406030204" pitchFamily="18" charset="0"/>
                                          <a:cs typeface="Beaufort for LOL" panose="02020503050000020004" pitchFamily="18" charset="0"/>
                                        </a:rPr>
                                        <m:t>𝑧</m:t>
                                      </m:r>
                                    </m:e>
                                    <m:sub>
                                      <m:r>
                                        <a:rPr lang="en-US" sz="2400" b="0" i="1" dirty="0" smtClean="0">
                                          <a:latin typeface="Cambria Math" panose="02040503050406030204" pitchFamily="18" charset="0"/>
                                          <a:cs typeface="Beaufort for LOL" panose="02020503050000020004" pitchFamily="18" charset="0"/>
                                        </a:rPr>
                                        <m:t>0</m:t>
                                      </m:r>
                                    </m:sub>
                                    <m:sup>
                                      <m:r>
                                        <a:rPr lang="en-US" sz="2400" b="0" i="1" dirty="0" smtClean="0">
                                          <a:latin typeface="Cambria Math" panose="02040503050406030204" pitchFamily="18" charset="0"/>
                                          <a:cs typeface="Beaufort for LOL" panose="02020503050000020004" pitchFamily="18" charset="0"/>
                                        </a:rPr>
                                        <m:t>2</m:t>
                                      </m:r>
                                    </m:sup>
                                  </m:sSubSup>
                                </m:e>
                              </m:d>
                              <m:r>
                                <a:rPr lang="en-US" sz="2400" b="0" i="1" dirty="0" smtClean="0">
                                  <a:latin typeface="Cambria Math" panose="02040503050406030204" pitchFamily="18" charset="0"/>
                                  <a:cs typeface="Beaufort for LOL" panose="02020503050000020004" pitchFamily="18" charset="0"/>
                                </a:rPr>
                                <m:t>≤</m:t>
                              </m:r>
                              <m:f>
                                <m:fPr>
                                  <m:ctrlPr>
                                    <a:rPr lang="en-US" sz="2400" b="0" i="1" dirty="0" smtClean="0">
                                      <a:latin typeface="Cambria Math" panose="02040503050406030204" pitchFamily="18" charset="0"/>
                                      <a:cs typeface="Beaufort for LOL" panose="02020503050000020004" pitchFamily="18" charset="0"/>
                                    </a:rPr>
                                  </m:ctrlPr>
                                </m:fPr>
                                <m:num>
                                  <m:r>
                                    <a:rPr lang="en-US" sz="2400" b="0" i="1" dirty="0" smtClean="0">
                                      <a:latin typeface="Cambria Math" panose="02040503050406030204" pitchFamily="18" charset="0"/>
                                      <a:cs typeface="Beaufort for LOL" panose="02020503050000020004" pitchFamily="18" charset="0"/>
                                    </a:rPr>
                                    <m:t>1</m:t>
                                  </m:r>
                                </m:num>
                                <m:den>
                                  <m:r>
                                    <a:rPr lang="en-US" sz="2400" b="0" i="1" dirty="0" smtClean="0">
                                      <a:latin typeface="Cambria Math" panose="02040503050406030204" pitchFamily="18" charset="0"/>
                                      <a:cs typeface="Beaufort for LOL" panose="02020503050000020004" pitchFamily="18" charset="0"/>
                                    </a:rPr>
                                    <m:t>𝑁</m:t>
                                  </m:r>
                                </m:den>
                              </m:f>
                              <m:r>
                                <a:rPr lang="en-US" sz="2400" b="0" i="1" dirty="0" smtClean="0">
                                  <a:latin typeface="Cambria Math" panose="02040503050406030204" pitchFamily="18" charset="0"/>
                                  <a:cs typeface="Beaufort for LOL" panose="02020503050000020004" pitchFamily="18" charset="0"/>
                                </a:rPr>
                                <m:t>−</m:t>
                              </m:r>
                              <m:f>
                                <m:fPr>
                                  <m:ctrlPr>
                                    <a:rPr lang="en-US" sz="2400" b="0" i="1" dirty="0" smtClean="0">
                                      <a:latin typeface="Cambria Math" panose="02040503050406030204" pitchFamily="18" charset="0"/>
                                      <a:cs typeface="Beaufort for LOL" panose="02020503050000020004" pitchFamily="18" charset="0"/>
                                    </a:rPr>
                                  </m:ctrlPr>
                                </m:fPr>
                                <m:num>
                                  <m:r>
                                    <a:rPr lang="en-US" sz="2400" b="0" i="1" dirty="0" smtClean="0">
                                      <a:latin typeface="Cambria Math" panose="02040503050406030204" pitchFamily="18" charset="0"/>
                                      <a:cs typeface="Beaufort for LOL" panose="02020503050000020004" pitchFamily="18" charset="0"/>
                                    </a:rPr>
                                    <m:t>1</m:t>
                                  </m:r>
                                </m:num>
                                <m:den>
                                  <m:r>
                                    <a:rPr lang="en-US" sz="2400" b="0" i="1" dirty="0" smtClean="0">
                                      <a:latin typeface="Cambria Math" panose="02040503050406030204" pitchFamily="18" charset="0"/>
                                      <a:cs typeface="Beaufort for LOL" panose="02020503050000020004" pitchFamily="18" charset="0"/>
                                    </a:rPr>
                                    <m:t>12</m:t>
                                  </m:r>
                                </m:den>
                              </m:f>
                              <m:r>
                                <a:rPr lang="en-US" sz="2400" i="1" dirty="0">
                                  <a:latin typeface="Cambria Math" panose="02040503050406030204" pitchFamily="18" charset="0"/>
                                  <a:cs typeface="Beaufort for LOL" panose="02020503050000020004" pitchFamily="18" charset="0"/>
                                </a:rPr>
                                <m:t> </m:t>
                              </m:r>
                            </m:e>
                          </m:nary>
                        </m:e>
                      </m:d>
                      <m:r>
                        <a:rPr lang="en-US" sz="2400" b="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𝑒</m:t>
                          </m:r>
                        </m:e>
                        <m:sup>
                          <m:r>
                            <a:rPr lang="en-US" sz="2400" b="0" i="1" dirty="0" smtClean="0">
                              <a:latin typeface="Cambria Math" panose="02040503050406030204" pitchFamily="18" charset="0"/>
                              <a:cs typeface="Beaufort for LOL" panose="02020503050000020004" pitchFamily="18" charset="0"/>
                            </a:rPr>
                            <m:t>−</m:t>
                          </m:r>
                          <m:f>
                            <m:fPr>
                              <m:ctrlPr>
                                <a:rPr lang="en-US" sz="2400" b="0" i="1" dirty="0" smtClean="0">
                                  <a:latin typeface="Cambria Math" panose="02040503050406030204" pitchFamily="18" charset="0"/>
                                  <a:cs typeface="Beaufort for LOL" panose="02020503050000020004" pitchFamily="18" charset="0"/>
                                </a:rPr>
                              </m:ctrlPr>
                            </m:fPr>
                            <m:num>
                              <m:r>
                                <a:rPr lang="en-US" sz="2400" b="0" i="1" dirty="0" smtClean="0">
                                  <a:latin typeface="Cambria Math" panose="02040503050406030204" pitchFamily="18" charset="0"/>
                                  <a:cs typeface="Beaufort for LOL" panose="02020503050000020004" pitchFamily="18" charset="0"/>
                                </a:rPr>
                                <m:t>16</m:t>
                              </m:r>
                              <m:r>
                                <a:rPr lang="en-US" sz="2400" b="0" i="1" dirty="0" smtClean="0">
                                  <a:latin typeface="Cambria Math" panose="02040503050406030204" pitchFamily="18" charset="0"/>
                                  <a:cs typeface="Beaufort for LOL" panose="02020503050000020004" pitchFamily="18" charset="0"/>
                                </a:rPr>
                                <m:t>𝑁</m:t>
                              </m:r>
                            </m:num>
                            <m:den>
                              <m:r>
                                <a:rPr lang="en-US" sz="2400" b="0" i="1" dirty="0" smtClean="0">
                                  <a:latin typeface="Cambria Math" panose="02040503050406030204" pitchFamily="18" charset="0"/>
                                  <a:cs typeface="Beaufort for LOL" panose="02020503050000020004" pitchFamily="18" charset="0"/>
                                </a:rPr>
                                <m:t>72</m:t>
                              </m:r>
                            </m:den>
                          </m:f>
                        </m:sup>
                      </m:sSup>
                      <m:r>
                        <a:rPr lang="en-US" sz="2400" b="0" i="1" dirty="0" smtClean="0">
                          <a:latin typeface="Cambria Math" panose="02040503050406030204" pitchFamily="18" charset="0"/>
                          <a:cs typeface="Beaufort for LOL" panose="02020503050000020004" pitchFamily="18" charset="0"/>
                        </a:rPr>
                        <m:t> </m:t>
                      </m:r>
                    </m:oMath>
                  </m:oMathPara>
                </a14:m>
                <a:endParaRPr lang="en-AT" sz="2400" dirty="0"/>
              </a:p>
            </p:txBody>
          </p:sp>
        </mc:Choice>
        <mc:Fallback xmlns="">
          <p:sp>
            <p:nvSpPr>
              <p:cNvPr id="13" name="TextBox 12">
                <a:extLst>
                  <a:ext uri="{FF2B5EF4-FFF2-40B4-BE49-F238E27FC236}">
                    <a16:creationId xmlns:a16="http://schemas.microsoft.com/office/drawing/2014/main" id="{D67F86D7-FB12-6747-58E0-FC007ACC86F2}"/>
                  </a:ext>
                </a:extLst>
              </p:cNvPr>
              <p:cNvSpPr txBox="1">
                <a:spLocks noRot="1" noChangeAspect="1" noMove="1" noResize="1" noEditPoints="1" noAdjustHandles="1" noChangeArrowheads="1" noChangeShapeType="1" noTextEdit="1"/>
              </p:cNvSpPr>
              <p:nvPr/>
            </p:nvSpPr>
            <p:spPr>
              <a:xfrm>
                <a:off x="0" y="5466730"/>
                <a:ext cx="12026018" cy="1074268"/>
              </a:xfrm>
              <a:prstGeom prst="rect">
                <a:avLst/>
              </a:prstGeom>
              <a:blipFill>
                <a:blip r:embed="rId6"/>
                <a:stretch>
                  <a:fillRect/>
                </a:stretch>
              </a:blipFill>
            </p:spPr>
            <p:txBody>
              <a:bodyPr/>
              <a:lstStyle/>
              <a:p>
                <a:r>
                  <a:rPr lang="en-AT">
                    <a:noFill/>
                  </a:rPr>
                  <a:t> </a:t>
                </a:r>
              </a:p>
            </p:txBody>
          </p:sp>
        </mc:Fallback>
      </mc:AlternateContent>
      <p:sp>
        <p:nvSpPr>
          <p:cNvPr id="8" name="Right Brace 7">
            <a:extLst>
              <a:ext uri="{FF2B5EF4-FFF2-40B4-BE49-F238E27FC236}">
                <a16:creationId xmlns:a16="http://schemas.microsoft.com/office/drawing/2014/main" id="{D6E886AB-847C-37FD-D310-17585053B7C4}"/>
              </a:ext>
            </a:extLst>
          </p:cNvPr>
          <p:cNvSpPr/>
          <p:nvPr/>
        </p:nvSpPr>
        <p:spPr>
          <a:xfrm rot="5400000">
            <a:off x="8996243" y="5963300"/>
            <a:ext cx="147464" cy="1004307"/>
          </a:xfrm>
          <a:prstGeom prst="rightBrace">
            <a:avLst>
              <a:gd name="adj1" fmla="val 82334"/>
              <a:gd name="adj2" fmla="val 50853"/>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3CE178-2B47-4C9C-DF23-15329CA27C3C}"/>
                  </a:ext>
                </a:extLst>
              </p:cNvPr>
              <p:cNvSpPr txBox="1"/>
              <p:nvPr/>
            </p:nvSpPr>
            <p:spPr>
              <a:xfrm>
                <a:off x="8204704" y="6465453"/>
                <a:ext cx="160721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cs typeface="Beaufort for LOL" panose="02020503050000020004" pitchFamily="18" charset="0"/>
                        </a:rPr>
                        <m:t>&lt;</m:t>
                      </m:r>
                      <m:r>
                        <a:rPr lang="en-US" sz="2400" b="0" i="1" dirty="0" smtClean="0">
                          <a:latin typeface="Cambria Math" panose="02040503050406030204" pitchFamily="18" charset="0"/>
                          <a:cs typeface="Beaufort for LOL" panose="02020503050000020004" pitchFamily="18" charset="0"/>
                        </a:rPr>
                        <m:t>0</m:t>
                      </m:r>
                    </m:oMath>
                  </m:oMathPara>
                </a14:m>
                <a:endParaRPr lang="en-AT" sz="2400" dirty="0"/>
              </a:p>
            </p:txBody>
          </p:sp>
        </mc:Choice>
        <mc:Fallback xmlns="">
          <p:sp>
            <p:nvSpPr>
              <p:cNvPr id="12" name="TextBox 11">
                <a:extLst>
                  <a:ext uri="{FF2B5EF4-FFF2-40B4-BE49-F238E27FC236}">
                    <a16:creationId xmlns:a16="http://schemas.microsoft.com/office/drawing/2014/main" id="{2C3CE178-2B47-4C9C-DF23-15329CA27C3C}"/>
                  </a:ext>
                </a:extLst>
              </p:cNvPr>
              <p:cNvSpPr txBox="1">
                <a:spLocks noRot="1" noChangeAspect="1" noMove="1" noResize="1" noEditPoints="1" noAdjustHandles="1" noChangeArrowheads="1" noChangeShapeType="1" noTextEdit="1"/>
              </p:cNvSpPr>
              <p:nvPr/>
            </p:nvSpPr>
            <p:spPr>
              <a:xfrm>
                <a:off x="8204704" y="6465453"/>
                <a:ext cx="1607215" cy="461665"/>
              </a:xfrm>
              <a:prstGeom prst="rect">
                <a:avLst/>
              </a:prstGeom>
              <a:blipFill>
                <a:blip r:embed="rId7"/>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42836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3" grpId="0"/>
      <p:bldP spid="8"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5FAE5-6A88-CF7B-B213-68CE998BDD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F7702-6FF2-9758-FA2F-ADD853D6B4EB}"/>
              </a:ext>
            </a:extLst>
          </p:cNvPr>
          <p:cNvSpPr>
            <a:spLocks noGrp="1"/>
          </p:cNvSpPr>
          <p:nvPr>
            <p:ph type="title"/>
          </p:nvPr>
        </p:nvSpPr>
        <p:spPr/>
        <p:txBody>
          <a:bodyPr/>
          <a:lstStyle/>
          <a:p>
            <a:r>
              <a:rPr lang="en-US" dirty="0"/>
              <a:t>“Fun in high dimensions” quiz: question 2</a:t>
            </a:r>
            <a:endParaRPr lang="en-AT" dirty="0"/>
          </a:p>
        </p:txBody>
      </p:sp>
      <p:sp>
        <p:nvSpPr>
          <p:cNvPr id="3" name="Slide Number Placeholder 2">
            <a:extLst>
              <a:ext uri="{FF2B5EF4-FFF2-40B4-BE49-F238E27FC236}">
                <a16:creationId xmlns:a16="http://schemas.microsoft.com/office/drawing/2014/main" id="{F15C99DF-2178-3F7A-1003-1CD2FAEA4632}"/>
              </a:ext>
            </a:extLst>
          </p:cNvPr>
          <p:cNvSpPr>
            <a:spLocks noGrp="1"/>
          </p:cNvSpPr>
          <p:nvPr>
            <p:ph type="sldNum" sz="quarter" idx="12"/>
          </p:nvPr>
        </p:nvSpPr>
        <p:spPr/>
        <p:txBody>
          <a:bodyPr/>
          <a:lstStyle/>
          <a:p>
            <a:fld id="{CC491BDB-77F2-4EF0-887C-9DE660584513}" type="slidenum">
              <a:rPr lang="en-GB" smtClean="0"/>
              <a:pPr/>
              <a:t>9</a:t>
            </a:fld>
            <a:endParaRPr lang="en-GB" dirty="0"/>
          </a:p>
        </p:txBody>
      </p:sp>
      <p:pic>
        <p:nvPicPr>
          <p:cNvPr id="5122" name="Picture 2" descr="Conspiracy Keanu | The Funnyist Wiki | Fandom">
            <a:extLst>
              <a:ext uri="{FF2B5EF4-FFF2-40B4-BE49-F238E27FC236}">
                <a16:creationId xmlns:a16="http://schemas.microsoft.com/office/drawing/2014/main" id="{367B2D13-436F-EFCC-47B5-04EE47A08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8834" y="-21284"/>
            <a:ext cx="1534478" cy="15289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BEB2C4-73DE-DE68-7960-3871AB40DE7D}"/>
                  </a:ext>
                </a:extLst>
              </p:cNvPr>
              <p:cNvSpPr txBox="1"/>
              <p:nvPr/>
            </p:nvSpPr>
            <p:spPr>
              <a:xfrm>
                <a:off x="333154" y="1125967"/>
                <a:ext cx="8102987" cy="461665"/>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Thus, for large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𝑁</m:t>
                    </m:r>
                  </m:oMath>
                </a14:m>
                <a:r>
                  <a:rPr lang="en-US" sz="2400" dirty="0">
                    <a:latin typeface="Beaufort for LOL" panose="02020503050000020004" pitchFamily="18" charset="0"/>
                    <a:cs typeface="Beaufort for LOL" panose="02020503050000020004" pitchFamily="18" charset="0"/>
                  </a:rPr>
                  <a:t> almost all points end up </a:t>
                </a:r>
                <a:r>
                  <a:rPr lang="en-US" sz="2400" b="1" dirty="0">
                    <a:latin typeface="Beaufort for LOL" panose="02020503050000020004" pitchFamily="18" charset="0"/>
                    <a:cs typeface="Beaufort for LOL" panose="02020503050000020004" pitchFamily="18" charset="0"/>
                  </a:rPr>
                  <a:t>outside</a:t>
                </a:r>
                <a:r>
                  <a:rPr lang="en-US" sz="2400" dirty="0">
                    <a:latin typeface="Beaufort for LOL" panose="02020503050000020004" pitchFamily="18" charset="0"/>
                    <a:cs typeface="Beaufort for LOL" panose="02020503050000020004" pitchFamily="18" charset="0"/>
                  </a:rPr>
                  <a:t> of the sphere!</a:t>
                </a:r>
                <a:endParaRPr lang="en-AT" sz="2400" b="1"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AEBEB2C4-73DE-DE68-7960-3871AB40DE7D}"/>
                  </a:ext>
                </a:extLst>
              </p:cNvPr>
              <p:cNvSpPr txBox="1">
                <a:spLocks noRot="1" noChangeAspect="1" noMove="1" noResize="1" noEditPoints="1" noAdjustHandles="1" noChangeArrowheads="1" noChangeShapeType="1" noTextEdit="1"/>
              </p:cNvSpPr>
              <p:nvPr/>
            </p:nvSpPr>
            <p:spPr>
              <a:xfrm>
                <a:off x="333154" y="1125967"/>
                <a:ext cx="8102987" cy="461665"/>
              </a:xfrm>
              <a:prstGeom prst="rect">
                <a:avLst/>
              </a:prstGeom>
              <a:blipFill>
                <a:blip r:embed="rId4"/>
                <a:stretch>
                  <a:fillRect l="-1204" t="-10667" r="-226" b="-3066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90FE25-FDB3-F604-C9EA-44BD10EB6737}"/>
                  </a:ext>
                </a:extLst>
              </p:cNvPr>
              <p:cNvSpPr txBox="1"/>
              <p:nvPr/>
            </p:nvSpPr>
            <p:spPr>
              <a:xfrm>
                <a:off x="333154" y="1673356"/>
                <a:ext cx="11674548"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Why?</a:t>
                </a:r>
                <a:r>
                  <a:rPr lang="en-US" sz="2400" dirty="0">
                    <a:latin typeface="Beaufort for LOL" panose="02020503050000020004" pitchFamily="18" charset="0"/>
                    <a:cs typeface="Beaufort for LOL" panose="02020503050000020004" pitchFamily="18" charset="0"/>
                  </a:rPr>
                  <a:t> Mid-points of sides (e.g., </a:t>
                </a:r>
                <a14:m>
                  <m:oMath xmlns:m="http://schemas.openxmlformats.org/officeDocument/2006/math">
                    <m:d>
                      <m:dPr>
                        <m:ctrlPr>
                          <a:rPr lang="en-US" sz="240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0.5,0,0,0</m:t>
                        </m:r>
                        <m:r>
                          <a:rPr lang="en-US" sz="2400" b="0" i="1" dirty="0" smtClean="0">
                            <a:latin typeface="Cambria Math" panose="02040503050406030204" pitchFamily="18" charset="0"/>
                            <a:cs typeface="Beaufort for LOL" panose="02020503050000020004" pitchFamily="18" charset="0"/>
                          </a:rPr>
                          <m:t>,0</m:t>
                        </m:r>
                      </m:e>
                    </m:d>
                  </m:oMath>
                </a14:m>
                <a:r>
                  <a:rPr lang="en-US" sz="2400" dirty="0">
                    <a:latin typeface="Beaufort for LOL" panose="02020503050000020004" pitchFamily="18" charset="0"/>
                    <a:cs typeface="Beaufort for LOL" panose="02020503050000020004" pitchFamily="18" charset="0"/>
                  </a:rPr>
                  <a:t> for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𝑁</m:t>
                    </m:r>
                    <m:r>
                      <a:rPr lang="en-US" sz="2400" i="1" dirty="0" smtClean="0">
                        <a:latin typeface="Cambria Math" panose="02040503050406030204" pitchFamily="18" charset="0"/>
                        <a:cs typeface="Beaufort for LOL" panose="02020503050000020004" pitchFamily="18" charset="0"/>
                      </a:rPr>
                      <m:t> =5</m:t>
                    </m:r>
                  </m:oMath>
                </a14:m>
                <a:r>
                  <a:rPr lang="en-US" sz="2400" dirty="0">
                    <a:latin typeface="Beaufort for LOL" panose="02020503050000020004" pitchFamily="18" charset="0"/>
                    <a:cs typeface="Beaufort for LOL" panose="02020503050000020004" pitchFamily="18" charset="0"/>
                  </a:rPr>
                  <a:t>) are within the sphere,</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but corners (e.g.,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(0.5,0.5,0.5,0.5,0.5)</m:t>
                    </m:r>
                  </m:oMath>
                </a14:m>
                <a:r>
                  <a:rPr lang="en-US" sz="2400" dirty="0">
                    <a:latin typeface="Beaufort for LOL" panose="02020503050000020004" pitchFamily="18" charset="0"/>
                    <a:cs typeface="Beaufort for LOL" panose="02020503050000020004" pitchFamily="18" charset="0"/>
                  </a:rPr>
                  <a:t>) are outside! </a:t>
                </a:r>
                <a:r>
                  <a:rPr lang="en-US" sz="2400" b="1" dirty="0">
                    <a:latin typeface="Beaufort for LOL" panose="02020503050000020004" pitchFamily="18" charset="0"/>
                    <a:cs typeface="Beaufort for LOL" panose="02020503050000020004" pitchFamily="18" charset="0"/>
                  </a:rPr>
                  <a:t>Thus, most volume is in the corners!</a:t>
                </a:r>
                <a:endParaRPr lang="en-AT" sz="2400" b="1"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6590FE25-FDB3-F604-C9EA-44BD10EB6737}"/>
                  </a:ext>
                </a:extLst>
              </p:cNvPr>
              <p:cNvSpPr txBox="1">
                <a:spLocks noRot="1" noChangeAspect="1" noMove="1" noResize="1" noEditPoints="1" noAdjustHandles="1" noChangeArrowheads="1" noChangeShapeType="1" noTextEdit="1"/>
              </p:cNvSpPr>
              <p:nvPr/>
            </p:nvSpPr>
            <p:spPr>
              <a:xfrm>
                <a:off x="333154" y="1673356"/>
                <a:ext cx="11674548" cy="830997"/>
              </a:xfrm>
              <a:prstGeom prst="rect">
                <a:avLst/>
              </a:prstGeom>
              <a:blipFill>
                <a:blip r:embed="rId5"/>
                <a:stretch>
                  <a:fillRect l="-836" t="-5882" b="-15441"/>
                </a:stretch>
              </a:blipFill>
            </p:spPr>
            <p:txBody>
              <a:bodyPr/>
              <a:lstStyle/>
              <a:p>
                <a:r>
                  <a:rPr lang="en-AT">
                    <a:noFill/>
                  </a:rPr>
                  <a:t> </a:t>
                </a:r>
              </a:p>
            </p:txBody>
          </p:sp>
        </mc:Fallback>
      </mc:AlternateContent>
      <p:pic>
        <p:nvPicPr>
          <p:cNvPr id="15" name="Picture 14">
            <a:extLst>
              <a:ext uri="{FF2B5EF4-FFF2-40B4-BE49-F238E27FC236}">
                <a16:creationId xmlns:a16="http://schemas.microsoft.com/office/drawing/2014/main" id="{78B3FDA7-525A-1BE5-CE7E-175F06B36153}"/>
              </a:ext>
            </a:extLst>
          </p:cNvPr>
          <p:cNvPicPr>
            <a:picLocks noChangeAspect="1"/>
          </p:cNvPicPr>
          <p:nvPr/>
        </p:nvPicPr>
        <p:blipFill>
          <a:blip r:embed="rId6"/>
          <a:stretch>
            <a:fillRect/>
          </a:stretch>
        </p:blipFill>
        <p:spPr>
          <a:xfrm>
            <a:off x="0" y="3250500"/>
            <a:ext cx="3458449" cy="2523716"/>
          </a:xfrm>
          <a:prstGeom prst="rect">
            <a:avLst/>
          </a:prstGeom>
        </p:spPr>
      </p:pic>
      <p:pic>
        <p:nvPicPr>
          <p:cNvPr id="17" name="Picture 16">
            <a:extLst>
              <a:ext uri="{FF2B5EF4-FFF2-40B4-BE49-F238E27FC236}">
                <a16:creationId xmlns:a16="http://schemas.microsoft.com/office/drawing/2014/main" id="{D68F3F12-EF7B-11D6-A8DC-56BDD72B4C45}"/>
              </a:ext>
            </a:extLst>
          </p:cNvPr>
          <p:cNvPicPr>
            <a:picLocks noChangeAspect="1"/>
          </p:cNvPicPr>
          <p:nvPr/>
        </p:nvPicPr>
        <p:blipFill>
          <a:blip r:embed="rId7"/>
          <a:stretch>
            <a:fillRect/>
          </a:stretch>
        </p:blipFill>
        <p:spPr>
          <a:xfrm>
            <a:off x="4139967" y="3157355"/>
            <a:ext cx="3091701" cy="2616861"/>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D469B42-A196-C2B7-11A6-4E144C7FC8DD}"/>
                  </a:ext>
                </a:extLst>
              </p:cNvPr>
              <p:cNvSpPr txBox="1"/>
              <p:nvPr/>
            </p:nvSpPr>
            <p:spPr>
              <a:xfrm>
                <a:off x="581012" y="6235339"/>
                <a:ext cx="1340623" cy="369332"/>
              </a:xfrm>
              <a:prstGeom prst="rect">
                <a:avLst/>
              </a:prstGeom>
              <a:noFill/>
            </p:spPr>
            <p:txBody>
              <a:bodyPr wrap="none" rtlCol="0">
                <a:spAutoFit/>
              </a:bodyPr>
              <a:lstStyle/>
              <a:p>
                <a:r>
                  <a:rPr lang="en-US" i="1" dirty="0">
                    <a:latin typeface="Beaufort for LOL" panose="02020503050000020004" pitchFamily="18" charset="0"/>
                    <a:cs typeface="Beaufort for LOL" panose="02020503050000020004" pitchFamily="18" charset="0"/>
                  </a:rPr>
                  <a:t>Increasing </a:t>
                </a:r>
                <a14:m>
                  <m:oMath xmlns:m="http://schemas.openxmlformats.org/officeDocument/2006/math">
                    <m:r>
                      <a:rPr lang="en-US" i="1" dirty="0" smtClean="0">
                        <a:latin typeface="Cambria Math" panose="02040503050406030204" pitchFamily="18" charset="0"/>
                        <a:cs typeface="Beaufort for LOL" panose="02020503050000020004" pitchFamily="18" charset="0"/>
                      </a:rPr>
                      <m:t>𝑁</m:t>
                    </m:r>
                  </m:oMath>
                </a14:m>
                <a:endParaRPr lang="en-AT" i="1" dirty="0">
                  <a:latin typeface="Beaufort for LOL" panose="02020503050000020004" pitchFamily="18" charset="0"/>
                  <a:cs typeface="Beaufort for LOL" panose="02020503050000020004" pitchFamily="18" charset="0"/>
                </a:endParaRPr>
              </a:p>
            </p:txBody>
          </p:sp>
        </mc:Choice>
        <mc:Fallback xmlns="">
          <p:sp>
            <p:nvSpPr>
              <p:cNvPr id="31" name="TextBox 30">
                <a:extLst>
                  <a:ext uri="{FF2B5EF4-FFF2-40B4-BE49-F238E27FC236}">
                    <a16:creationId xmlns:a16="http://schemas.microsoft.com/office/drawing/2014/main" id="{2D469B42-A196-C2B7-11A6-4E144C7FC8DD}"/>
                  </a:ext>
                </a:extLst>
              </p:cNvPr>
              <p:cNvSpPr txBox="1">
                <a:spLocks noRot="1" noChangeAspect="1" noMove="1" noResize="1" noEditPoints="1" noAdjustHandles="1" noChangeArrowheads="1" noChangeShapeType="1" noTextEdit="1"/>
              </p:cNvSpPr>
              <p:nvPr/>
            </p:nvSpPr>
            <p:spPr>
              <a:xfrm>
                <a:off x="581012" y="6235339"/>
                <a:ext cx="1340623" cy="369332"/>
              </a:xfrm>
              <a:prstGeom prst="rect">
                <a:avLst/>
              </a:prstGeom>
              <a:blipFill>
                <a:blip r:embed="rId8"/>
                <a:stretch>
                  <a:fillRect l="-3636" t="-8333" b="-28333"/>
                </a:stretch>
              </a:blipFill>
            </p:spPr>
            <p:txBody>
              <a:bodyPr/>
              <a:lstStyle/>
              <a:p>
                <a:r>
                  <a:rPr lang="en-AT">
                    <a:noFill/>
                  </a:rPr>
                  <a:t> </a:t>
                </a:r>
              </a:p>
            </p:txBody>
          </p:sp>
        </mc:Fallback>
      </mc:AlternateContent>
      <p:sp>
        <p:nvSpPr>
          <p:cNvPr id="32" name="TextBox 31">
            <a:extLst>
              <a:ext uri="{FF2B5EF4-FFF2-40B4-BE49-F238E27FC236}">
                <a16:creationId xmlns:a16="http://schemas.microsoft.com/office/drawing/2014/main" id="{ADE462F7-8AEA-41E0-0988-497C7AEEA5AF}"/>
              </a:ext>
            </a:extLst>
          </p:cNvPr>
          <p:cNvSpPr txBox="1"/>
          <p:nvPr/>
        </p:nvSpPr>
        <p:spPr>
          <a:xfrm>
            <a:off x="7771250" y="6566695"/>
            <a:ext cx="4136069" cy="276999"/>
          </a:xfrm>
          <a:prstGeom prst="rect">
            <a:avLst/>
          </a:prstGeom>
          <a:noFill/>
        </p:spPr>
        <p:txBody>
          <a:bodyPr wrap="none" rtlCol="0">
            <a:spAutoFit/>
          </a:bodyPr>
          <a:lstStyle/>
          <a:p>
            <a:r>
              <a:rPr lang="en-US" sz="1200" i="1" dirty="0">
                <a:latin typeface="Beaufort for LOL" panose="02020503050000020004" pitchFamily="18" charset="0"/>
                <a:cs typeface="Beaufort for LOL" panose="02020503050000020004" pitchFamily="18" charset="0"/>
              </a:rPr>
              <a:t>Images: </a:t>
            </a:r>
            <a:r>
              <a:rPr lang="en-US" sz="1200" i="1" dirty="0" err="1">
                <a:latin typeface="Beaufort for LOL" panose="02020503050000020004" pitchFamily="18" charset="0"/>
                <a:cs typeface="Beaufort for LOL" panose="02020503050000020004" pitchFamily="18" charset="0"/>
              </a:rPr>
              <a:t>Bandaira</a:t>
            </a:r>
            <a:r>
              <a:rPr lang="en-US" sz="1200" i="1" dirty="0">
                <a:latin typeface="Beaufort for LOL" panose="02020503050000020004" pitchFamily="18" charset="0"/>
                <a:cs typeface="Beaufort for LOL" panose="02020503050000020004" pitchFamily="18" charset="0"/>
              </a:rPr>
              <a:t>-Singer-</a:t>
            </a:r>
            <a:r>
              <a:rPr lang="en-US" sz="1200" i="1" dirty="0" err="1">
                <a:latin typeface="Beaufort for LOL" panose="02020503050000020004" pitchFamily="18" charset="0"/>
                <a:cs typeface="Beaufort for LOL" panose="02020503050000020004" pitchFamily="18" charset="0"/>
              </a:rPr>
              <a:t>Strohmer</a:t>
            </a:r>
            <a:r>
              <a:rPr lang="en-US" sz="1200" i="1" dirty="0">
                <a:latin typeface="Beaufort for LOL" panose="02020503050000020004" pitchFamily="18" charset="0"/>
                <a:cs typeface="Beaufort for LOL" panose="02020503050000020004" pitchFamily="18" charset="0"/>
              </a:rPr>
              <a:t>, Mathematics of Data Science</a:t>
            </a:r>
            <a:endParaRPr lang="en-AT" sz="1200" i="1" dirty="0">
              <a:latin typeface="Beaufort for LOL" panose="02020503050000020004" pitchFamily="18" charset="0"/>
              <a:cs typeface="Beaufort for LOL" panose="02020503050000020004" pitchFamily="18" charset="0"/>
            </a:endParaRPr>
          </a:p>
        </p:txBody>
      </p:sp>
      <p:grpSp>
        <p:nvGrpSpPr>
          <p:cNvPr id="35" name="Group 34">
            <a:extLst>
              <a:ext uri="{FF2B5EF4-FFF2-40B4-BE49-F238E27FC236}">
                <a16:creationId xmlns:a16="http://schemas.microsoft.com/office/drawing/2014/main" id="{A862C016-86DC-AF6D-DEA9-0231BFD239A6}"/>
              </a:ext>
            </a:extLst>
          </p:cNvPr>
          <p:cNvGrpSpPr/>
          <p:nvPr/>
        </p:nvGrpSpPr>
        <p:grpSpPr>
          <a:xfrm>
            <a:off x="7039500" y="2567005"/>
            <a:ext cx="4685043" cy="4024766"/>
            <a:chOff x="6990282" y="2380607"/>
            <a:chExt cx="4917037" cy="4224064"/>
          </a:xfrm>
        </p:grpSpPr>
        <p:grpSp>
          <p:nvGrpSpPr>
            <p:cNvPr id="27" name="Group 26">
              <a:extLst>
                <a:ext uri="{FF2B5EF4-FFF2-40B4-BE49-F238E27FC236}">
                  <a16:creationId xmlns:a16="http://schemas.microsoft.com/office/drawing/2014/main" id="{065D4746-FF30-62A6-20AA-828799C3675C}"/>
                </a:ext>
              </a:extLst>
            </p:cNvPr>
            <p:cNvGrpSpPr/>
            <p:nvPr/>
          </p:nvGrpSpPr>
          <p:grpSpPr>
            <a:xfrm>
              <a:off x="6990282" y="2380607"/>
              <a:ext cx="4917037" cy="4224064"/>
              <a:chOff x="8012799" y="3040654"/>
              <a:chExt cx="3325503" cy="2856829"/>
            </a:xfrm>
          </p:grpSpPr>
          <p:pic>
            <p:nvPicPr>
              <p:cNvPr id="19" name="Picture 18">
                <a:extLst>
                  <a:ext uri="{FF2B5EF4-FFF2-40B4-BE49-F238E27FC236}">
                    <a16:creationId xmlns:a16="http://schemas.microsoft.com/office/drawing/2014/main" id="{6B31C780-C76C-9F42-8149-52E1076C05FA}"/>
                  </a:ext>
                </a:extLst>
              </p:cNvPr>
              <p:cNvPicPr>
                <a:picLocks noChangeAspect="1"/>
              </p:cNvPicPr>
              <p:nvPr/>
            </p:nvPicPr>
            <p:blipFill>
              <a:blip r:embed="rId9"/>
              <a:stretch>
                <a:fillRect/>
              </a:stretch>
            </p:blipFill>
            <p:spPr>
              <a:xfrm>
                <a:off x="8012799" y="3040654"/>
                <a:ext cx="3325503" cy="2856829"/>
              </a:xfrm>
              <a:prstGeom prst="rect">
                <a:avLst/>
              </a:prstGeom>
            </p:spPr>
          </p:pic>
          <p:sp>
            <p:nvSpPr>
              <p:cNvPr id="24" name="Rectangle 23">
                <a:extLst>
                  <a:ext uri="{FF2B5EF4-FFF2-40B4-BE49-F238E27FC236}">
                    <a16:creationId xmlns:a16="http://schemas.microsoft.com/office/drawing/2014/main" id="{52BF70D3-6455-A927-1A6A-5F18E3FD35C9}"/>
                  </a:ext>
                </a:extLst>
              </p:cNvPr>
              <p:cNvSpPr/>
              <p:nvPr/>
            </p:nvSpPr>
            <p:spPr>
              <a:xfrm>
                <a:off x="10850751" y="3361267"/>
                <a:ext cx="419100" cy="2455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Rectangle 24">
                <a:extLst>
                  <a:ext uri="{FF2B5EF4-FFF2-40B4-BE49-F238E27FC236}">
                    <a16:creationId xmlns:a16="http://schemas.microsoft.com/office/drawing/2014/main" id="{E6E10634-FB55-5135-447B-42C95314872A}"/>
                  </a:ext>
                </a:extLst>
              </p:cNvPr>
              <p:cNvSpPr/>
              <p:nvPr/>
            </p:nvSpPr>
            <p:spPr>
              <a:xfrm>
                <a:off x="10782300" y="3459692"/>
                <a:ext cx="419100" cy="2455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Rectangle 25">
                <a:extLst>
                  <a:ext uri="{FF2B5EF4-FFF2-40B4-BE49-F238E27FC236}">
                    <a16:creationId xmlns:a16="http://schemas.microsoft.com/office/drawing/2014/main" id="{D8AAE61B-6AA6-745B-ED00-6494CF914BE3}"/>
                  </a:ext>
                </a:extLst>
              </p:cNvPr>
              <p:cNvSpPr/>
              <p:nvPr/>
            </p:nvSpPr>
            <p:spPr>
              <a:xfrm>
                <a:off x="10778103" y="3459692"/>
                <a:ext cx="419100" cy="2455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B198EB1-65EF-06AA-9B2A-85650B8B89CE}"/>
                    </a:ext>
                  </a:extLst>
                </p:cNvPr>
                <p:cNvSpPr txBox="1"/>
                <p:nvPr/>
              </p:nvSpPr>
              <p:spPr>
                <a:xfrm>
                  <a:off x="11273378" y="2571020"/>
                  <a:ext cx="378437" cy="58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𝑁</m:t>
                                </m:r>
                              </m:e>
                            </m:rad>
                          </m:num>
                          <m:den>
                            <m:r>
                              <a:rPr lang="en-US" b="0" i="1" smtClean="0">
                                <a:latin typeface="Cambria Math" panose="02040503050406030204" pitchFamily="18" charset="0"/>
                              </a:rPr>
                              <m:t>2</m:t>
                            </m:r>
                          </m:den>
                        </m:f>
                      </m:oMath>
                    </m:oMathPara>
                  </a14:m>
                  <a:endParaRPr lang="en-AT" dirty="0"/>
                </a:p>
              </p:txBody>
            </p:sp>
          </mc:Choice>
          <mc:Fallback xmlns="">
            <p:sp>
              <p:nvSpPr>
                <p:cNvPr id="33" name="TextBox 32">
                  <a:extLst>
                    <a:ext uri="{FF2B5EF4-FFF2-40B4-BE49-F238E27FC236}">
                      <a16:creationId xmlns:a16="http://schemas.microsoft.com/office/drawing/2014/main" id="{5B198EB1-65EF-06AA-9B2A-85650B8B89CE}"/>
                    </a:ext>
                  </a:extLst>
                </p:cNvPr>
                <p:cNvSpPr txBox="1">
                  <a:spLocks noRot="1" noChangeAspect="1" noMove="1" noResize="1" noEditPoints="1" noAdjustHandles="1" noChangeArrowheads="1" noChangeShapeType="1" noTextEdit="1"/>
                </p:cNvSpPr>
                <p:nvPr/>
              </p:nvSpPr>
              <p:spPr>
                <a:xfrm>
                  <a:off x="11273378" y="2571020"/>
                  <a:ext cx="378437" cy="580928"/>
                </a:xfrm>
                <a:prstGeom prst="rect">
                  <a:avLst/>
                </a:prstGeom>
                <a:blipFill>
                  <a:blip r:embed="rId10"/>
                  <a:stretch>
                    <a:fillRect b="-3297"/>
                  </a:stretch>
                </a:blipFill>
              </p:spPr>
              <p:txBody>
                <a:bodyPr/>
                <a:lstStyle/>
                <a:p>
                  <a:r>
                    <a:rPr lang="en-AT">
                      <a:noFill/>
                    </a:rPr>
                    <a:t> </a:t>
                  </a:r>
                </a:p>
              </p:txBody>
            </p:sp>
          </mc:Fallback>
        </mc:AlternateContent>
      </p:grpSp>
      <p:cxnSp>
        <p:nvCxnSpPr>
          <p:cNvPr id="29" name="Straight Arrow Connector 28">
            <a:extLst>
              <a:ext uri="{FF2B5EF4-FFF2-40B4-BE49-F238E27FC236}">
                <a16:creationId xmlns:a16="http://schemas.microsoft.com/office/drawing/2014/main" id="{5755C61A-36D5-A5B5-EB9D-352C4EBE7ECB}"/>
              </a:ext>
            </a:extLst>
          </p:cNvPr>
          <p:cNvCxnSpPr>
            <a:cxnSpLocks/>
          </p:cNvCxnSpPr>
          <p:nvPr/>
        </p:nvCxnSpPr>
        <p:spPr>
          <a:xfrm flipV="1">
            <a:off x="581012" y="6528720"/>
            <a:ext cx="10746207" cy="6305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80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5311f40d-647f-40b4-9b5b-142c00ca9342"/>
  <p:tag name="SLIDO_EVENT_SECTION_UUID" val="7a2d99f2-9e2e-45df-851b-dda95dead1cd"/>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lnDef>
      <a:spPr>
        <a:ln w="38100" cap="rnd" cmpd="sng">
          <a:solidFill>
            <a:schemeClr val="tx1"/>
          </a:solidFill>
        </a:ln>
        <a:effectLst>
          <a:outerShdw blurRad="50800" dist="38100" dir="2700000" algn="tl" rotWithShape="0">
            <a:prstClr val="black">
              <a:alpha val="40000"/>
            </a:prstClr>
          </a:outerShd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976fa30-1907-4356-8241-62ea5e1c0256}" enabled="1" method="Standard" siteId="{9a5cacd0-2bef-4dd7-ac5c-7ebe1f54f495}" contentBits="0" removed="0"/>
</clbl:labelList>
</file>

<file path=docProps/app.xml><?xml version="1.0" encoding="utf-8"?>
<Properties xmlns="http://schemas.openxmlformats.org/officeDocument/2006/extended-properties" xmlns:vt="http://schemas.openxmlformats.org/officeDocument/2006/docPropsVTypes">
  <Template/>
  <TotalTime>5074</TotalTime>
  <Words>6146</Words>
  <Application>Microsoft Office PowerPoint</Application>
  <PresentationFormat>Widescreen</PresentationFormat>
  <Paragraphs>692</Paragraphs>
  <Slides>78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Beaufort for LOL</vt:lpstr>
      <vt:lpstr>Beaufort for LOL</vt:lpstr>
      <vt:lpstr>Calibri</vt:lpstr>
      <vt:lpstr>Calibri Light</vt:lpstr>
      <vt:lpstr>Cambria Math</vt:lpstr>
      <vt:lpstr>Wingdings 2</vt:lpstr>
      <vt:lpstr>HDOfficeLightV0</vt:lpstr>
      <vt:lpstr>PowerPoint Presentation</vt:lpstr>
      <vt:lpstr>Why did we look so much at statistics?</vt:lpstr>
      <vt:lpstr>Motivation: making sense of (unlabeled) data</vt:lpstr>
      <vt:lpstr>Content</vt:lpstr>
      <vt:lpstr>“Fun in high dimensions” quiz: question 1</vt:lpstr>
      <vt:lpstr>“Fun in high dimensions” quiz: question 1</vt:lpstr>
      <vt:lpstr>“Fun in high dimensions” quiz: question 2</vt:lpstr>
      <vt:lpstr>“Fun in high dimensions” quiz: question 2</vt:lpstr>
      <vt:lpstr>“Fun in high dimensions” quiz: question 2</vt:lpstr>
      <vt:lpstr>“Fun in high dimensions” quiz: last question</vt:lpstr>
      <vt:lpstr>“Fun in high dimensions” quiz: last question</vt:lpstr>
      <vt:lpstr>The blessing of dimensionality</vt:lpstr>
      <vt:lpstr>The curse of dimensionality (actually called like this!)</vt:lpstr>
      <vt:lpstr>The manifold hypothesis</vt:lpstr>
      <vt:lpstr>Examples</vt:lpstr>
      <vt:lpstr>Examples</vt:lpstr>
      <vt:lpstr>Towards dimensionality reduction: a refresher</vt:lpstr>
      <vt:lpstr>Visualisation of A⋅u =V⋅ D⋅ V^(-1)⋅u</vt:lpstr>
      <vt:lpstr>Exercise time</vt:lpstr>
      <vt:lpstr>To get Eigenvalues, we need… the determinant</vt:lpstr>
      <vt:lpstr>The determinant in higher dimensions</vt:lpstr>
      <vt:lpstr>Determinant = change in volume through linear map!</vt:lpstr>
      <vt:lpstr>Last step: calculating eigenvalues and eigenvectors</vt:lpstr>
      <vt:lpstr>Dimensionality reduction</vt:lpstr>
      <vt:lpstr>Principal component analysis (PCA)</vt:lpstr>
      <vt:lpstr>Example: using PCA on the original Pokemon</vt:lpstr>
      <vt:lpstr>Example: randomly perturb y_i until〖 x〗_i≈μ+Vy_i</vt:lpstr>
      <vt:lpstr>Example: using components with less variance</vt:lpstr>
      <vt:lpstr>Example: using components with less variance</vt:lpstr>
      <vt:lpstr>Which target dimension to pick for PCA?</vt:lpstr>
      <vt:lpstr>Question!</vt:lpstr>
      <vt:lpstr>Spectrum of covariance matrices for finite sample sizes</vt:lpstr>
      <vt:lpstr>The Marčenko-Pastur distribution</vt:lpstr>
      <vt:lpstr>High-dimensions hit again!</vt:lpstr>
      <vt:lpstr>Is there anything we can do though…?</vt:lpstr>
      <vt:lpstr>Is there anything we can do though…?</vt:lpstr>
      <vt:lpstr>Beware: pitfalls of PCA…</vt:lpstr>
      <vt:lpstr>A simple approach: Johnson-Lindenstrauss Lemma</vt:lpstr>
      <vt:lpstr>Example: using random projections to reduce dimensions</vt:lpstr>
      <vt:lpstr>Making sense of unlabeled data: clustering</vt:lpstr>
      <vt:lpstr>Making sense of unlabeled data: clustering</vt:lpstr>
      <vt:lpstr>One of the most basic methods: k-means</vt:lpstr>
      <vt:lpstr>k-means step by step</vt:lpstr>
      <vt:lpstr>k-means step by step</vt:lpstr>
      <vt:lpstr>k-means step by step</vt:lpstr>
      <vt:lpstr>k-means step by step</vt:lpstr>
      <vt:lpstr>k-means step by step</vt:lpstr>
      <vt:lpstr>k-means step by step</vt:lpstr>
      <vt:lpstr>k-means step by step</vt:lpstr>
      <vt:lpstr>k-means step by step</vt:lpstr>
      <vt:lpstr>k-means: first example</vt:lpstr>
      <vt:lpstr>k-means: second example</vt:lpstr>
      <vt:lpstr>k-means: advantages and downsides</vt:lpstr>
      <vt:lpstr>An alternative: DBSCAN</vt:lpstr>
      <vt:lpstr>DBSCAN step by step</vt:lpstr>
      <vt:lpstr>DBSCAN: first example</vt:lpstr>
      <vt:lpstr>DBSCAN: second example</vt:lpstr>
      <vt:lpstr>DBSCAN: second example gone wrong…</vt:lpstr>
      <vt:lpstr>DBSCAN: advantages and downsides</vt:lpstr>
      <vt:lpstr>Spectral clustering</vt:lpstr>
      <vt:lpstr>1. Transforming our data points into a graph</vt:lpstr>
      <vt:lpstr>1. Transforming our data points into a graph</vt:lpstr>
      <vt:lpstr>2. Calculate the graph Laplacian</vt:lpstr>
      <vt:lpstr>3. – 6. Spectral decomposition + k-means</vt:lpstr>
      <vt:lpstr>3. – 6. Spectral decomposition + k-means</vt:lpstr>
      <vt:lpstr>Example: the circles again, but now k-means doesn’t fail!</vt:lpstr>
      <vt:lpstr>Spectral clustering: advantages and downsides</vt:lpstr>
      <vt:lpstr>Can we use a similar approach for dimensionality reduction?</vt:lpstr>
      <vt:lpstr>A new picture: performing random walks on data</vt:lpstr>
      <vt:lpstr>Constructing the random walk</vt:lpstr>
      <vt:lpstr>Metric for embedding: similarity of random walks!</vt:lpstr>
      <vt:lpstr>Diffusion maps: spectral decomposition on random walks</vt:lpstr>
      <vt:lpstr>Intermezzo: what does this mean?!</vt:lpstr>
      <vt:lpstr>Diffusion maps: spectral decomposition on random walks</vt:lpstr>
      <vt:lpstr>Recap: from random walks to dimensionality reduction</vt:lpstr>
      <vt:lpstr>Example: embedding the 3D S-curve in 2D</vt:lpstr>
      <vt:lpstr>Example of alternative methods: ISOMAP</vt:lpstr>
      <vt:lpstr>Outro: Spectral Clustering with normalized Laplacian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Dominik Dold</dc:creator>
  <cp:lastModifiedBy>Dominik Dold</cp:lastModifiedBy>
  <cp:revision>2300</cp:revision>
  <dcterms:created xsi:type="dcterms:W3CDTF">2017-08-27T14:17:57Z</dcterms:created>
  <dcterms:modified xsi:type="dcterms:W3CDTF">2026-01-09T09:41:40Z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59b6cd5-d141-4a33-8bf1-0ca04484304f_Enabled">
    <vt:lpwstr>true</vt:lpwstr>
  </property>
  <property fmtid="{D5CDD505-2E9C-101B-9397-08002B2CF9AE}" pid="3" name="MSIP_Label_a59b6cd5-d141-4a33-8bf1-0ca04484304f_SetDate">
    <vt:lpwstr>2021-06-14T13:58:30Z</vt:lpwstr>
  </property>
  <property fmtid="{D5CDD505-2E9C-101B-9397-08002B2CF9AE}" pid="4" name="MSIP_Label_a59b6cd5-d141-4a33-8bf1-0ca04484304f_Method">
    <vt:lpwstr>Standard</vt:lpwstr>
  </property>
  <property fmtid="{D5CDD505-2E9C-101B-9397-08002B2CF9AE}" pid="5" name="MSIP_Label_a59b6cd5-d141-4a33-8bf1-0ca04484304f_Name">
    <vt:lpwstr>restricted-default</vt:lpwstr>
  </property>
  <property fmtid="{D5CDD505-2E9C-101B-9397-08002B2CF9AE}" pid="6" name="MSIP_Label_a59b6cd5-d141-4a33-8bf1-0ca04484304f_SiteId">
    <vt:lpwstr>38ae3bcd-9579-4fd4-adda-b42e1495d55a</vt:lpwstr>
  </property>
  <property fmtid="{D5CDD505-2E9C-101B-9397-08002B2CF9AE}" pid="7" name="MSIP_Label_a59b6cd5-d141-4a33-8bf1-0ca04484304f_ActionId">
    <vt:lpwstr>019346cb-a4db-4d12-938d-860f2c088c79</vt:lpwstr>
  </property>
  <property fmtid="{D5CDD505-2E9C-101B-9397-08002B2CF9AE}" pid="8" name="MSIP_Label_a59b6cd5-d141-4a33-8bf1-0ca04484304f_ContentBits">
    <vt:lpwstr>0</vt:lpwstr>
  </property>
  <property fmtid="{D5CDD505-2E9C-101B-9397-08002B2CF9AE}" pid="9" name="Document_Confidentiality">
    <vt:lpwstr>Restricted</vt:lpwstr>
  </property>
  <property fmtid="{D5CDD505-2E9C-101B-9397-08002B2CF9AE}" pid="10" name="SlidoAppVersion">
    <vt:lpwstr>1.5.3.3511</vt:lpwstr>
  </property>
</Properties>
</file>